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8" r:id="rId1"/>
  </p:sldMasterIdLst>
  <p:notesMasterIdLst>
    <p:notesMasterId r:id="rId13"/>
  </p:notesMasterIdLst>
  <p:handoutMasterIdLst>
    <p:handoutMasterId r:id="rId14"/>
  </p:handoutMasterIdLst>
  <p:sldIdLst>
    <p:sldId id="361" r:id="rId2"/>
    <p:sldId id="375" r:id="rId3"/>
    <p:sldId id="393" r:id="rId4"/>
    <p:sldId id="398" r:id="rId5"/>
    <p:sldId id="400" r:id="rId6"/>
    <p:sldId id="397" r:id="rId7"/>
    <p:sldId id="401" r:id="rId8"/>
    <p:sldId id="402" r:id="rId9"/>
    <p:sldId id="395" r:id="rId10"/>
    <p:sldId id="394" r:id="rId11"/>
    <p:sldId id="399" r:id="rId12"/>
  </p:sldIdLst>
  <p:sldSz cx="9144000" cy="6858000" type="screen4x3"/>
  <p:notesSz cx="7315200" cy="96012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>
    <p:extLst/>
  </p:cmAuthor>
  <p:cmAuthor id="2" name="jsegev" initials="j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06" autoAdjust="0"/>
    <p:restoredTop sz="96649" autoAdjust="0"/>
  </p:normalViewPr>
  <p:slideViewPr>
    <p:cSldViewPr>
      <p:cViewPr varScale="1">
        <p:scale>
          <a:sx n="82" d="100"/>
          <a:sy n="82" d="100"/>
        </p:scale>
        <p:origin x="163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31090" y="173187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33530" y="173187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51329" y="9292438"/>
            <a:ext cx="131407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317491" y="9292438"/>
            <a:ext cx="51777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31856" y="400734"/>
            <a:ext cx="58514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31855" y="929243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73775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31855" y="9280942"/>
            <a:ext cx="6013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76308" y="91070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89987" y="91070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5238" y="725488"/>
            <a:ext cx="4784725" cy="3589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690" y="4560817"/>
            <a:ext cx="5365820" cy="4321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708" tIns="48027" rIns="97708" bIns="48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31269" y="9295722"/>
            <a:ext cx="179562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6951" lvl="4" algn="r" defTabSz="973775">
              <a:defRPr/>
            </a:lvl5pPr>
          </a:lstStyle>
          <a:p>
            <a:pPr lvl="4"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422861" y="9295723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63675" y="929572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63675" y="9294080"/>
            <a:ext cx="578785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doc.: IEEE 802.11-yy/xxxxr0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26304" y="9295722"/>
            <a:ext cx="1900585" cy="200055"/>
          </a:xfrm>
          <a:noFill/>
        </p:spPr>
        <p:txBody>
          <a:bodyPr/>
          <a:lstStyle>
            <a:lvl1pPr marL="357713" indent="-357713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476951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953902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1430853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1907804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2384755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91789" y="9295723"/>
            <a:ext cx="448841" cy="200055"/>
          </a:xfrm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84725" cy="3589337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7262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44044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5461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2391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7817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4BB4356B-64A4-49A3-9180-D4060259403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470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1622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Large Bulle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28pt</a:t>
            </a:r>
            <a:r>
              <a:rPr lang="en-US" dirty="0" smtClean="0"/>
              <a:t> Intel Clear Light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18pt Intel Clear bullet one</a:t>
            </a:r>
          </a:p>
          <a:p>
            <a:pPr lvl="2"/>
            <a:r>
              <a:rPr lang="en-US" dirty="0" smtClean="0"/>
              <a:t>18pt Intel Clear sub-bullet</a:t>
            </a:r>
          </a:p>
          <a:p>
            <a:pPr lvl="3"/>
            <a:r>
              <a:rPr lang="en-US" dirty="0" smtClean="0"/>
              <a:t>16pt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818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Large Bulle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28pt</a:t>
            </a:r>
            <a:r>
              <a:rPr lang="en-US" dirty="0" smtClean="0"/>
              <a:t> Intel Clear Light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18pt Intel Clear bullet one</a:t>
            </a:r>
          </a:p>
          <a:p>
            <a:pPr lvl="2"/>
            <a:r>
              <a:rPr lang="en-US" dirty="0" smtClean="0"/>
              <a:t>18pt Intel Clear sub-bullet</a:t>
            </a:r>
          </a:p>
          <a:p>
            <a:pPr lvl="3"/>
            <a:r>
              <a:rPr lang="en-US" dirty="0" smtClean="0"/>
              <a:t>16pt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92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</a:t>
            </a:r>
            <a:r>
              <a:rPr lang="en-US" altLang="zh-CN" sz="1800" b="1" dirty="0" smtClean="0">
                <a:cs typeface="+mn-cs"/>
              </a:rPr>
              <a:t>7-1700-01-00az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6156176" y="6428194"/>
            <a:ext cx="23759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baseline="0" dirty="0" smtClean="0"/>
              <a:t>Qinghua Li</a:t>
            </a:r>
            <a:r>
              <a:rPr lang="en-GB" dirty="0" smtClean="0"/>
              <a:t>, 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1270425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77" r:id="rId4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US" dirty="0" smtClean="0"/>
              <a:t>Power Control for Multiuser Ranging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</a:t>
            </a:r>
            <a:r>
              <a:rPr lang="en-US" altLang="zh-CN" sz="2000" b="0" dirty="0" smtClean="0"/>
              <a:t>7</a:t>
            </a:r>
            <a:r>
              <a:rPr lang="en-GB" sz="2000" b="0" dirty="0" smtClean="0"/>
              <a:t>-</a:t>
            </a:r>
            <a:r>
              <a:rPr lang="en-US" b="0" dirty="0" smtClean="0"/>
              <a:t>11</a:t>
            </a:r>
            <a:r>
              <a:rPr lang="en-GB" sz="2000" b="0" dirty="0" smtClean="0"/>
              <a:t>-</a:t>
            </a:r>
            <a:r>
              <a:rPr lang="en-US" b="0" smtClean="0"/>
              <a:t>07</a:t>
            </a:r>
            <a:endParaRPr lang="en-GB" sz="2000" b="0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98836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4695903"/>
              </p:ext>
            </p:extLst>
          </p:nvPr>
        </p:nvGraphicFramePr>
        <p:xfrm>
          <a:off x="1463675" y="2713038"/>
          <a:ext cx="6084888" cy="284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" name="Document" r:id="rId4" imgW="9336304" imgH="4359967" progId="Word.Document.8">
                  <p:embed/>
                </p:oleObj>
              </mc:Choice>
              <mc:Fallback>
                <p:oleObj name="Document" r:id="rId4" imgW="9336304" imgH="435996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3675" y="2713038"/>
                        <a:ext cx="6084888" cy="284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198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11ax </a:t>
            </a:r>
            <a:r>
              <a:rPr lang="en-US" dirty="0"/>
              <a:t>28.3.14.2 Power </a:t>
            </a:r>
            <a:r>
              <a:rPr lang="en-US" dirty="0" smtClean="0"/>
              <a:t>Pre-correction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604435"/>
            <a:ext cx="8228012" cy="590976"/>
          </a:xfrm>
        </p:spPr>
        <p:txBody>
          <a:bodyPr/>
          <a:lstStyle/>
          <a:p>
            <a:pPr algn="just"/>
            <a:r>
              <a:rPr lang="en-US" b="0" dirty="0" err="1" smtClean="0"/>
              <a:t>Tx</a:t>
            </a:r>
            <a:r>
              <a:rPr lang="en-US" b="0" dirty="0" smtClean="0"/>
              <a:t> power calculation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771411" y="2276872"/>
                <a:ext cx="6472997" cy="34990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𝑇𝑥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𝑝𝑤𝑟</m:t>
                        </m: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𝑃𝐿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𝐷𝐿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𝑇𝑎𝑟𝑔𝑒𝑡</m:t>
                        </m:r>
                        <m:r>
                          <m:rPr>
                            <m:nor/>
                          </m:rPr>
                          <a:rPr lang="en-US" sz="2000" dirty="0"/>
                          <m:t> 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𝑅𝑆𝑆𝐼</m:t>
                        </m:r>
                      </m:sub>
                    </m:sSub>
                  </m:oMath>
                </a14:m>
                <a:r>
                  <a:rPr lang="en-US" sz="2000" dirty="0" smtClean="0"/>
                  <a:t>                          (28-113)</a:t>
                </a:r>
                <a:endParaRPr lang="en-US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1411" y="2276872"/>
                <a:ext cx="6472997" cy="349904"/>
              </a:xfrm>
              <a:prstGeom prst="rect">
                <a:avLst/>
              </a:prstGeom>
              <a:blipFill rotWithShape="0">
                <a:blip r:embed="rId2"/>
                <a:stretch>
                  <a:fillRect l="-1414" t="-21053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 bwMode="auto">
          <a:xfrm flipH="1" flipV="1">
            <a:off x="3012225" y="2670572"/>
            <a:ext cx="216024" cy="453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3009680" y="3123956"/>
            <a:ext cx="7360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Path loss</a:t>
            </a:r>
            <a:endParaRPr lang="en-US" dirty="0">
              <a:solidFill>
                <a:srgbClr val="00B0F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 bwMode="auto">
          <a:xfrm flipH="1" flipV="1">
            <a:off x="4020337" y="2670572"/>
            <a:ext cx="216024" cy="453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Box 21"/>
          <p:cNvSpPr txBox="1"/>
          <p:nvPr/>
        </p:nvSpPr>
        <p:spPr>
          <a:xfrm>
            <a:off x="3986127" y="3122193"/>
            <a:ext cx="2628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Target RSSI indicated in Trigger Frame</a:t>
            </a:r>
            <a:endParaRPr lang="en-US" dirty="0">
              <a:solidFill>
                <a:srgbClr val="00B0F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 flipV="1">
            <a:off x="1860097" y="2714369"/>
            <a:ext cx="249484" cy="453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Box 25"/>
          <p:cNvSpPr txBox="1"/>
          <p:nvPr/>
        </p:nvSpPr>
        <p:spPr>
          <a:xfrm>
            <a:off x="1279918" y="3136496"/>
            <a:ext cx="15872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Tx</a:t>
            </a:r>
            <a:r>
              <a:rPr lang="en-US" dirty="0" smtClean="0">
                <a:solidFill>
                  <a:srgbClr val="00B0F0"/>
                </a:solidFill>
              </a:rPr>
              <a:t> power used by user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7" name="Content Placeholder 3"/>
          <p:cNvSpPr txBox="1">
            <a:spLocks/>
          </p:cNvSpPr>
          <p:nvPr/>
        </p:nvSpPr>
        <p:spPr bwMode="auto">
          <a:xfrm>
            <a:off x="467544" y="4005064"/>
            <a:ext cx="8228012" cy="590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b="0" kern="0" dirty="0" smtClean="0"/>
              <a:t>Path loss calculation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751125" y="4941168"/>
                <a:ext cx="6472997" cy="34990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𝑃𝐿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𝐷𝐿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𝑇𝑥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𝑝𝑤𝑟</m:t>
                        </m: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b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𝐷𝐿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𝑅𝑆𝑆𝐼</m:t>
                        </m:r>
                      </m:sub>
                    </m:sSub>
                  </m:oMath>
                </a14:m>
                <a:r>
                  <a:rPr lang="en-US" sz="2000" dirty="0" smtClean="0"/>
                  <a:t>                                   (28-114)</a:t>
                </a:r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1125" y="4941168"/>
                <a:ext cx="6472997" cy="349904"/>
              </a:xfrm>
              <a:prstGeom prst="rect">
                <a:avLst/>
              </a:prstGeom>
              <a:blipFill rotWithShape="0">
                <a:blip r:embed="rId3"/>
                <a:stretch>
                  <a:fillRect l="-1318" t="-21053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 bwMode="auto">
          <a:xfrm flipH="1" flipV="1">
            <a:off x="2991939" y="5334868"/>
            <a:ext cx="216024" cy="453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Box 29"/>
          <p:cNvSpPr txBox="1"/>
          <p:nvPr/>
        </p:nvSpPr>
        <p:spPr>
          <a:xfrm>
            <a:off x="2989394" y="5788252"/>
            <a:ext cx="11505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AP </a:t>
            </a:r>
            <a:r>
              <a:rPr lang="en-US" dirty="0" err="1" smtClean="0">
                <a:solidFill>
                  <a:srgbClr val="00B0F0"/>
                </a:solidFill>
              </a:rPr>
              <a:t>Tx</a:t>
            </a:r>
            <a:r>
              <a:rPr lang="en-US" dirty="0" smtClean="0">
                <a:solidFill>
                  <a:srgbClr val="00B0F0"/>
                </a:solidFill>
              </a:rPr>
              <a:t> power indicated in Trigger Frame</a:t>
            </a:r>
            <a:endParaRPr lang="en-US" dirty="0">
              <a:solidFill>
                <a:srgbClr val="00B0F0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 bwMode="auto">
          <a:xfrm flipH="1" flipV="1">
            <a:off x="4000051" y="5334868"/>
            <a:ext cx="216024" cy="453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TextBox 31"/>
          <p:cNvSpPr txBox="1"/>
          <p:nvPr/>
        </p:nvSpPr>
        <p:spPr>
          <a:xfrm>
            <a:off x="3965841" y="5786489"/>
            <a:ext cx="24872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DL received power measured by user</a:t>
            </a:r>
            <a:endParaRPr lang="en-US" dirty="0">
              <a:solidFill>
                <a:srgbClr val="00B0F0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 bwMode="auto">
          <a:xfrm flipV="1">
            <a:off x="1839811" y="5378665"/>
            <a:ext cx="249484" cy="453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Box 33"/>
          <p:cNvSpPr txBox="1"/>
          <p:nvPr/>
        </p:nvSpPr>
        <p:spPr>
          <a:xfrm>
            <a:off x="1259632" y="5800792"/>
            <a:ext cx="966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DL path loss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04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11ax 9.3.1.23 Trigger </a:t>
            </a:r>
            <a:r>
              <a:rPr lang="en-US" dirty="0"/>
              <a:t>F</a:t>
            </a:r>
            <a:r>
              <a:rPr lang="en-US" dirty="0" smtClean="0"/>
              <a:t>rame </a:t>
            </a:r>
            <a:r>
              <a:rPr lang="en-US" dirty="0"/>
              <a:t>F</a:t>
            </a:r>
            <a:r>
              <a:rPr lang="en-US" dirty="0" smtClean="0"/>
              <a:t>ormat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939939"/>
            <a:ext cx="5673272" cy="242188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4756404"/>
            <a:ext cx="6501601" cy="14089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 bwMode="auto">
          <a:xfrm>
            <a:off x="2123728" y="3068960"/>
            <a:ext cx="720080" cy="936104"/>
          </a:xfrm>
          <a:prstGeom prst="rect">
            <a:avLst/>
          </a:prstGeom>
          <a:noFill/>
          <a:ln w="38100" cap="flat" cmpd="sng" algn="ctr">
            <a:solidFill>
              <a:schemeClr val="accent2"/>
            </a:solidFill>
            <a:prstDash val="sys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436096" y="4797152"/>
            <a:ext cx="720080" cy="936104"/>
          </a:xfrm>
          <a:prstGeom prst="rect">
            <a:avLst/>
          </a:prstGeom>
          <a:noFill/>
          <a:ln w="38100" cap="flat" cmpd="sng" algn="ctr">
            <a:solidFill>
              <a:schemeClr val="accent2"/>
            </a:solidFill>
            <a:prstDash val="sys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71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604435"/>
            <a:ext cx="8228012" cy="1559778"/>
          </a:xfrm>
        </p:spPr>
        <p:txBody>
          <a:bodyPr/>
          <a:lstStyle/>
          <a:p>
            <a:pPr algn="just"/>
            <a:r>
              <a:rPr lang="en-US" b="0" dirty="0" smtClean="0"/>
              <a:t>P-matrix code multi-access is used by one of the MU ranging modes</a:t>
            </a:r>
          </a:p>
          <a:p>
            <a:pPr algn="just"/>
            <a:r>
              <a:rPr lang="en-US" b="0" dirty="0" smtClean="0"/>
              <a:t>In this case, </a:t>
            </a:r>
            <a:r>
              <a:rPr lang="en-US" b="0" dirty="0" err="1" smtClean="0"/>
              <a:t>Tx</a:t>
            </a:r>
            <a:r>
              <a:rPr lang="en-US" b="0" dirty="0" smtClean="0"/>
              <a:t> power control is needed for mitigating the near-far problem among the users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1331640" y="4291384"/>
            <a:ext cx="676875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ectangle 6"/>
          <p:cNvSpPr/>
          <p:nvPr/>
        </p:nvSpPr>
        <p:spPr bwMode="auto">
          <a:xfrm>
            <a:off x="2339752" y="3924894"/>
            <a:ext cx="864096" cy="36648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1331640" y="5222750"/>
            <a:ext cx="676875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Rectangle 8"/>
          <p:cNvSpPr/>
          <p:nvPr/>
        </p:nvSpPr>
        <p:spPr bwMode="auto">
          <a:xfrm>
            <a:off x="3491880" y="4869160"/>
            <a:ext cx="1224136" cy="36004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NDP 1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1331640" y="5877271"/>
            <a:ext cx="676875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tangle 10"/>
          <p:cNvSpPr/>
          <p:nvPr/>
        </p:nvSpPr>
        <p:spPr bwMode="auto">
          <a:xfrm>
            <a:off x="3491880" y="5493298"/>
            <a:ext cx="1224136" cy="38397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NDP 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50406" y="3941719"/>
            <a:ext cx="513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AP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1153505" y="4822640"/>
            <a:ext cx="8280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STA 1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1160798" y="5477162"/>
            <a:ext cx="8280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STA 2</a:t>
            </a:r>
            <a:endParaRPr lang="en-US" sz="2000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4926320" y="3933056"/>
            <a:ext cx="864096" cy="35832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NDPA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6012160" y="3933056"/>
            <a:ext cx="1080120" cy="35832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DL NDP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37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11ax Power Control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604435"/>
            <a:ext cx="8228012" cy="1559778"/>
          </a:xfrm>
        </p:spPr>
        <p:txBody>
          <a:bodyPr/>
          <a:lstStyle/>
          <a:p>
            <a:pPr algn="just"/>
            <a:r>
              <a:rPr lang="en-US" b="0" dirty="0" smtClean="0"/>
              <a:t>11ax already defined a power control mechanism for MU UL data transmissions</a:t>
            </a:r>
          </a:p>
          <a:p>
            <a:pPr lvl="1" algn="just"/>
            <a:r>
              <a:rPr lang="en-US" b="0" dirty="0" smtClean="0"/>
              <a:t>AP indicates target RSSI in </a:t>
            </a:r>
            <a:r>
              <a:rPr lang="en-US" dirty="0"/>
              <a:t>U</a:t>
            </a:r>
            <a:r>
              <a:rPr lang="en-US" b="0" dirty="0" smtClean="0"/>
              <a:t>ser </a:t>
            </a:r>
            <a:r>
              <a:rPr lang="en-US" dirty="0"/>
              <a:t>I</a:t>
            </a:r>
            <a:r>
              <a:rPr lang="en-US" b="0" dirty="0" smtClean="0"/>
              <a:t>nfo </a:t>
            </a:r>
            <a:r>
              <a:rPr lang="en-US" dirty="0"/>
              <a:t>F</a:t>
            </a:r>
            <a:r>
              <a:rPr lang="en-US" dirty="0" smtClean="0"/>
              <a:t>ield of </a:t>
            </a:r>
            <a:r>
              <a:rPr lang="en-US" b="0" dirty="0" smtClean="0"/>
              <a:t>Trigger Frame</a:t>
            </a:r>
          </a:p>
          <a:p>
            <a:pPr lvl="1" algn="just"/>
            <a:r>
              <a:rPr lang="en-US" b="0" dirty="0" smtClean="0"/>
              <a:t>STA estimates the path loss </a:t>
            </a:r>
            <a:r>
              <a:rPr lang="en-US" dirty="0" smtClean="0"/>
              <a:t>using</a:t>
            </a:r>
            <a:r>
              <a:rPr lang="en-US" b="0" dirty="0" smtClean="0"/>
              <a:t> the Trigger Frame and sets </a:t>
            </a:r>
            <a:r>
              <a:rPr lang="en-US" b="0" dirty="0" err="1" smtClean="0"/>
              <a:t>Tx</a:t>
            </a:r>
            <a:r>
              <a:rPr lang="en-US" b="0" dirty="0" smtClean="0"/>
              <a:t> power to meet the target RSSI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flipV="1">
            <a:off x="1547664" y="4291383"/>
            <a:ext cx="6048672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ectangle 6"/>
          <p:cNvSpPr/>
          <p:nvPr/>
        </p:nvSpPr>
        <p:spPr bwMode="auto">
          <a:xfrm>
            <a:off x="3059832" y="3924894"/>
            <a:ext cx="864096" cy="36648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1547664" y="5222750"/>
            <a:ext cx="6048672" cy="64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Rectangle 8"/>
          <p:cNvSpPr/>
          <p:nvPr/>
        </p:nvSpPr>
        <p:spPr bwMode="auto">
          <a:xfrm>
            <a:off x="4211960" y="4869160"/>
            <a:ext cx="1224136" cy="36004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DATA 1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1547664" y="5877271"/>
            <a:ext cx="604867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tangle 10"/>
          <p:cNvSpPr/>
          <p:nvPr/>
        </p:nvSpPr>
        <p:spPr bwMode="auto">
          <a:xfrm>
            <a:off x="4211960" y="5493298"/>
            <a:ext cx="1224136" cy="38397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DATA 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66430" y="3941719"/>
            <a:ext cx="513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AP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1369529" y="4822640"/>
            <a:ext cx="8280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STA 1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1376822" y="5477162"/>
            <a:ext cx="8280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STA 2</a:t>
            </a:r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80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11az Closed-loop </a:t>
            </a:r>
            <a:r>
              <a:rPr lang="en-US" dirty="0"/>
              <a:t>P</a:t>
            </a:r>
            <a:r>
              <a:rPr lang="en-US" dirty="0" smtClean="0"/>
              <a:t>ower Control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604434"/>
            <a:ext cx="8228012" cy="4870979"/>
          </a:xfrm>
        </p:spPr>
        <p:txBody>
          <a:bodyPr/>
          <a:lstStyle/>
          <a:p>
            <a:r>
              <a:rPr lang="en-US" sz="1800" b="0" dirty="0" smtClean="0"/>
              <a:t>There is a polling phase before measurement phase in 11az MU.</a:t>
            </a:r>
          </a:p>
          <a:p>
            <a:r>
              <a:rPr lang="en-US" sz="1800" b="0" dirty="0" smtClean="0"/>
              <a:t>Based on the AP’s actual RSSI in polling phase, the AP can further tune the target RSSI value for each STA in the TF for the measurement phase. </a:t>
            </a:r>
          </a:p>
          <a:p>
            <a:r>
              <a:rPr lang="en-US" sz="1800" b="0" dirty="0" smtClean="0"/>
              <a:t>Support associated and unassociated STA 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937692" y="3402596"/>
            <a:ext cx="7344816" cy="2923463"/>
            <a:chOff x="467544" y="2875396"/>
            <a:chExt cx="8064896" cy="3634255"/>
          </a:xfrm>
        </p:grpSpPr>
        <p:cxnSp>
          <p:nvCxnSpPr>
            <p:cNvPr id="5" name="Straight Arrow Connector 4"/>
            <p:cNvCxnSpPr/>
            <p:nvPr/>
          </p:nvCxnSpPr>
          <p:spPr bwMode="auto">
            <a:xfrm>
              <a:off x="683568" y="3852438"/>
              <a:ext cx="784887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" name="Rectangle 5"/>
            <p:cNvSpPr/>
            <p:nvPr/>
          </p:nvSpPr>
          <p:spPr bwMode="auto">
            <a:xfrm>
              <a:off x="3846383" y="3485949"/>
              <a:ext cx="812428" cy="36648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Trigger</a:t>
              </a:r>
            </a:p>
          </p:txBody>
        </p:sp>
        <p:cxnSp>
          <p:nvCxnSpPr>
            <p:cNvPr id="7" name="Straight Arrow Connector 6"/>
            <p:cNvCxnSpPr/>
            <p:nvPr/>
          </p:nvCxnSpPr>
          <p:spPr bwMode="auto">
            <a:xfrm>
              <a:off x="683568" y="4783805"/>
              <a:ext cx="784887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" name="Rectangle 7"/>
            <p:cNvSpPr/>
            <p:nvPr/>
          </p:nvSpPr>
          <p:spPr bwMode="auto">
            <a:xfrm>
              <a:off x="4946843" y="4430215"/>
              <a:ext cx="1008112" cy="36004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UL NDP 1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 bwMode="auto">
            <a:xfrm>
              <a:off x="683568" y="5438326"/>
              <a:ext cx="784887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" name="Rectangle 9"/>
            <p:cNvSpPr/>
            <p:nvPr/>
          </p:nvSpPr>
          <p:spPr bwMode="auto">
            <a:xfrm>
              <a:off x="4946843" y="5054353"/>
              <a:ext cx="1008112" cy="383973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UL NDP 2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11560" y="3502774"/>
              <a:ext cx="5132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AP</a:t>
              </a:r>
              <a:endParaRPr lang="en-US" sz="2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67544" y="4383695"/>
              <a:ext cx="82804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STA 1</a:t>
              </a:r>
              <a:endParaRPr lang="en-US" sz="20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67544" y="5038217"/>
              <a:ext cx="82804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STA 2</a:t>
              </a:r>
              <a:endParaRPr lang="en-US" sz="2000" dirty="0"/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6242987" y="3494111"/>
              <a:ext cx="725800" cy="358328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NDPA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7328827" y="3494111"/>
              <a:ext cx="936104" cy="358328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DL NDP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1403648" y="3485950"/>
              <a:ext cx="864096" cy="36648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Trigger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2555776" y="4430216"/>
              <a:ext cx="1008112" cy="36004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Poll resp. 1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2555776" y="5054354"/>
              <a:ext cx="1008112" cy="383973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Poll resp. 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2</a:t>
              </a: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1343572" y="3206079"/>
              <a:ext cx="2349529" cy="267119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3779912" y="3206079"/>
              <a:ext cx="2333862" cy="266104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571838" y="2875396"/>
              <a:ext cx="2095643" cy="3826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Round 1 power control </a:t>
              </a:r>
              <a:endParaRPr lang="en-US" sz="14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891359" y="2884348"/>
              <a:ext cx="2069083" cy="3826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Round 2 power control </a:t>
              </a:r>
              <a:endParaRPr lang="en-US" sz="1400" dirty="0"/>
            </a:p>
          </p:txBody>
        </p:sp>
        <p:sp>
          <p:nvSpPr>
            <p:cNvPr id="31" name="Left Brace 30"/>
            <p:cNvSpPr/>
            <p:nvPr/>
          </p:nvSpPr>
          <p:spPr bwMode="auto">
            <a:xfrm rot="16200000">
              <a:off x="2426130" y="4838131"/>
              <a:ext cx="169254" cy="2394293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Left Brace 31"/>
            <p:cNvSpPr/>
            <p:nvPr/>
          </p:nvSpPr>
          <p:spPr bwMode="auto">
            <a:xfrm rot="16200000">
              <a:off x="6024819" y="3731108"/>
              <a:ext cx="160237" cy="4596582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664410" y="6142745"/>
              <a:ext cx="170785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       Polling phase 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251850" y="6165304"/>
              <a:ext cx="2210875" cy="3443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       Measurement phase </a:t>
              </a:r>
              <a:endParaRPr lang="en-US" dirty="0"/>
            </a:p>
          </p:txBody>
        </p:sp>
      </p:grpSp>
      <p:sp>
        <p:nvSpPr>
          <p:cNvPr id="17" name="Date Placeholder 1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9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Reuse 11ax MU Features in 11az MU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sz="2000" b="0" dirty="0"/>
              <a:t>F</a:t>
            </a:r>
            <a:r>
              <a:rPr lang="en-US" sz="2000" b="0" dirty="0" smtClean="0"/>
              <a:t>or associated and unassociated STA, in addition to power control, the following features for trigger-based PPDU in 11ax MU should also be reused in 11az MU for protocol compatibility and implementation simplicity:</a:t>
            </a:r>
          </a:p>
          <a:p>
            <a:pPr lvl="1"/>
            <a:r>
              <a:rPr lang="en-US" dirty="0"/>
              <a:t>Timing and frequency synchronization for </a:t>
            </a:r>
            <a:r>
              <a:rPr lang="en-US" dirty="0" smtClean="0"/>
              <a:t>uplink transmission</a:t>
            </a:r>
            <a:endParaRPr lang="en-US" dirty="0"/>
          </a:p>
          <a:p>
            <a:pPr lvl="1"/>
            <a:r>
              <a:rPr lang="en-US" dirty="0"/>
              <a:t>Supported </a:t>
            </a:r>
            <a:r>
              <a:rPr lang="en-US" dirty="0" smtClean="0"/>
              <a:t>trigger subtypes for 11az trigger type :</a:t>
            </a:r>
            <a:endParaRPr lang="en-US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 smtClean="0"/>
              <a:t>Trigger frame for polling </a:t>
            </a:r>
            <a:endParaRPr lang="en-US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 smtClean="0"/>
              <a:t>Trigger frame for uplink channel sounding</a:t>
            </a:r>
            <a:endParaRPr lang="en-US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 smtClean="0"/>
              <a:t>Trigger frame for LMR feedback </a:t>
            </a:r>
            <a:endParaRPr lang="en-US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 smtClean="0"/>
              <a:t>Trigger frame for negotiation using random access </a:t>
            </a:r>
            <a:endParaRPr lang="en-US" dirty="0"/>
          </a:p>
          <a:p>
            <a:endParaRPr lang="en-US" sz="2000" b="0" dirty="0" smtClean="0"/>
          </a:p>
          <a:p>
            <a:pPr marL="0" indent="0">
              <a:buNone/>
            </a:pPr>
            <a:r>
              <a:rPr lang="en-US" sz="2000" b="0" dirty="0" smtClean="0"/>
              <a:t> </a:t>
            </a:r>
            <a:endParaRPr lang="en-US" sz="2000" b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32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764704"/>
            <a:ext cx="8229600" cy="1158240"/>
          </a:xfrm>
        </p:spPr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585862" y="2204864"/>
            <a:ext cx="8228012" cy="1559778"/>
          </a:xfrm>
        </p:spPr>
        <p:txBody>
          <a:bodyPr/>
          <a:lstStyle/>
          <a:p>
            <a:pPr algn="just"/>
            <a:r>
              <a:rPr lang="en-US" sz="2000" b="0" dirty="0"/>
              <a:t>Reuse 11ax power control, t</a:t>
            </a:r>
            <a:r>
              <a:rPr lang="en-US" sz="2000" b="0" dirty="0" smtClean="0"/>
              <a:t>iming </a:t>
            </a:r>
            <a:r>
              <a:rPr lang="en-US" sz="2000" b="0" dirty="0"/>
              <a:t>and frequency synchronization as the one for 11az</a:t>
            </a:r>
          </a:p>
          <a:p>
            <a:pPr lvl="1" algn="just"/>
            <a:r>
              <a:rPr lang="en-US" dirty="0" smtClean="0"/>
              <a:t>Minimize hardware changes</a:t>
            </a:r>
            <a:endParaRPr lang="en-US" b="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34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1800" b="0" dirty="0" smtClean="0"/>
              <a:t>For </a:t>
            </a:r>
            <a:r>
              <a:rPr lang="en-US" sz="1800" b="0" dirty="0"/>
              <a:t>11az MU operation in the unassociated mode following mechanisms are reused and active:</a:t>
            </a:r>
          </a:p>
          <a:p>
            <a:pPr lvl="1"/>
            <a:r>
              <a:rPr lang="en-US" dirty="0"/>
              <a:t>UL Power control.</a:t>
            </a:r>
          </a:p>
          <a:p>
            <a:pPr lvl="1"/>
            <a:r>
              <a:rPr lang="en-US" dirty="0"/>
              <a:t>Timing and frequency synchronization for UL transmission.</a:t>
            </a:r>
          </a:p>
          <a:p>
            <a:pPr lvl="1"/>
            <a:r>
              <a:rPr lang="en-US" dirty="0"/>
              <a:t>Supported trigger </a:t>
            </a:r>
            <a:r>
              <a:rPr lang="en-US" dirty="0" smtClean="0"/>
              <a:t>subtypes for 11az trigger type:</a:t>
            </a:r>
            <a:endParaRPr lang="en-US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TF Location -&gt; Poll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TF Location -&gt; </a:t>
            </a:r>
            <a:r>
              <a:rPr lang="en-US" dirty="0" smtClean="0"/>
              <a:t>Uplink Sounding</a:t>
            </a:r>
            <a:endParaRPr lang="en-US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TF Location -&gt; LMR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TF Location -&gt; (Loc. negotiation using RA) and behavior to follow RA access. Details </a:t>
            </a:r>
            <a:r>
              <a:rPr lang="en-US" dirty="0" smtClean="0"/>
              <a:t>TBD.</a:t>
            </a:r>
          </a:p>
          <a:p>
            <a:pPr marL="114300" indent="0">
              <a:buNone/>
            </a:pPr>
            <a:r>
              <a:rPr lang="en-US" sz="1800" b="0" dirty="0"/>
              <a:t> </a:t>
            </a:r>
            <a:r>
              <a:rPr lang="en-US" sz="1800" b="0" dirty="0" smtClean="0"/>
              <a:t>    </a:t>
            </a:r>
            <a:r>
              <a:rPr lang="en-US" sz="1800" b="0" dirty="0" smtClean="0"/>
              <a:t>Note</a:t>
            </a:r>
            <a:r>
              <a:rPr lang="en-US" sz="1800" b="0" dirty="0"/>
              <a:t>: this list may be extended in the future to accommodate OBSS operation</a:t>
            </a:r>
            <a:r>
              <a:rPr lang="en-US" sz="1800" b="0" dirty="0" smtClean="0"/>
              <a:t>.</a:t>
            </a:r>
          </a:p>
          <a:p>
            <a:pPr marL="0" indent="0" algn="just">
              <a:buNone/>
            </a:pPr>
            <a:endParaRPr lang="en-US" sz="1800" b="0" dirty="0" smtClean="0"/>
          </a:p>
          <a:p>
            <a:pPr marL="0" indent="0" algn="just">
              <a:buNone/>
            </a:pPr>
            <a:r>
              <a:rPr lang="en-US" sz="1800" b="0" dirty="0"/>
              <a:t> </a:t>
            </a:r>
            <a:r>
              <a:rPr lang="en-US" sz="1800" b="0" dirty="0" smtClean="0"/>
              <a:t>      </a:t>
            </a:r>
            <a:r>
              <a:rPr lang="en-US" sz="1800" b="0" dirty="0" smtClean="0"/>
              <a:t>Y</a:t>
            </a:r>
            <a:r>
              <a:rPr lang="en-US" sz="1800" b="0" dirty="0"/>
              <a:t>: </a:t>
            </a:r>
            <a:r>
              <a:rPr lang="en-US" altLang="zh-CN" sz="1800" b="0" dirty="0" smtClean="0"/>
              <a:t>19</a:t>
            </a:r>
            <a:r>
              <a:rPr lang="en-US" altLang="zh-CN" sz="1800" b="0" dirty="0"/>
              <a:t> </a:t>
            </a:r>
            <a:r>
              <a:rPr lang="en-US" altLang="zh-CN" sz="1800" b="0" dirty="0" smtClean="0"/>
              <a:t>    </a:t>
            </a:r>
            <a:r>
              <a:rPr lang="en-US" sz="1800" b="0" dirty="0" smtClean="0"/>
              <a:t>N: </a:t>
            </a:r>
            <a:r>
              <a:rPr lang="en-US" sz="1800" b="0" dirty="0" smtClean="0"/>
              <a:t>0     </a:t>
            </a:r>
            <a:r>
              <a:rPr lang="en-US" sz="1800" b="0" dirty="0" smtClean="0"/>
              <a:t>Abstain: </a:t>
            </a:r>
            <a:r>
              <a:rPr lang="en-US" altLang="zh-CN" sz="1800" b="0" dirty="0" smtClean="0"/>
              <a:t>7</a:t>
            </a:r>
            <a:endParaRPr lang="en-US" sz="1800" b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35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196752"/>
            <a:ext cx="8228012" cy="5463327"/>
          </a:xfrm>
        </p:spPr>
        <p:txBody>
          <a:bodyPr/>
          <a:lstStyle/>
          <a:p>
            <a:pPr algn="just"/>
            <a:r>
              <a:rPr lang="en-US" sz="1600" dirty="0" smtClean="0"/>
              <a:t>Move to adopt the text below to the 11az SFD, instruct the editor to include it in the </a:t>
            </a:r>
            <a:r>
              <a:rPr lang="en-US" sz="1600" dirty="0" err="1" smtClean="0"/>
              <a:t>TGaz</a:t>
            </a:r>
            <a:r>
              <a:rPr lang="en-US" sz="1600" dirty="0" smtClean="0"/>
              <a:t> SFD under the sub-section 3.2 (Protocol description) and grant editorial license to the SFD editor.</a:t>
            </a:r>
          </a:p>
          <a:p>
            <a:r>
              <a:rPr lang="en-US" sz="1600" b="0" dirty="0" smtClean="0"/>
              <a:t>“For </a:t>
            </a:r>
            <a:r>
              <a:rPr lang="en-US" sz="1600" b="0" dirty="0" err="1" smtClean="0"/>
              <a:t>HEz</a:t>
            </a:r>
            <a:r>
              <a:rPr lang="en-US" sz="1600" b="0" dirty="0" smtClean="0"/>
              <a:t> operation in the unassociated mode the following mechanisms are reused and active:</a:t>
            </a:r>
          </a:p>
          <a:p>
            <a:pPr lvl="1"/>
            <a:r>
              <a:rPr lang="en-US" sz="1600" dirty="0" smtClean="0"/>
              <a:t>UL Power control.</a:t>
            </a:r>
          </a:p>
          <a:p>
            <a:pPr lvl="1"/>
            <a:r>
              <a:rPr lang="en-US" sz="1600" dirty="0" smtClean="0"/>
              <a:t>Timing and frequency synchronization for UL transmission.</a:t>
            </a:r>
          </a:p>
          <a:p>
            <a:pPr lvl="1"/>
            <a:r>
              <a:rPr lang="en-US" sz="1600" dirty="0" smtClean="0"/>
              <a:t>Supported trigger subtypes for 11az trigger type: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600" dirty="0" smtClean="0"/>
              <a:t>TF Location -&gt; Poll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600" dirty="0" smtClean="0"/>
              <a:t>TF Location -&gt; Uplink Sounding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600" dirty="0" smtClean="0"/>
              <a:t>TF Location -&gt; LMR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600" dirty="0" smtClean="0"/>
              <a:t>TF Location -&gt; (Loc. negotiation using RA) and behavior to follow RA access. Details TBD.”</a:t>
            </a:r>
          </a:p>
          <a:p>
            <a:pPr marL="0" indent="0">
              <a:buNone/>
            </a:pPr>
            <a:r>
              <a:rPr lang="en-US" sz="1600" b="0" dirty="0" smtClean="0"/>
              <a:t>          Note: this list may be extended in the future to accommodate OBSS operation.</a:t>
            </a:r>
          </a:p>
          <a:p>
            <a:pPr marL="0" indent="0">
              <a:buNone/>
            </a:pPr>
            <a:endParaRPr lang="en-US" altLang="zh-CN" sz="1050" b="0" dirty="0" smtClean="0"/>
          </a:p>
          <a:p>
            <a:pPr marL="0" indent="0">
              <a:buNone/>
            </a:pPr>
            <a:r>
              <a:rPr lang="en-US" altLang="zh-CN" sz="1600" b="0" dirty="0" smtClean="0"/>
              <a:t>          Moved: Ganesh Venkatesan</a:t>
            </a:r>
          </a:p>
          <a:p>
            <a:pPr marL="0" indent="0">
              <a:buNone/>
            </a:pPr>
            <a:r>
              <a:rPr lang="en-US" sz="1600" b="0" dirty="0" smtClean="0"/>
              <a:t>          Second: </a:t>
            </a:r>
            <a:r>
              <a:rPr lang="en-US" sz="1600" b="0" dirty="0" err="1" smtClean="0"/>
              <a:t>Chitto</a:t>
            </a:r>
            <a:r>
              <a:rPr lang="en-US" sz="1600" b="0" dirty="0" smtClean="0"/>
              <a:t> Ghosh </a:t>
            </a:r>
            <a:endParaRPr lang="en-US" sz="1600" b="0" dirty="0" smtClean="0"/>
          </a:p>
          <a:p>
            <a:pPr marL="0" indent="0" algn="just">
              <a:buNone/>
            </a:pPr>
            <a:r>
              <a:rPr lang="en-US" sz="1600" b="0" dirty="0" smtClean="0"/>
              <a:t>          Results: Y: 13     N: 0     Abstain: 4</a:t>
            </a:r>
          </a:p>
          <a:p>
            <a:pPr marL="0" indent="0" algn="just">
              <a:buNone/>
            </a:pPr>
            <a:r>
              <a:rPr lang="en-US" sz="1600" b="0" dirty="0" smtClean="0"/>
              <a:t>          Motion passes</a:t>
            </a:r>
            <a:endParaRPr lang="en-US" sz="1600" b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57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85068" y="2996952"/>
            <a:ext cx="8229600" cy="1158240"/>
          </a:xfrm>
        </p:spPr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65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_ieee_Nov_2017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_ieee_Nov_2017" id="{D8D2A906-5859-4348-8103-5A379FFEA262}" vid="{1D3E55C7-5FA0-493E-B581-6A652CD13FE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theme_ieee_Nov_2017</Template>
  <TotalTime>178690</TotalTime>
  <Words>675</Words>
  <Application>Microsoft Office PowerPoint</Application>
  <PresentationFormat>On-screen Show (4:3)</PresentationFormat>
  <Paragraphs>133</Paragraphs>
  <Slides>11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Cambria Math</vt:lpstr>
      <vt:lpstr>Courier New</vt:lpstr>
      <vt:lpstr>Times New Roman</vt:lpstr>
      <vt:lpstr>theme_ieee_Nov_2017</vt:lpstr>
      <vt:lpstr>Document</vt:lpstr>
      <vt:lpstr>Power Control for Multiuser Ranging</vt:lpstr>
      <vt:lpstr>Background</vt:lpstr>
      <vt:lpstr>11ax Power Control</vt:lpstr>
      <vt:lpstr>11az Closed-loop Power Control</vt:lpstr>
      <vt:lpstr>Reuse 11ax MU Features in 11az MU</vt:lpstr>
      <vt:lpstr>Proposal</vt:lpstr>
      <vt:lpstr>Straw Poll </vt:lpstr>
      <vt:lpstr>Motion</vt:lpstr>
      <vt:lpstr>Backup</vt:lpstr>
      <vt:lpstr>11ax 28.3.14.2 Power Pre-correction </vt:lpstr>
      <vt:lpstr>11ax 9.3.1.23 Trigger Frame Format 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FTM timing accuracy</dc:title>
  <dc:subject>FTM timing accuracy</dc:subject>
  <dc:creator>Jonathan Segev</dc:creator>
  <cp:keywords>CTPClassification=CTP_PUBLIC:VisualMarkings=</cp:keywords>
  <cp:lastModifiedBy>Jiang, Feng1</cp:lastModifiedBy>
  <cp:revision>1543</cp:revision>
  <cp:lastPrinted>2017-04-25T02:33:57Z</cp:lastPrinted>
  <dcterms:created xsi:type="dcterms:W3CDTF">2009-11-13T19:11:16Z</dcterms:created>
  <dcterms:modified xsi:type="dcterms:W3CDTF">2017-11-07T22:29:42Z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bba7bd6b-cac0-4dcc-b507-57953bda4a65</vt:lpwstr>
  </property>
  <property fmtid="{D5CDD505-2E9C-101B-9397-08002B2CF9AE}" pid="4" name="CTP_BU">
    <vt:lpwstr>NA</vt:lpwstr>
  </property>
  <property fmtid="{D5CDD505-2E9C-101B-9397-08002B2CF9AE}" pid="5" name="CTP_TimeStamp">
    <vt:lpwstr>2017-11-07 22:29:41Z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