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361" r:id="rId2"/>
    <p:sldId id="375" r:id="rId3"/>
    <p:sldId id="393" r:id="rId4"/>
    <p:sldId id="398" r:id="rId5"/>
    <p:sldId id="400" r:id="rId6"/>
    <p:sldId id="397" r:id="rId7"/>
    <p:sldId id="401" r:id="rId8"/>
    <p:sldId id="402" r:id="rId9"/>
    <p:sldId id="395" r:id="rId10"/>
    <p:sldId id="394" r:id="rId11"/>
    <p:sldId id="399" r:id="rId12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6649" autoAdjust="0"/>
  </p:normalViewPr>
  <p:slideViewPr>
    <p:cSldViewPr>
      <p:cViewPr varScale="1">
        <p:scale>
          <a:sx n="82" d="100"/>
          <a:sy n="82" d="100"/>
        </p:scale>
        <p:origin x="163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404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461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39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81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6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18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2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7-1700-00-00az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156176" y="6428194"/>
            <a:ext cx="23759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aseline="0" dirty="0" smtClean="0"/>
              <a:t>Qinghua Li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27042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77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Power Control for Multiuser Ranging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b="0" dirty="0" smtClean="0"/>
              <a:t>11</a:t>
            </a:r>
            <a:r>
              <a:rPr lang="en-GB" sz="2000" b="0" dirty="0" smtClean="0"/>
              <a:t>-</a:t>
            </a:r>
            <a:r>
              <a:rPr lang="en-US" b="0" smtClean="0"/>
              <a:t>07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98836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695903"/>
              </p:ext>
            </p:extLst>
          </p:nvPr>
        </p:nvGraphicFramePr>
        <p:xfrm>
          <a:off x="1463675" y="2713038"/>
          <a:ext cx="6084888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" name="Document" r:id="rId4" imgW="9336304" imgH="4359967" progId="Word.Document.8">
                  <p:embed/>
                </p:oleObj>
              </mc:Choice>
              <mc:Fallback>
                <p:oleObj name="Document" r:id="rId4" imgW="9336304" imgH="43599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713038"/>
                        <a:ext cx="6084888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28.3.14.2 Power </a:t>
            </a:r>
            <a:r>
              <a:rPr lang="en-US" dirty="0" smtClean="0"/>
              <a:t>Pre-correction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5"/>
            <a:ext cx="8228012" cy="590976"/>
          </a:xfrm>
        </p:spPr>
        <p:txBody>
          <a:bodyPr/>
          <a:lstStyle/>
          <a:p>
            <a:pPr algn="just"/>
            <a:r>
              <a:rPr lang="en-US" b="0" dirty="0" err="1" smtClean="0"/>
              <a:t>Tx</a:t>
            </a:r>
            <a:r>
              <a:rPr lang="en-US" b="0" dirty="0" smtClean="0"/>
              <a:t> power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71411" y="2276872"/>
                <a:ext cx="6472997" cy="3499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𝑇𝑎𝑟𝑔𝑒𝑡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                (28-113)</a:t>
                </a:r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411" y="2276872"/>
                <a:ext cx="6472997" cy="349904"/>
              </a:xfrm>
              <a:prstGeom prst="rect">
                <a:avLst/>
              </a:prstGeom>
              <a:blipFill rotWithShape="0">
                <a:blip r:embed="rId2"/>
                <a:stretch>
                  <a:fillRect l="-1414" t="-2105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 bwMode="auto">
          <a:xfrm flipH="1" flipV="1">
            <a:off x="3012225" y="2670572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009680" y="3123956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Path loss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 flipV="1">
            <a:off x="4020337" y="2670572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3986127" y="3122193"/>
            <a:ext cx="2628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Target RSSI indicated in Trigger Frame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1860097" y="2714369"/>
            <a:ext cx="24948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1279918" y="3136496"/>
            <a:ext cx="15872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Tx</a:t>
            </a:r>
            <a:r>
              <a:rPr lang="en-US" dirty="0" smtClean="0">
                <a:solidFill>
                  <a:srgbClr val="00B0F0"/>
                </a:solidFill>
              </a:rPr>
              <a:t> power used by user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Content Placeholder 3"/>
          <p:cNvSpPr txBox="1">
            <a:spLocks/>
          </p:cNvSpPr>
          <p:nvPr/>
        </p:nvSpPr>
        <p:spPr bwMode="auto">
          <a:xfrm>
            <a:off x="467544" y="4005064"/>
            <a:ext cx="8228012" cy="590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b="0" kern="0" dirty="0" smtClean="0"/>
              <a:t>Path loss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51125" y="4941168"/>
                <a:ext cx="6472997" cy="3499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                         (28-114)</a:t>
                </a:r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25" y="4941168"/>
                <a:ext cx="6472997" cy="349904"/>
              </a:xfrm>
              <a:prstGeom prst="rect">
                <a:avLst/>
              </a:prstGeom>
              <a:blipFill rotWithShape="0">
                <a:blip r:embed="rId3"/>
                <a:stretch>
                  <a:fillRect l="-1318" t="-2105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 bwMode="auto">
          <a:xfrm flipH="1" flipV="1">
            <a:off x="2991939" y="5334868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2989394" y="5788252"/>
            <a:ext cx="1150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AP </a:t>
            </a:r>
            <a:r>
              <a:rPr lang="en-US" dirty="0" err="1" smtClean="0">
                <a:solidFill>
                  <a:srgbClr val="00B0F0"/>
                </a:solidFill>
              </a:rPr>
              <a:t>Tx</a:t>
            </a:r>
            <a:r>
              <a:rPr lang="en-US" dirty="0" smtClean="0">
                <a:solidFill>
                  <a:srgbClr val="00B0F0"/>
                </a:solidFill>
              </a:rPr>
              <a:t> power indicated in Trigger Frame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4000051" y="5334868"/>
            <a:ext cx="21602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3965841" y="5786489"/>
            <a:ext cx="24872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DL received power measured by user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1839811" y="5378665"/>
            <a:ext cx="249484" cy="453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1259632" y="5800792"/>
            <a:ext cx="966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DL path loss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9.3.1.23 Trigger </a:t>
            </a:r>
            <a:r>
              <a:rPr lang="en-US" dirty="0"/>
              <a:t>F</a:t>
            </a:r>
            <a:r>
              <a:rPr lang="en-US" dirty="0" smtClean="0"/>
              <a:t>rame </a:t>
            </a:r>
            <a:r>
              <a:rPr lang="en-US" dirty="0"/>
              <a:t>F</a:t>
            </a:r>
            <a:r>
              <a:rPr lang="en-US" dirty="0" smtClean="0"/>
              <a:t>ormat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39939"/>
            <a:ext cx="5673272" cy="24218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756404"/>
            <a:ext cx="6501601" cy="14089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2123728" y="3068960"/>
            <a:ext cx="720080" cy="936104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36096" y="4797152"/>
            <a:ext cx="720080" cy="936104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5"/>
            <a:ext cx="8228012" cy="1559778"/>
          </a:xfrm>
        </p:spPr>
        <p:txBody>
          <a:bodyPr/>
          <a:lstStyle/>
          <a:p>
            <a:pPr algn="just"/>
            <a:r>
              <a:rPr lang="en-US" b="0" dirty="0" smtClean="0"/>
              <a:t>P-matrix code multi-access is used by one of the MU ranging modes</a:t>
            </a:r>
          </a:p>
          <a:p>
            <a:pPr algn="just"/>
            <a:r>
              <a:rPr lang="en-US" b="0" dirty="0" smtClean="0"/>
              <a:t>In this case, </a:t>
            </a:r>
            <a:r>
              <a:rPr lang="en-US" b="0" dirty="0" err="1" smtClean="0"/>
              <a:t>Tx</a:t>
            </a:r>
            <a:r>
              <a:rPr lang="en-US" b="0" dirty="0" smtClean="0"/>
              <a:t> power control is needed for mitigating the near-far problem among the users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331640" y="4291384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2339752" y="3924894"/>
            <a:ext cx="864096" cy="36648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331640" y="5222750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3491880" y="4869160"/>
            <a:ext cx="1224136" cy="3600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 1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331640" y="5877271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491880" y="5493298"/>
            <a:ext cx="1224136" cy="38397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NDP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0406" y="3941719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53505" y="4822640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1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160798" y="5477162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2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4926320" y="3933056"/>
            <a:ext cx="864096" cy="358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12160" y="3933056"/>
            <a:ext cx="1080120" cy="3583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NDP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Power Control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5"/>
            <a:ext cx="8228012" cy="1559778"/>
          </a:xfrm>
        </p:spPr>
        <p:txBody>
          <a:bodyPr/>
          <a:lstStyle/>
          <a:p>
            <a:pPr algn="just"/>
            <a:r>
              <a:rPr lang="en-US" b="0" dirty="0" smtClean="0"/>
              <a:t>11ax already defined a power control mechanism for MU UL data transmissions</a:t>
            </a:r>
          </a:p>
          <a:p>
            <a:pPr lvl="1" algn="just"/>
            <a:r>
              <a:rPr lang="en-US" b="0" dirty="0" smtClean="0"/>
              <a:t>AP indicates target RSSI in </a:t>
            </a:r>
            <a:r>
              <a:rPr lang="en-US" dirty="0"/>
              <a:t>U</a:t>
            </a:r>
            <a:r>
              <a:rPr lang="en-US" b="0" dirty="0" smtClean="0"/>
              <a:t>ser </a:t>
            </a:r>
            <a:r>
              <a:rPr lang="en-US" dirty="0"/>
              <a:t>I</a:t>
            </a:r>
            <a:r>
              <a:rPr lang="en-US" b="0" dirty="0" smtClean="0"/>
              <a:t>nfo </a:t>
            </a:r>
            <a:r>
              <a:rPr lang="en-US" dirty="0"/>
              <a:t>F</a:t>
            </a:r>
            <a:r>
              <a:rPr lang="en-US" dirty="0" smtClean="0"/>
              <a:t>ield of </a:t>
            </a:r>
            <a:r>
              <a:rPr lang="en-US" b="0" dirty="0" smtClean="0"/>
              <a:t>Trigger Frame</a:t>
            </a:r>
          </a:p>
          <a:p>
            <a:pPr lvl="1" algn="just"/>
            <a:r>
              <a:rPr lang="en-US" b="0" dirty="0" smtClean="0"/>
              <a:t>STA estimates the path loss </a:t>
            </a:r>
            <a:r>
              <a:rPr lang="en-US" dirty="0" smtClean="0"/>
              <a:t>using</a:t>
            </a:r>
            <a:r>
              <a:rPr lang="en-US" b="0" dirty="0" smtClean="0"/>
              <a:t> the Trigger Frame and sets </a:t>
            </a:r>
            <a:r>
              <a:rPr lang="en-US" b="0" dirty="0" err="1" smtClean="0"/>
              <a:t>Tx</a:t>
            </a:r>
            <a:r>
              <a:rPr lang="en-US" b="0" dirty="0" smtClean="0"/>
              <a:t> power to meet the target RSSI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47664" y="4291383"/>
            <a:ext cx="604867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3059832" y="3924894"/>
            <a:ext cx="864096" cy="36648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547664" y="5222750"/>
            <a:ext cx="6048672" cy="64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4211960" y="4869160"/>
            <a:ext cx="1224136" cy="3600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 1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547664" y="5877271"/>
            <a:ext cx="604867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211960" y="5493298"/>
            <a:ext cx="1224136" cy="38397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DATA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66430" y="3941719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369529" y="4822640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1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6822" y="5477162"/>
            <a:ext cx="82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 2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11az Closed-loop </a:t>
            </a:r>
            <a:r>
              <a:rPr lang="en-US" dirty="0"/>
              <a:t>P</a:t>
            </a:r>
            <a:r>
              <a:rPr lang="en-US" dirty="0" smtClean="0"/>
              <a:t>ower Control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r>
              <a:rPr lang="en-US" sz="1800" b="0" dirty="0" smtClean="0"/>
              <a:t>There is a polling phase before measurement phase in 11az MU.</a:t>
            </a:r>
          </a:p>
          <a:p>
            <a:r>
              <a:rPr lang="en-US" sz="1800" b="0" dirty="0" smtClean="0"/>
              <a:t>Based on the AP’s actual RSSI in polling phase, the AP can further tune the target RSSI value for each STA in the TF for the measurement phase. </a:t>
            </a:r>
          </a:p>
          <a:p>
            <a:r>
              <a:rPr lang="en-US" sz="1800" b="0" dirty="0" smtClean="0"/>
              <a:t>Support associated and unassociated STA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937692" y="3402596"/>
            <a:ext cx="7344816" cy="2923463"/>
            <a:chOff x="467544" y="2875396"/>
            <a:chExt cx="8064896" cy="3634255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83568" y="3852438"/>
              <a:ext cx="78488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Rectangle 5"/>
            <p:cNvSpPr/>
            <p:nvPr/>
          </p:nvSpPr>
          <p:spPr bwMode="auto">
            <a:xfrm>
              <a:off x="3846383" y="3485949"/>
              <a:ext cx="812428" cy="3664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683568" y="4783805"/>
              <a:ext cx="78488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Rectangle 7"/>
            <p:cNvSpPr/>
            <p:nvPr/>
          </p:nvSpPr>
          <p:spPr bwMode="auto">
            <a:xfrm>
              <a:off x="4946843" y="4430215"/>
              <a:ext cx="1008112" cy="3600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NDP 1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683568" y="5438326"/>
              <a:ext cx="784887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4946843" y="5054353"/>
              <a:ext cx="1008112" cy="38397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NDP 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1560" y="3502774"/>
              <a:ext cx="513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AP</a:t>
              </a: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7544" y="4383695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STA 1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7544" y="5038217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STA 2</a:t>
              </a:r>
              <a:endParaRPr lang="en-US" sz="2000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242987" y="3494111"/>
              <a:ext cx="725800" cy="35832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NDPA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328827" y="3494111"/>
              <a:ext cx="936104" cy="35832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DL NDP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403648" y="3485950"/>
              <a:ext cx="864096" cy="3664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555776" y="4430216"/>
              <a:ext cx="1008112" cy="3600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Poll resp. 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55776" y="5054354"/>
              <a:ext cx="1008112" cy="38397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Poll resp.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343572" y="3206079"/>
              <a:ext cx="2349529" cy="267119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779912" y="3206079"/>
              <a:ext cx="2333862" cy="266104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71838" y="2875396"/>
              <a:ext cx="2095643" cy="382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Round 1 power control 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91359" y="2884348"/>
              <a:ext cx="2069083" cy="382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Round 2 power control </a:t>
              </a:r>
              <a:endParaRPr lang="en-US" sz="1400" dirty="0"/>
            </a:p>
          </p:txBody>
        </p:sp>
        <p:sp>
          <p:nvSpPr>
            <p:cNvPr id="31" name="Left Brace 30"/>
            <p:cNvSpPr/>
            <p:nvPr/>
          </p:nvSpPr>
          <p:spPr bwMode="auto">
            <a:xfrm rot="16200000">
              <a:off x="2426130" y="4838131"/>
              <a:ext cx="169254" cy="2394293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Left Brace 31"/>
            <p:cNvSpPr/>
            <p:nvPr/>
          </p:nvSpPr>
          <p:spPr bwMode="auto">
            <a:xfrm rot="16200000">
              <a:off x="6024819" y="3731108"/>
              <a:ext cx="160237" cy="4596582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64410" y="6142745"/>
              <a:ext cx="17078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Polling phase 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51850" y="6165304"/>
              <a:ext cx="2210875" cy="344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Measurement phase </a:t>
              </a:r>
              <a:endParaRPr lang="en-US" dirty="0"/>
            </a:p>
          </p:txBody>
        </p:sp>
      </p:grpSp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Reuse 11ax MU Features in 11az MU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F</a:t>
            </a:r>
            <a:r>
              <a:rPr lang="en-US" sz="2000" b="0" dirty="0" smtClean="0"/>
              <a:t>or associated and unassociated STA, in addition to power control, the following features for trigger-based PPDU in 11ax MU should also be reused in 11az MU for protocol compatibility and implementation simplicity:</a:t>
            </a:r>
          </a:p>
          <a:p>
            <a:pPr lvl="1"/>
            <a:r>
              <a:rPr lang="en-US" dirty="0"/>
              <a:t>Timing and frequency synchronization for </a:t>
            </a:r>
            <a:r>
              <a:rPr lang="en-US" dirty="0" smtClean="0"/>
              <a:t>uplink transmission</a:t>
            </a:r>
            <a:endParaRPr lang="en-US" dirty="0"/>
          </a:p>
          <a:p>
            <a:pPr lvl="1"/>
            <a:r>
              <a:rPr lang="en-US" dirty="0"/>
              <a:t>Supported </a:t>
            </a:r>
            <a:r>
              <a:rPr lang="en-US" dirty="0" smtClean="0"/>
              <a:t>trigger subtypes for 11az trigger type :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polling 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uplink channel sounding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LMR feedback 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Trigger frame for negotiation using random access </a:t>
            </a:r>
            <a:endParaRPr lang="en-US" dirty="0"/>
          </a:p>
          <a:p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 </a:t>
            </a: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2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764704"/>
            <a:ext cx="8229600" cy="115824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85862" y="2204864"/>
            <a:ext cx="8228012" cy="1559778"/>
          </a:xfrm>
        </p:spPr>
        <p:txBody>
          <a:bodyPr/>
          <a:lstStyle/>
          <a:p>
            <a:pPr algn="just"/>
            <a:r>
              <a:rPr lang="en-US" sz="2000" b="0" dirty="0"/>
              <a:t>Reuse 11ax power control, t</a:t>
            </a:r>
            <a:r>
              <a:rPr lang="en-US" sz="2000" b="0" dirty="0" smtClean="0"/>
              <a:t>iming </a:t>
            </a:r>
            <a:r>
              <a:rPr lang="en-US" sz="2000" b="0" dirty="0"/>
              <a:t>and frequency synchronization as the one for 11az</a:t>
            </a:r>
          </a:p>
          <a:p>
            <a:pPr lvl="1" algn="just"/>
            <a:r>
              <a:rPr lang="en-US" dirty="0" smtClean="0"/>
              <a:t>Minimize hardware changes</a:t>
            </a:r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4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For </a:t>
            </a:r>
            <a:r>
              <a:rPr lang="en-US" sz="1800" b="0" dirty="0"/>
              <a:t>11az MU operation in the unassociated mode following mechanisms are reused and active:</a:t>
            </a:r>
          </a:p>
          <a:p>
            <a:pPr lvl="1"/>
            <a:r>
              <a:rPr lang="en-US" dirty="0"/>
              <a:t>UL Power control.</a:t>
            </a:r>
          </a:p>
          <a:p>
            <a:pPr lvl="1"/>
            <a:r>
              <a:rPr lang="en-US" dirty="0"/>
              <a:t>Timing and frequency synchronization for UL transmission.</a:t>
            </a:r>
          </a:p>
          <a:p>
            <a:pPr lvl="1"/>
            <a:r>
              <a:rPr lang="en-US" dirty="0"/>
              <a:t>Supported trigger </a:t>
            </a:r>
            <a:r>
              <a:rPr lang="en-US" dirty="0" smtClean="0"/>
              <a:t>subtypes for 11az trigger type: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Poll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</a:t>
            </a:r>
            <a:r>
              <a:rPr lang="en-US" dirty="0" smtClean="0"/>
              <a:t>Uplink Sounding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LMR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(Loc. negotiation using RA) and behavior to follow RA access. Details TBD.</a:t>
            </a:r>
          </a:p>
          <a:p>
            <a:r>
              <a:rPr lang="en-US" sz="1800" b="0" dirty="0"/>
              <a:t>Note: this list may be extended in the future to accommodate OBSS operation</a:t>
            </a:r>
            <a:r>
              <a:rPr lang="en-US" sz="1800" b="0" dirty="0" smtClean="0"/>
              <a:t>.</a:t>
            </a:r>
          </a:p>
          <a:p>
            <a:pPr marL="0" indent="0" algn="just">
              <a:buNone/>
            </a:pPr>
            <a:endParaRPr lang="en-US" sz="1800" b="0" dirty="0" smtClean="0"/>
          </a:p>
          <a:p>
            <a:pPr marL="0" indent="0" algn="just">
              <a:buNone/>
            </a:pPr>
            <a:endParaRPr lang="en-US" sz="1800" b="0" dirty="0" smtClean="0"/>
          </a:p>
          <a:p>
            <a:pPr marL="0" indent="0" algn="just">
              <a:buNone/>
            </a:pPr>
            <a:r>
              <a:rPr lang="en-US" sz="1800" b="0" dirty="0" smtClean="0"/>
              <a:t>Y</a:t>
            </a:r>
            <a:r>
              <a:rPr lang="en-US" sz="1800" b="0" dirty="0"/>
              <a:t>:                  N:		A: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5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dirty="0"/>
              <a:t>Move to adopt the </a:t>
            </a:r>
            <a:r>
              <a:rPr lang="en-US" sz="1800" dirty="0" smtClean="0"/>
              <a:t>text below to the 11az SFD, instruct </a:t>
            </a:r>
            <a:r>
              <a:rPr lang="en-US" sz="1800" dirty="0"/>
              <a:t>the </a:t>
            </a:r>
            <a:r>
              <a:rPr lang="en-US" sz="1800" dirty="0" smtClean="0"/>
              <a:t>editor </a:t>
            </a:r>
            <a:r>
              <a:rPr lang="en-US" sz="1800" dirty="0"/>
              <a:t>to include it in the </a:t>
            </a:r>
            <a:r>
              <a:rPr lang="en-US" sz="1800" dirty="0" err="1"/>
              <a:t>TGaz</a:t>
            </a:r>
            <a:r>
              <a:rPr lang="en-US" sz="1800" dirty="0"/>
              <a:t> SFD under the sub-section </a:t>
            </a:r>
            <a:r>
              <a:rPr lang="en-US" sz="1800" dirty="0" smtClean="0"/>
              <a:t>3.2 (Protocol description) </a:t>
            </a:r>
            <a:r>
              <a:rPr lang="en-US" sz="1800" dirty="0"/>
              <a:t>and grant editorial license to the SFD editor.</a:t>
            </a:r>
          </a:p>
          <a:p>
            <a:r>
              <a:rPr lang="en-US" sz="1800" b="0" dirty="0" smtClean="0"/>
              <a:t>“For </a:t>
            </a:r>
            <a:r>
              <a:rPr lang="en-US" sz="1800" b="0" dirty="0" err="1" smtClean="0"/>
              <a:t>HEz</a:t>
            </a:r>
            <a:r>
              <a:rPr lang="en-US" sz="1800" b="0" dirty="0" smtClean="0"/>
              <a:t> operation </a:t>
            </a:r>
            <a:r>
              <a:rPr lang="en-US" sz="1800" b="0" dirty="0"/>
              <a:t>in the unassociated mode </a:t>
            </a:r>
            <a:r>
              <a:rPr lang="en-US" sz="1800" b="0" dirty="0" smtClean="0"/>
              <a:t>the following </a:t>
            </a:r>
            <a:r>
              <a:rPr lang="en-US" sz="1800" b="0" dirty="0"/>
              <a:t>mechanisms are reused and active:</a:t>
            </a:r>
          </a:p>
          <a:p>
            <a:pPr lvl="1"/>
            <a:r>
              <a:rPr lang="en-US" dirty="0"/>
              <a:t>UL Power control.</a:t>
            </a:r>
          </a:p>
          <a:p>
            <a:pPr lvl="1"/>
            <a:r>
              <a:rPr lang="en-US" dirty="0"/>
              <a:t>Timing and frequency synchronization for UL transmission.</a:t>
            </a:r>
          </a:p>
          <a:p>
            <a:pPr lvl="1"/>
            <a:r>
              <a:rPr lang="en-US" dirty="0"/>
              <a:t>Supported </a:t>
            </a:r>
            <a:r>
              <a:rPr lang="en-US" dirty="0" smtClean="0"/>
              <a:t>trigger subtypes for 11az trigger type: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Poll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</a:t>
            </a:r>
            <a:r>
              <a:rPr lang="en-US" dirty="0" smtClean="0"/>
              <a:t>Uplink Sounding</a:t>
            </a:r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LMR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TF Location -&gt; (Loc. negotiation using RA) and behavior to follow RA access. Details TBD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sz="1800" b="0" dirty="0"/>
              <a:t>Note: this list may be extended in the future to accommodate OBSS operation</a:t>
            </a:r>
            <a:r>
              <a:rPr lang="en-US" sz="1800" b="0" dirty="0" smtClean="0"/>
              <a:t>.</a:t>
            </a:r>
          </a:p>
          <a:p>
            <a:pPr marL="0" indent="0" algn="just">
              <a:buNone/>
            </a:pPr>
            <a:r>
              <a:rPr lang="en-US" sz="1800" b="0" dirty="0" smtClean="0"/>
              <a:t>Y</a:t>
            </a:r>
            <a:r>
              <a:rPr lang="en-US" sz="1800" b="0" dirty="0"/>
              <a:t>:                  N:		A: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7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5068" y="2996952"/>
            <a:ext cx="8229600" cy="115824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178610</TotalTime>
  <Words>646</Words>
  <Application>Microsoft Office PowerPoint</Application>
  <PresentationFormat>On-screen Show (4:3)</PresentationFormat>
  <Paragraphs>130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Courier New</vt:lpstr>
      <vt:lpstr>Times New Roman</vt:lpstr>
      <vt:lpstr>theme_ieee_Nov_2017</vt:lpstr>
      <vt:lpstr>Document</vt:lpstr>
      <vt:lpstr>Power Control for Multiuser Ranging</vt:lpstr>
      <vt:lpstr>Background</vt:lpstr>
      <vt:lpstr>11ax Power Control</vt:lpstr>
      <vt:lpstr>11az Closed-loop Power Control</vt:lpstr>
      <vt:lpstr>Reuse 11ax MU Features in 11az MU</vt:lpstr>
      <vt:lpstr>Proposal</vt:lpstr>
      <vt:lpstr>Straw Poll </vt:lpstr>
      <vt:lpstr>Motion</vt:lpstr>
      <vt:lpstr>Backup</vt:lpstr>
      <vt:lpstr>11ax 28.3.14.2 Power Pre-correction </vt:lpstr>
      <vt:lpstr>11ax 9.3.1.23 Trigger Frame Format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1514</cp:revision>
  <cp:lastPrinted>2017-04-25T02:33:57Z</cp:lastPrinted>
  <dcterms:created xsi:type="dcterms:W3CDTF">2009-11-13T19:11:16Z</dcterms:created>
  <dcterms:modified xsi:type="dcterms:W3CDTF">2017-11-07T16:02:29Z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bba7bd6b-cac0-4dcc-b507-57953bda4a65</vt:lpwstr>
  </property>
  <property fmtid="{D5CDD505-2E9C-101B-9397-08002B2CF9AE}" pid="4" name="CTP_BU">
    <vt:lpwstr>NA</vt:lpwstr>
  </property>
  <property fmtid="{D5CDD505-2E9C-101B-9397-08002B2CF9AE}" pid="5" name="CTP_TimeStamp">
    <vt:lpwstr>2017-11-07 16:02:28Z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