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9" r:id="rId3"/>
    <p:sldId id="350" r:id="rId4"/>
    <p:sldId id="356" r:id="rId5"/>
    <p:sldId id="361" r:id="rId6"/>
    <p:sldId id="289" r:id="rId7"/>
    <p:sldId id="315" r:id="rId8"/>
    <p:sldId id="351" r:id="rId9"/>
    <p:sldId id="316" r:id="rId10"/>
    <p:sldId id="282" r:id="rId11"/>
    <p:sldId id="320" r:id="rId12"/>
    <p:sldId id="341" r:id="rId13"/>
    <p:sldId id="342" r:id="rId14"/>
    <p:sldId id="343" r:id="rId15"/>
    <p:sldId id="349" r:id="rId16"/>
    <p:sldId id="344" r:id="rId17"/>
    <p:sldId id="348" r:id="rId18"/>
    <p:sldId id="360" r:id="rId19"/>
    <p:sldId id="345" r:id="rId20"/>
    <p:sldId id="358" r:id="rId21"/>
    <p:sldId id="347" r:id="rId22"/>
    <p:sldId id="355" r:id="rId23"/>
    <p:sldId id="352" r:id="rId24"/>
    <p:sldId id="353" r:id="rId25"/>
    <p:sldId id="354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n Webber2" initials="JW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00CC"/>
    <a:srgbClr val="C000C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85" d="100"/>
          <a:sy n="85" d="100"/>
        </p:scale>
        <p:origin x="-1162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149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Kazuto Yano, ATR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Kazuto Yano, ATR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&lt;#&gt;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5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44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446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March 2018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802.11-17/1699r7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&lt;#&gt;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&lt;#&gt;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802.11-17/1699r7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326133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Introducing multiple primary channels to exploit unused resources scattered in multiple channels/bands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60117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2018-03-06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40804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90538" y="3914775"/>
          <a:ext cx="7716837" cy="2597150"/>
        </p:xfrm>
        <a:graphic>
          <a:graphicData uri="http://schemas.openxmlformats.org/presentationml/2006/ole">
            <p:oleObj spid="_x0000_s3120" name="Document" r:id="rId4" imgW="8262412" imgH="277915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/>
              <a:t>How to access multiple PCHs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92888" cy="159181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We consider three ways to transmit a frame on PCHs.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altLang="ja-JP" u="sng" dirty="0" smtClean="0">
                <a:solidFill>
                  <a:srgbClr val="0000FF"/>
                </a:solidFill>
              </a:rPr>
              <a:t>Concurrent (asynchronous) transmission on multiple PCHs</a:t>
            </a:r>
            <a:r>
              <a:rPr lang="en-GB" altLang="ja-JP" dirty="0" smtClean="0">
                <a:solidFill>
                  <a:srgbClr val="0000FF"/>
                </a:solidFill>
              </a:rPr>
              <a:t> (CT) : </a:t>
            </a:r>
            <a:r>
              <a:rPr lang="en-GB" altLang="ja-JP" dirty="0" smtClean="0"/>
              <a:t>Asynchronously transmit a frame on each PCH if a transmission chance is obtained on the PCH. CT can be used only when inter-channel interference between PCHs is negligible.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GB" altLang="ja-JP" u="sng" dirty="0" smtClean="0">
                <a:solidFill>
                  <a:srgbClr val="0000FF"/>
                </a:solidFill>
              </a:rPr>
              <a:t>Simultaneous </a:t>
            </a:r>
            <a:r>
              <a:rPr lang="en-GB" altLang="ja-JP" u="sng" dirty="0">
                <a:solidFill>
                  <a:srgbClr val="0000FF"/>
                </a:solidFill>
              </a:rPr>
              <a:t>transmission on multiple PCHs</a:t>
            </a:r>
            <a:r>
              <a:rPr lang="en-GB" altLang="ja-JP" dirty="0">
                <a:solidFill>
                  <a:srgbClr val="0000FF"/>
                </a:solidFill>
              </a:rPr>
              <a:t> (ST) : </a:t>
            </a:r>
            <a:r>
              <a:rPr lang="en-US" altLang="ja-JP" dirty="0"/>
              <a:t>Transmit a channel-bonded frame across multiple </a:t>
            </a:r>
            <a:r>
              <a:rPr lang="en-US" altLang="ja-JP" dirty="0" smtClean="0"/>
              <a:t>PCHs after obtaining TXOPs on multiple PCHs. </a:t>
            </a:r>
            <a:r>
              <a:rPr lang="en-GB" altLang="ja-JP" dirty="0" smtClean="0"/>
              <a:t>ST is available even when inter-channel interference between PCHs is not negligible if OFDM(A) is used.</a:t>
            </a:r>
            <a:endParaRPr lang="en-GB" altLang="ja-JP" dirty="0">
              <a:solidFill>
                <a:srgbClr val="0000FF"/>
              </a:solidFill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GB" altLang="ja-JP" u="sng" dirty="0">
                <a:solidFill>
                  <a:srgbClr val="0000FF"/>
                </a:solidFill>
              </a:rPr>
              <a:t>Non-concurrent transmission</a:t>
            </a:r>
            <a:r>
              <a:rPr lang="en-GB" altLang="ja-JP" dirty="0">
                <a:solidFill>
                  <a:srgbClr val="0000FF"/>
                </a:solidFill>
              </a:rPr>
              <a:t> (Non-CT): </a:t>
            </a:r>
            <a:r>
              <a:rPr lang="en-GB" altLang="ja-JP" dirty="0"/>
              <a:t>Transmit a frame only on one PCH if neither </a:t>
            </a:r>
            <a:r>
              <a:rPr lang="en-GB" altLang="ja-JP" dirty="0" smtClean="0"/>
              <a:t>ST nor CT </a:t>
            </a:r>
            <a:r>
              <a:rPr lang="en-GB" altLang="ja-JP" dirty="0"/>
              <a:t>is available.</a:t>
            </a:r>
            <a:endParaRPr lang="en-GB" altLang="ja-JP" dirty="0">
              <a:solidFill>
                <a:srgbClr val="0000FF"/>
              </a:solidFill>
            </a:endParaRPr>
          </a:p>
        </p:txBody>
      </p:sp>
      <p:pic>
        <p:nvPicPr>
          <p:cNvPr id="15363" name="Picture 3" descr="C:\cygwin64\home\yano\study\project\WLAN-CA\standardization\201803_plenary\my_presentation\figure\access_h.e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4944966"/>
            <a:ext cx="8825513" cy="15138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8092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Queue sharing among PCHs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092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To effectively exploit unused resources scattered in the time and frequency </a:t>
            </a:r>
            <a:r>
              <a:rPr lang="en-GB" altLang="ja-JP" sz="2200" dirty="0" smtClean="0"/>
              <a:t>domains even when a STA only has one data stream, </a:t>
            </a:r>
            <a:r>
              <a:rPr lang="en-GB" altLang="ja-JP" sz="2200" dirty="0"/>
              <a:t>EDCA queue is shared by multiple </a:t>
            </a:r>
            <a:r>
              <a:rPr lang="en-GB" altLang="ja-JP" sz="2200" dirty="0" smtClean="0"/>
              <a:t>PCHs.</a:t>
            </a:r>
            <a:endParaRPr lang="en-GB" altLang="ja-JP" sz="2200" dirty="0"/>
          </a:p>
        </p:txBody>
      </p:sp>
      <p:pic>
        <p:nvPicPr>
          <p:cNvPr id="15362" name="Picture 2" descr="C:\cygwin64\home\yano\study\project\WLAN-CA\standardization\201711_plenary\my_presentation\que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961" y="2690343"/>
            <a:ext cx="5890383" cy="35469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84213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Loading simulation (1/3)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424936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We assume one target BSS, and 8 legacy OBSSs as the source of background traffic. Each BSS has 2 non-AP STAs.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2 PCHs (</a:t>
            </a:r>
            <a:r>
              <a:rPr lang="en-GB" altLang="ja-JP" sz="2200" dirty="0" err="1"/>
              <a:t>ch</a:t>
            </a:r>
            <a:r>
              <a:rPr lang="en-GB" altLang="ja-JP" sz="2200" dirty="0"/>
              <a:t> 36 and </a:t>
            </a:r>
            <a:r>
              <a:rPr lang="en-GB" altLang="ja-JP" sz="2200" dirty="0" err="1"/>
              <a:t>ch</a:t>
            </a:r>
            <a:r>
              <a:rPr lang="en-GB" altLang="ja-JP" sz="2200" dirty="0"/>
              <a:t> 100) are set in 5 GHz band.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The target BSS can use both PCHs.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Each OBSS can use either of PCHs. Both </a:t>
            </a:r>
            <a:r>
              <a:rPr lang="en-GB" altLang="ja-JP" sz="1800" dirty="0" err="1"/>
              <a:t>ch</a:t>
            </a:r>
            <a:r>
              <a:rPr lang="en-GB" altLang="ja-JP" sz="1800" dirty="0"/>
              <a:t> 36 and </a:t>
            </a:r>
            <a:r>
              <a:rPr lang="en-GB" altLang="ja-JP" sz="1800" dirty="0" err="1"/>
              <a:t>ch</a:t>
            </a:r>
            <a:r>
              <a:rPr lang="en-GB" altLang="ja-JP" sz="1800" dirty="0"/>
              <a:t> 100 are used by 4 OBSSs.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Each STA has downlink traffic with 96000-byte payload.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The target BSS has full-buffer traffic to evaluate achievable throughout.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Each OBSS has CBR traffic. </a:t>
            </a:r>
            <a:r>
              <a:rPr lang="en-GB" altLang="ja-JP" sz="1800" dirty="0" smtClean="0"/>
              <a:t>Packet </a:t>
            </a:r>
            <a:r>
              <a:rPr lang="en-GB" altLang="ja-JP" sz="1800" dirty="0"/>
              <a:t>arrival interval is </a:t>
            </a:r>
            <a:r>
              <a:rPr lang="en-GB" altLang="ja-JP" sz="1800" dirty="0" smtClean="0"/>
              <a:t>fixed to 100 ms, or uniformly </a:t>
            </a:r>
            <a:r>
              <a:rPr lang="en-GB" altLang="ja-JP" sz="1800" dirty="0"/>
              <a:t>random within a </a:t>
            </a:r>
            <a:r>
              <a:rPr lang="en-GB" altLang="ja-JP" sz="1800" dirty="0" smtClean="0"/>
              <a:t>range of 25 – 250 ms or 8 – 400 </a:t>
            </a:r>
            <a:r>
              <a:rPr lang="en-GB" altLang="ja-JP" sz="1800" dirty="0" err="1" smtClean="0"/>
              <a:t>ms.</a:t>
            </a:r>
            <a:endParaRPr lang="en-GB" altLang="ja-JP" sz="1800" dirty="0"/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The multi-PCH performance is compared with single-PCH.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One RF chain is employed for each PCH.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MCS index is fixed to 4.</a:t>
            </a:r>
          </a:p>
        </p:txBody>
      </p:sp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84213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Loading simulation (2/3)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08912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sz="2200" dirty="0"/>
              <a:t>For simplicity, we conduct simulations based on 802.11ac with maximum transmission bandwidth of 80 </a:t>
            </a:r>
            <a:r>
              <a:rPr lang="en-US" altLang="ja-JP" sz="2200" dirty="0" err="1"/>
              <a:t>MHz.</a:t>
            </a:r>
            <a:endParaRPr lang="en-US" altLang="ja-JP" sz="2200" dirty="0"/>
          </a:p>
          <a:p>
            <a:pPr>
              <a:buFont typeface="Times New Roman" pitchFamily="16" charset="0"/>
              <a:buChar char="•"/>
            </a:pPr>
            <a:r>
              <a:rPr lang="en-US" altLang="ja-JP" sz="2200" dirty="0"/>
              <a:t>Following cases are compared: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2200" dirty="0" smtClean="0"/>
              <a:t>The target BSS uses one PCH (</a:t>
            </a:r>
            <a:r>
              <a:rPr lang="en-US" altLang="ja-JP" sz="2200" dirty="0" err="1" smtClean="0"/>
              <a:t>ch</a:t>
            </a:r>
            <a:r>
              <a:rPr lang="en-US" altLang="ja-JP" sz="2200" dirty="0" smtClean="0"/>
              <a:t> 36).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2200" dirty="0" smtClean="0"/>
              <a:t>The target BSS performs concurrent transmission </a:t>
            </a:r>
            <a:r>
              <a:rPr lang="en-US" altLang="ja-JP" sz="2200" dirty="0" smtClean="0">
                <a:solidFill>
                  <a:srgbClr val="0000FF"/>
                </a:solidFill>
              </a:rPr>
              <a:t>(CT)</a:t>
            </a:r>
            <a:r>
              <a:rPr lang="en-US" altLang="ja-JP" sz="22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2200" dirty="0" smtClean="0"/>
              <a:t>The </a:t>
            </a:r>
            <a:r>
              <a:rPr lang="en-US" altLang="ja-JP" sz="2200" dirty="0"/>
              <a:t>target BSS performs simultaneous transmission </a:t>
            </a:r>
            <a:r>
              <a:rPr lang="en-US" altLang="ja-JP" sz="2200" dirty="0">
                <a:solidFill>
                  <a:srgbClr val="FF0000"/>
                </a:solidFill>
              </a:rPr>
              <a:t>(ST)</a:t>
            </a:r>
            <a:r>
              <a:rPr lang="en-US" altLang="ja-JP" sz="2200" dirty="0"/>
              <a:t>.</a:t>
            </a:r>
          </a:p>
          <a:p>
            <a:pPr lvl="1"/>
            <a:r>
              <a:rPr lang="en-US" altLang="ja-JP" sz="2200" dirty="0"/>
              <a:t>    </a:t>
            </a:r>
            <a:r>
              <a:rPr lang="en-US" altLang="ja-JP" sz="2200" u="sng" dirty="0"/>
              <a:t>It waits up to 120 </a:t>
            </a:r>
            <a:r>
              <a:rPr lang="en-US" altLang="ja-JP" sz="2200" u="sng" dirty="0">
                <a:latin typeface="Symbol" pitchFamily="18" charset="2"/>
              </a:rPr>
              <a:t>m</a:t>
            </a:r>
            <a:r>
              <a:rPr lang="en-US" altLang="ja-JP" sz="2200" u="sng" dirty="0"/>
              <a:t>s to obtain TXOP on both PCHs.</a:t>
            </a:r>
            <a:r>
              <a:rPr lang="en-US" altLang="ja-JP" sz="2200" dirty="0"/>
              <a:t> </a:t>
            </a:r>
          </a:p>
          <a:p>
            <a:pPr lvl="1"/>
            <a:r>
              <a:rPr lang="en-US" altLang="ja-JP" sz="2200" dirty="0"/>
              <a:t>    If a STA judges that it cannot obtain TXOP on another PCH, </a:t>
            </a:r>
          </a:p>
          <a:p>
            <a:pPr lvl="1"/>
            <a:r>
              <a:rPr lang="en-US" altLang="ja-JP" sz="2200" dirty="0"/>
              <a:t>    it immediately transmits a frame on one PCH with non-concurrent transmission </a:t>
            </a:r>
            <a:r>
              <a:rPr lang="en-US" altLang="ja-JP" sz="2200" dirty="0">
                <a:solidFill>
                  <a:srgbClr val="FF0000"/>
                </a:solidFill>
              </a:rPr>
              <a:t>(non-CT)</a:t>
            </a:r>
            <a:r>
              <a:rPr lang="en-US" altLang="ja-JP" sz="2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84213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Loading simulation (3/3)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08912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sz="2200" dirty="0"/>
              <a:t>Area size : 60 m x 60 m (20 m x 20 m segment, 3 x 3 segments)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2200" dirty="0"/>
              <a:t>Position of AP/STA : uniformly random in a segment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2200" dirty="0"/>
              <a:t>Propagation model : based on the residential scenario (SS1) in the IEEE 802.11 </a:t>
            </a:r>
            <a:r>
              <a:rPr lang="en-US" altLang="ja-JP" sz="2200" dirty="0" err="1"/>
              <a:t>TGax</a:t>
            </a:r>
            <a:r>
              <a:rPr lang="en-US" altLang="ja-JP" sz="2200" dirty="0"/>
              <a:t> simulation scenarios [6].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2200" dirty="0" err="1"/>
              <a:t>Tx</a:t>
            </a:r>
            <a:r>
              <a:rPr lang="en-US" altLang="ja-JP" sz="2200" dirty="0"/>
              <a:t> power : 20 </a:t>
            </a:r>
            <a:r>
              <a:rPr lang="en-US" altLang="ja-JP" sz="2200" dirty="0" err="1"/>
              <a:t>dBm</a:t>
            </a:r>
            <a:r>
              <a:rPr lang="en-US" altLang="ja-JP" sz="2200" dirty="0"/>
              <a:t> per PCH (AP), 15 </a:t>
            </a:r>
            <a:r>
              <a:rPr lang="en-US" altLang="ja-JP" sz="2200" dirty="0" err="1"/>
              <a:t>dBm</a:t>
            </a:r>
            <a:r>
              <a:rPr lang="en-US" altLang="ja-JP" sz="2200" dirty="0"/>
              <a:t> per PCH (STA)</a:t>
            </a:r>
          </a:p>
        </p:txBody>
      </p:sp>
      <p:pic>
        <p:nvPicPr>
          <p:cNvPr id="15362" name="Picture 2" descr="C:\cygwin64\home\yano\study\project\WLAN-CA\standardization\201801_interim\my_presentation\area_s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3933056"/>
            <a:ext cx="3617677" cy="231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Simulation results (1/3)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08912" cy="21678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Packet arrival interval : 100 ms (fixed, balanced traffic)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Average offered traffic load of OBSSs : </a:t>
            </a:r>
            <a:r>
              <a:rPr lang="en-US" altLang="ja-JP" sz="1800" dirty="0" smtClean="0">
                <a:solidFill>
                  <a:schemeClr val="tx1"/>
                </a:solidFill>
              </a:rPr>
              <a:t>35 </a:t>
            </a:r>
            <a:r>
              <a:rPr lang="en-US" altLang="ja-JP" sz="1800" dirty="0">
                <a:solidFill>
                  <a:schemeClr val="tx1"/>
                </a:solidFill>
              </a:rPr>
              <a:t>% (in PHY layer)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CT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107%, 103%, 94% </a:t>
            </a:r>
            <a:r>
              <a:rPr lang="en-US" altLang="ja-JP" sz="1800" dirty="0">
                <a:solidFill>
                  <a:schemeClr val="tx1"/>
                </a:solidFill>
              </a:rPr>
              <a:t>without degrading OBSS’s performance.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77%, 81%, 75%.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cygwin64\home\yano\study\project\WLAN-CA\standardization\201801_interim\my_presentation\thrcor_p_rate3_fa64_cbri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9" y="3083630"/>
            <a:ext cx="4110190" cy="3011395"/>
          </a:xfrm>
          <a:prstGeom prst="rect">
            <a:avLst/>
          </a:prstGeom>
          <a:noFill/>
        </p:spPr>
      </p:pic>
      <p:pic>
        <p:nvPicPr>
          <p:cNvPr id="16387" name="Picture 3" descr="C:\cygwin64\home\yano\study\project\WLAN-CA\standardization\201801_interim\my_presentation\thrcor_l_rate3_fa64_cbri10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9" y="3100032"/>
            <a:ext cx="4110191" cy="3011395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763688" y="612523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Target BSS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612523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OBSSs (8 BSSs)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5868144" y="5229200"/>
            <a:ext cx="504056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5868561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Degradation due to 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insufficient SNR.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V="1">
            <a:off x="5580112" y="5733256"/>
            <a:ext cx="288032" cy="2880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Simulation results (2/3)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08912" cy="21678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Packet arrival interval : 25 ms ~ 250 ms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Average offered traffic load of OBSSs : </a:t>
            </a:r>
            <a:r>
              <a:rPr lang="en-US" altLang="ja-JP" sz="1800" dirty="0" smtClean="0">
                <a:solidFill>
                  <a:schemeClr val="tx1"/>
                </a:solidFill>
              </a:rPr>
              <a:t>35 </a:t>
            </a:r>
            <a:r>
              <a:rPr lang="en-US" altLang="ja-JP" sz="1800" dirty="0">
                <a:solidFill>
                  <a:schemeClr val="tx1"/>
                </a:solidFill>
              </a:rPr>
              <a:t>% (in PHY layer)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CT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114%, 102%, 93% </a:t>
            </a:r>
            <a:r>
              <a:rPr lang="en-US" altLang="ja-JP" sz="1800" dirty="0">
                <a:solidFill>
                  <a:schemeClr val="tx1"/>
                </a:solidFill>
              </a:rPr>
              <a:t>without degrading OBSS’s performance.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66%, 69%, 71%.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cygwin64\home\yano\study\project\WLAN-CA\standardization\201801_interim\my_presentation\thrcor_p_rate3_fa64_cbri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9" y="3083630"/>
            <a:ext cx="4110190" cy="3011395"/>
          </a:xfrm>
          <a:prstGeom prst="rect">
            <a:avLst/>
          </a:prstGeom>
          <a:noFill/>
        </p:spPr>
      </p:pic>
      <p:pic>
        <p:nvPicPr>
          <p:cNvPr id="16387" name="Picture 3" descr="C:\cygwin64\home\yano\study\project\WLAN-CA\standardization\201801_interim\my_presentation\thrcor_l_rate3_fa64_cbri10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9" y="3100032"/>
            <a:ext cx="4110191" cy="3011395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763688" y="612523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Target BSS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612523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OBSSs (8 BSSs)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872579"/>
          </a:xfrm>
          <a:ln/>
        </p:spPr>
        <p:txBody>
          <a:bodyPr lIns="90000" tIns="46800" rIns="90000" bIns="46800"/>
          <a:lstStyle/>
          <a:p>
            <a:r>
              <a:rPr lang="en-US" dirty="0"/>
              <a:t>Simulation results (3/3)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08912" cy="216788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Packet arrival interval : 8 ms ~ 400 ms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Average offered traffic load of OBSSs : </a:t>
            </a:r>
            <a:r>
              <a:rPr lang="en-US" altLang="ja-JP" sz="1800" dirty="0" smtClean="0">
                <a:solidFill>
                  <a:schemeClr val="tx1"/>
                </a:solidFill>
              </a:rPr>
              <a:t>35 </a:t>
            </a:r>
            <a:r>
              <a:rPr lang="en-US" altLang="ja-JP" sz="1800" dirty="0">
                <a:solidFill>
                  <a:schemeClr val="tx1"/>
                </a:solidFill>
              </a:rPr>
              <a:t>% (in PHY layer)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CT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121%, 98%, </a:t>
            </a:r>
            <a:r>
              <a:rPr lang="en-US" altLang="ja-JP" sz="1800" dirty="0">
                <a:solidFill>
                  <a:schemeClr val="tx1"/>
                </a:solidFill>
              </a:rPr>
              <a:t>93% without degrading OBSS’s performance.</a:t>
            </a:r>
          </a:p>
          <a:p>
            <a:pPr>
              <a:buFont typeface="Times New Roman" pitchFamily="16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 improves 10%, 50%, 90% throughput by </a:t>
            </a:r>
            <a:r>
              <a:rPr lang="en-US" altLang="ja-JP" sz="1800" dirty="0" smtClean="0">
                <a:solidFill>
                  <a:schemeClr val="tx1"/>
                </a:solidFill>
              </a:rPr>
              <a:t>64%, 66%, 75%.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cygwin64\home\yano\study\project\WLAN-CA\standardization\201801_interim\my_presentation\thrcor_p_rate3_fa64_cbri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9" y="3083630"/>
            <a:ext cx="4110190" cy="3011395"/>
          </a:xfrm>
          <a:prstGeom prst="rect">
            <a:avLst/>
          </a:prstGeom>
          <a:noFill/>
        </p:spPr>
      </p:pic>
      <p:pic>
        <p:nvPicPr>
          <p:cNvPr id="16387" name="Picture 3" descr="C:\cygwin64\home\yano\study\project\WLAN-CA\standardization\201801_interim\my_presentation\thrcor_l_rate3_fa64_cbri10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9" y="3100032"/>
            <a:ext cx="4110191" cy="3011395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763688" y="612523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Target BSS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8144" y="612523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OBSSs (8 BSSs)</a:t>
            </a:r>
            <a:endParaRPr kumimoji="1" lang="ja-JP" altLang="en-US" sz="2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34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/>
              <a:t>Summary (1/2)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 smtClean="0"/>
              <a:t>We have proposed to introduce multiple PCHs to obtain more transmission chances and to improve the performance of the wireless LAN by exploiting </a:t>
            </a:r>
            <a:r>
              <a:rPr lang="en-GB" altLang="ja-JP" sz="2200" dirty="0"/>
              <a:t>unused resources scattered in time and frequency </a:t>
            </a:r>
            <a:r>
              <a:rPr lang="en-GB" altLang="ja-JP" sz="2200" dirty="0" smtClean="0"/>
              <a:t>domains.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 smtClean="0"/>
              <a:t>There are </a:t>
            </a:r>
            <a:r>
              <a:rPr lang="en-GB" altLang="ja-JP" sz="2200" dirty="0"/>
              <a:t>three ways to use </a:t>
            </a:r>
            <a:r>
              <a:rPr lang="en-GB" altLang="ja-JP" sz="2200" dirty="0" smtClean="0"/>
              <a:t>multiple PCHs:</a:t>
            </a:r>
            <a:endParaRPr lang="en-GB" altLang="ja-JP" sz="2200" dirty="0"/>
          </a:p>
          <a:p>
            <a:pPr marL="1257300" lvl="2" indent="-457200">
              <a:buFont typeface="Wingdings" pitchFamily="2" charset="2"/>
              <a:buChar char="Ø"/>
            </a:pPr>
            <a:r>
              <a:rPr lang="en-GB" altLang="ja-JP" sz="2000" dirty="0">
                <a:solidFill>
                  <a:schemeClr val="tx1"/>
                </a:solidFill>
              </a:rPr>
              <a:t>Simultaneous (channel-bonded) transmission on multiple PCHs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GB" altLang="ja-JP" sz="2000" dirty="0">
                <a:solidFill>
                  <a:schemeClr val="tx1"/>
                </a:solidFill>
              </a:rPr>
              <a:t>Concurrent (asynchronous) transmission on multiple PCHs</a:t>
            </a:r>
          </a:p>
          <a:p>
            <a:pPr marL="1257300" lvl="2" indent="-457200">
              <a:buFont typeface="Wingdings" pitchFamily="2" charset="2"/>
              <a:buChar char="Ø"/>
            </a:pPr>
            <a:r>
              <a:rPr lang="en-GB" altLang="ja-JP" sz="2000" dirty="0">
                <a:solidFill>
                  <a:schemeClr val="tx1"/>
                </a:solidFill>
              </a:rPr>
              <a:t>Non-concurrent </a:t>
            </a:r>
            <a:r>
              <a:rPr lang="en-GB" altLang="ja-JP" sz="2000" dirty="0" smtClean="0">
                <a:solidFill>
                  <a:schemeClr val="tx1"/>
                </a:solidFill>
              </a:rPr>
              <a:t>transmission</a:t>
            </a:r>
            <a:endParaRPr lang="en-US" altLang="ja-JP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/>
              <a:t>Summary (2/2)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114800"/>
          </a:xfrm>
          <a:ln/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altLang="ja-JP" sz="2200" dirty="0" smtClean="0"/>
              <a:t>We </a:t>
            </a:r>
            <a:r>
              <a:rPr lang="en-GB" altLang="ja-JP" sz="2200" dirty="0"/>
              <a:t>have confirmed through computer simulation that the proposed methods can achieve </a:t>
            </a:r>
            <a:r>
              <a:rPr lang="en-GB" altLang="ja-JP" sz="2200" dirty="0" smtClean="0"/>
              <a:t>1.6 </a:t>
            </a:r>
            <a:r>
              <a:rPr lang="en-GB" altLang="ja-JP" sz="2200" dirty="0"/>
              <a:t>~ </a:t>
            </a:r>
            <a:r>
              <a:rPr lang="en-GB" altLang="ja-JP" sz="2200" dirty="0" smtClean="0"/>
              <a:t>2.0 </a:t>
            </a:r>
            <a:r>
              <a:rPr lang="en-GB" altLang="ja-JP" sz="2200" dirty="0"/>
              <a:t>times higher </a:t>
            </a:r>
            <a:r>
              <a:rPr lang="en-GB" altLang="ja-JP" sz="2200" dirty="0" smtClean="0"/>
              <a:t>50%-throughput </a:t>
            </a:r>
            <a:r>
              <a:rPr lang="en-GB" altLang="ja-JP" sz="2200" dirty="0"/>
              <a:t>than current single-PCH transmission under </a:t>
            </a:r>
            <a:r>
              <a:rPr lang="en-GB" altLang="ja-JP" sz="2200" dirty="0" smtClean="0"/>
              <a:t>both balanced </a:t>
            </a:r>
            <a:r>
              <a:rPr lang="en-GB" altLang="ja-JP" sz="2200" dirty="0"/>
              <a:t>and </a:t>
            </a:r>
            <a:r>
              <a:rPr lang="en-GB" altLang="ja-JP" sz="2200" dirty="0" smtClean="0"/>
              <a:t>un-balanced </a:t>
            </a:r>
            <a:r>
              <a:rPr lang="en-GB" altLang="ja-JP" sz="2200" dirty="0"/>
              <a:t>background traffic</a:t>
            </a:r>
            <a:r>
              <a:rPr lang="en-GB" altLang="ja-JP" sz="2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ja-JP" sz="2200" dirty="0" smtClean="0"/>
              <a:t>Introducing multiple PCHs will be efficient to provide more transmission chances and increased bandwidth to a STA.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ja-JP" sz="2200" dirty="0" smtClean="0"/>
              <a:t>It will help to support the following use cases: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1800" dirty="0" smtClean="0"/>
              <a:t>Remote monitoring/inspection using high-definition (HD) network cameras.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 smtClean="0"/>
              <a:t>Real-time exchange of dynamic map information (</a:t>
            </a:r>
            <a:r>
              <a:rPr lang="en-US" altLang="ja-JP" sz="1800" dirty="0" smtClean="0"/>
              <a:t>several Mb/s ~</a:t>
            </a:r>
            <a:r>
              <a:rPr lang="en-GB" altLang="ja-JP" sz="1800" dirty="0" smtClean="0"/>
              <a:t> ten’s of Mb/s) </a:t>
            </a:r>
            <a:r>
              <a:rPr lang="en-US" altLang="ja-JP" sz="1800" dirty="0" smtClean="0"/>
              <a:t>among many </a:t>
            </a:r>
            <a:r>
              <a:rPr lang="en-GB" altLang="ja-JP" sz="1800" dirty="0" smtClean="0"/>
              <a:t>self-driving wheelchairs and guidance robots</a:t>
            </a:r>
            <a:r>
              <a:rPr lang="en-US" altLang="ja-JP" sz="1800" dirty="0" smtClean="0"/>
              <a:t> </a:t>
            </a:r>
            <a:r>
              <a:rPr lang="en-GB" altLang="ja-JP" sz="1800" dirty="0" smtClean="0"/>
              <a:t>for their control and management</a:t>
            </a:r>
            <a:r>
              <a:rPr lang="en-US" altLang="ja-JP" sz="1800" dirty="0" smtClean="0"/>
              <a:t>.</a:t>
            </a:r>
            <a:r>
              <a:rPr lang="en-GB" altLang="ja-JP" sz="1800" dirty="0" smtClean="0"/>
              <a:t>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 smtClean="0"/>
              <a:t>Virtual reality and Augmented reality. </a:t>
            </a:r>
            <a:endParaRPr lang="en-US" altLang="ja-JP" sz="1800" dirty="0" smtClean="0"/>
          </a:p>
          <a:p>
            <a:pPr lvl="1">
              <a:buFont typeface="Times New Roman" pitchFamily="16" charset="0"/>
              <a:buChar char="•"/>
            </a:pPr>
            <a:endParaRPr lang="en-US" altLang="ja-JP" sz="1800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altLang="ja-JP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034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Abstract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15198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Due to the increasing traffic demand of wireless LAN, we need to enhance the system throughput.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We have </a:t>
            </a:r>
            <a:r>
              <a:rPr lang="en-GB" altLang="ja-JP" sz="2200" dirty="0" smtClean="0"/>
              <a:t>presented </a:t>
            </a:r>
            <a:r>
              <a:rPr lang="en-US" altLang="ja-JP" sz="2200" dirty="0" smtClean="0"/>
              <a:t>in the January F2F meeting </a:t>
            </a:r>
            <a:r>
              <a:rPr lang="en-GB" altLang="ja-JP" sz="2200" dirty="0" smtClean="0"/>
              <a:t>[7]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 smtClean="0"/>
              <a:t>The concept of introducing </a:t>
            </a:r>
            <a:r>
              <a:rPr lang="en-GB" altLang="ja-JP" dirty="0"/>
              <a:t>multiple primary channels (PCHs) to enhance the </a:t>
            </a:r>
            <a:r>
              <a:rPr lang="en-GB" altLang="ja-JP" dirty="0" smtClean="0"/>
              <a:t>achievable throughput.</a:t>
            </a:r>
            <a:endParaRPr lang="en-GB" altLang="ja-JP" dirty="0"/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 smtClean="0"/>
              <a:t>The average </a:t>
            </a:r>
            <a:r>
              <a:rPr lang="en-GB" altLang="ja-JP" dirty="0"/>
              <a:t>achievable throughput can </a:t>
            </a:r>
            <a:r>
              <a:rPr lang="en-GB" altLang="ja-JP" dirty="0" smtClean="0"/>
              <a:t>be increased by employing </a:t>
            </a:r>
            <a:r>
              <a:rPr lang="en-GB" altLang="ja-JP" dirty="0"/>
              <a:t>two PCHs </a:t>
            </a:r>
            <a:r>
              <a:rPr lang="en-GB" altLang="ja-JP" dirty="0" smtClean="0"/>
              <a:t>when the background traffic on the two PCHs is balanced [7</a:t>
            </a:r>
            <a:r>
              <a:rPr lang="en-GB" altLang="ja-JP" dirty="0"/>
              <a:t>]. 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 smtClean="0"/>
              <a:t>In this presentation...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 smtClean="0"/>
              <a:t>Some new use cases of multiple PCHs are introduced.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 smtClean="0"/>
              <a:t>The </a:t>
            </a:r>
            <a:r>
              <a:rPr lang="en-GB" altLang="ja-JP" dirty="0"/>
              <a:t>average achievable throughput can be also increased </a:t>
            </a:r>
            <a:r>
              <a:rPr lang="en-GB" altLang="ja-JP" dirty="0" smtClean="0"/>
              <a:t>by using two PCHs even when the amount of  background traffic is instantaneously un-balanced.</a:t>
            </a:r>
            <a:endParaRPr lang="en-GB" altLang="ja-JP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Straw </a:t>
            </a:r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114800"/>
          </a:xfrm>
          <a:ln/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altLang="ja-JP" dirty="0" smtClean="0"/>
              <a:t>Do you think that IEEE 802.11 wireless LAN group should further investigate/discuss introduction of multiple </a:t>
            </a:r>
            <a:r>
              <a:rPr lang="en-GB" altLang="ja-JP" dirty="0"/>
              <a:t>primary channels </a:t>
            </a:r>
            <a:r>
              <a:rPr lang="en-US" altLang="ja-JP" dirty="0" smtClean="0"/>
              <a:t>for meeting future demand on the wireless LAN</a:t>
            </a:r>
            <a:r>
              <a:rPr lang="en-GB" altLang="ja-JP" dirty="0" smtClean="0"/>
              <a:t>?</a:t>
            </a:r>
            <a:endParaRPr lang="en-US" altLang="ja-JP" sz="280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lvl="1" indent="0"/>
            <a:r>
              <a:rPr lang="en-US" altLang="ja-JP" sz="2400" b="1" dirty="0"/>
              <a:t>Yes:</a:t>
            </a:r>
          </a:p>
          <a:p>
            <a:pPr marL="457200" lvl="1" indent="0"/>
            <a:r>
              <a:rPr lang="en-US" altLang="ja-JP" sz="2400" b="1" dirty="0"/>
              <a:t>No:</a:t>
            </a:r>
          </a:p>
          <a:p>
            <a:pPr marL="457200" lvl="1" indent="0"/>
            <a:r>
              <a:rPr lang="en-US" altLang="ja-JP" sz="2400" b="1" dirty="0" smtClean="0"/>
              <a:t>Abstain</a:t>
            </a:r>
            <a:r>
              <a:rPr lang="en-US" altLang="ja-JP" sz="2400" b="1" dirty="0"/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r>
              <a:rPr lang="en-US" dirty="0"/>
              <a:t>[1] Cisco, “</a:t>
            </a:r>
            <a:r>
              <a:rPr lang="en-US" altLang="ja-JP" dirty="0"/>
              <a:t>Cisco Visual Networking Index: Global Mobile Data Traffic Forecast Update, 2016–2021,</a:t>
            </a:r>
            <a:r>
              <a:rPr lang="en-US" dirty="0"/>
              <a:t>” Cisco White Paper </a:t>
            </a:r>
            <a:r>
              <a:rPr lang="en-US" altLang="ja-JP" dirty="0"/>
              <a:t>C11-738429-00, February 2017. </a:t>
            </a:r>
            <a:endParaRPr lang="en-US" dirty="0"/>
          </a:p>
          <a:p>
            <a:r>
              <a:rPr lang="en-US" altLang="ja-JP" dirty="0"/>
              <a:t>[2] </a:t>
            </a:r>
            <a:r>
              <a:rPr lang="en-GB" altLang="ja-JP" dirty="0" smtClean="0">
                <a:solidFill>
                  <a:schemeClr val="tx1"/>
                </a:solidFill>
              </a:rPr>
              <a:t>Mushroom Networks, Bandwidth requirements for Virtual Reality (VR) and Augmented Reality (AR) - </a:t>
            </a:r>
            <a:r>
              <a:rPr lang="en-GB" altLang="ja-JP" dirty="0" err="1" smtClean="0">
                <a:solidFill>
                  <a:schemeClr val="tx1"/>
                </a:solidFill>
              </a:rPr>
              <a:t>infographic</a:t>
            </a:r>
            <a:r>
              <a:rPr lang="en-GB" altLang="ja-JP" dirty="0" smtClean="0">
                <a:solidFill>
                  <a:schemeClr val="tx1"/>
                </a:solidFill>
              </a:rPr>
              <a:t> 2017.</a:t>
            </a:r>
            <a:endParaRPr lang="en-US" altLang="ja-JP" dirty="0"/>
          </a:p>
          <a:p>
            <a:r>
              <a:rPr lang="en-US" altLang="ja-JP" dirty="0"/>
              <a:t>[3] doc. IEEE 802.11-17/0767r0.</a:t>
            </a:r>
          </a:p>
          <a:p>
            <a:r>
              <a:rPr lang="en-US" dirty="0"/>
              <a:t>[4] IEEE 802.11-2016.</a:t>
            </a:r>
          </a:p>
          <a:p>
            <a:r>
              <a:rPr lang="en-US" altLang="ja-JP" dirty="0"/>
              <a:t>[5] IEEE 802.11ai-2016.</a:t>
            </a:r>
            <a:endParaRPr lang="en-US" dirty="0"/>
          </a:p>
          <a:p>
            <a:r>
              <a:rPr lang="en-US" dirty="0"/>
              <a:t>[6] doc. IEEE 802.11-14/0980r16.</a:t>
            </a:r>
          </a:p>
          <a:p>
            <a:r>
              <a:rPr lang="en-US" altLang="ja-JP" dirty="0"/>
              <a:t>[7] doc. IEEE 802.11-17/1699r6.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434208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Appendix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8092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Simultaneous transmission on multiple PCHs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30424"/>
            <a:ext cx="828092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If transmission chances are obtained on multiple PCHs, a channel-bonded frame is transmitted across the PCHs.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If a STA obtains a TXOP on a PCH, it may defer its frame transmission until another PCH finishes back-off to perform ST.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If the frequency separation between PCHs is large, a high frequency-diversity gain is expected by ST.</a:t>
            </a:r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3059832" y="5713511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cxnSp>
        <p:nvCxnSpPr>
          <p:cNvPr id="125" name="直線矢印コネクタ 124"/>
          <p:cNvCxnSpPr/>
          <p:nvPr/>
        </p:nvCxnSpPr>
        <p:spPr bwMode="auto">
          <a:xfrm flipV="1">
            <a:off x="3059832" y="3861048"/>
            <a:ext cx="0" cy="252028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 bwMode="auto">
          <a:xfrm>
            <a:off x="3059832" y="6361583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 bwMode="auto">
          <a:xfrm>
            <a:off x="2483768" y="3553271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Frequency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テキスト ボックス 127"/>
          <p:cNvSpPr txBox="1"/>
          <p:nvPr/>
        </p:nvSpPr>
        <p:spPr bwMode="auto">
          <a:xfrm>
            <a:off x="7979126" y="6217567"/>
            <a:ext cx="697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Time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9" name="直線コネクタ 128"/>
          <p:cNvCxnSpPr/>
          <p:nvPr/>
        </p:nvCxnSpPr>
        <p:spPr>
          <a:xfrm>
            <a:off x="611560" y="5517232"/>
            <a:ext cx="77048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3077406" y="4089845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 bwMode="auto">
          <a:xfrm>
            <a:off x="2195736" y="4089845"/>
            <a:ext cx="79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1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 bwMode="auto">
          <a:xfrm>
            <a:off x="1979712" y="5713511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3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 bwMode="auto">
          <a:xfrm>
            <a:off x="539552" y="6001543"/>
            <a:ext cx="2448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3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テキスト ボックス 133"/>
          <p:cNvSpPr txBox="1"/>
          <p:nvPr/>
        </p:nvSpPr>
        <p:spPr bwMode="auto">
          <a:xfrm>
            <a:off x="611560" y="4377877"/>
            <a:ext cx="237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1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正方形/長方形 134"/>
          <p:cNvSpPr/>
          <p:nvPr/>
        </p:nvSpPr>
        <p:spPr bwMode="auto">
          <a:xfrm>
            <a:off x="3077406" y="4901678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36" name="テキスト ボックス 135"/>
          <p:cNvSpPr txBox="1"/>
          <p:nvPr/>
        </p:nvSpPr>
        <p:spPr bwMode="auto">
          <a:xfrm>
            <a:off x="2267744" y="4901678"/>
            <a:ext cx="720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2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テキスト ボックス 136"/>
          <p:cNvSpPr txBox="1"/>
          <p:nvPr/>
        </p:nvSpPr>
        <p:spPr bwMode="auto">
          <a:xfrm>
            <a:off x="467544" y="5189710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2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5640663" y="4941168"/>
            <a:ext cx="1019569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3131840" y="4122664"/>
            <a:ext cx="269789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6494600" y="4129335"/>
            <a:ext cx="957720" cy="505963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正方形/長方形 140"/>
          <p:cNvSpPr/>
          <p:nvPr/>
        </p:nvSpPr>
        <p:spPr bwMode="auto">
          <a:xfrm>
            <a:off x="4306050" y="4129336"/>
            <a:ext cx="697998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5724128" y="5245459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正方形/長方形 142"/>
          <p:cNvSpPr/>
          <p:nvPr/>
        </p:nvSpPr>
        <p:spPr bwMode="auto">
          <a:xfrm>
            <a:off x="3131840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正方形/長方形 143"/>
          <p:cNvSpPr/>
          <p:nvPr/>
        </p:nvSpPr>
        <p:spPr bwMode="auto">
          <a:xfrm>
            <a:off x="3707904" y="5740532"/>
            <a:ext cx="1512168" cy="208748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正方形/長方形 144"/>
          <p:cNvSpPr/>
          <p:nvPr/>
        </p:nvSpPr>
        <p:spPr bwMode="auto">
          <a:xfrm>
            <a:off x="4355976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正方形/長方形 145"/>
          <p:cNvSpPr/>
          <p:nvPr/>
        </p:nvSpPr>
        <p:spPr bwMode="auto">
          <a:xfrm>
            <a:off x="5796136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 bwMode="auto">
          <a:xfrm>
            <a:off x="755576" y="3965574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A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 bwMode="auto">
          <a:xfrm>
            <a:off x="755576" y="5641503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B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正方形/長方形 148"/>
          <p:cNvSpPr/>
          <p:nvPr/>
        </p:nvSpPr>
        <p:spPr bwMode="auto">
          <a:xfrm>
            <a:off x="3131840" y="4941168"/>
            <a:ext cx="509785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正方形/長方形 149"/>
          <p:cNvSpPr/>
          <p:nvPr/>
        </p:nvSpPr>
        <p:spPr bwMode="auto">
          <a:xfrm>
            <a:off x="6494600" y="5733256"/>
            <a:ext cx="957600" cy="21602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平行四辺形 150"/>
          <p:cNvSpPr/>
          <p:nvPr/>
        </p:nvSpPr>
        <p:spPr bwMode="auto">
          <a:xfrm>
            <a:off x="3707904" y="376929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2" name="平行四辺形 151"/>
          <p:cNvSpPr/>
          <p:nvPr/>
        </p:nvSpPr>
        <p:spPr bwMode="auto">
          <a:xfrm>
            <a:off x="3704565" y="4129335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3" name="平行四辺形 152"/>
          <p:cNvSpPr/>
          <p:nvPr/>
        </p:nvSpPr>
        <p:spPr bwMode="auto">
          <a:xfrm>
            <a:off x="3851920" y="4129335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4" name="平行四辺形 153"/>
          <p:cNvSpPr/>
          <p:nvPr/>
        </p:nvSpPr>
        <p:spPr bwMode="auto">
          <a:xfrm>
            <a:off x="3992597" y="4129335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5" name="平行四辺形 154"/>
          <p:cNvSpPr/>
          <p:nvPr/>
        </p:nvSpPr>
        <p:spPr bwMode="auto">
          <a:xfrm>
            <a:off x="4139952" y="4129335"/>
            <a:ext cx="140677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6" name="平行四辺形 155"/>
          <p:cNvSpPr/>
          <p:nvPr/>
        </p:nvSpPr>
        <p:spPr bwMode="auto">
          <a:xfrm>
            <a:off x="3563888" y="4129335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7" name="平行四辺形 156"/>
          <p:cNvSpPr/>
          <p:nvPr/>
        </p:nvSpPr>
        <p:spPr bwMode="auto">
          <a:xfrm>
            <a:off x="3858598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8" name="平行四辺形 157"/>
          <p:cNvSpPr/>
          <p:nvPr/>
        </p:nvSpPr>
        <p:spPr bwMode="auto">
          <a:xfrm>
            <a:off x="3999275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9" name="平行四辺形 158"/>
          <p:cNvSpPr/>
          <p:nvPr/>
        </p:nvSpPr>
        <p:spPr bwMode="auto">
          <a:xfrm>
            <a:off x="4146630" y="4941168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0" name="平行四辺形 159"/>
          <p:cNvSpPr/>
          <p:nvPr/>
        </p:nvSpPr>
        <p:spPr bwMode="auto">
          <a:xfrm>
            <a:off x="5864805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1" name="平行四辺形 160"/>
          <p:cNvSpPr/>
          <p:nvPr/>
        </p:nvSpPr>
        <p:spPr bwMode="auto">
          <a:xfrm>
            <a:off x="6012160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2" name="平行四辺形 161"/>
          <p:cNvSpPr/>
          <p:nvPr/>
        </p:nvSpPr>
        <p:spPr bwMode="auto">
          <a:xfrm>
            <a:off x="6152837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3" name="平行四辺形 162"/>
          <p:cNvSpPr/>
          <p:nvPr/>
        </p:nvSpPr>
        <p:spPr bwMode="auto">
          <a:xfrm>
            <a:off x="6300192" y="5733256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4" name="平行四辺形 163"/>
          <p:cNvSpPr/>
          <p:nvPr/>
        </p:nvSpPr>
        <p:spPr bwMode="auto">
          <a:xfrm>
            <a:off x="5436096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5" name="平行四辺形 164"/>
          <p:cNvSpPr/>
          <p:nvPr/>
        </p:nvSpPr>
        <p:spPr bwMode="auto">
          <a:xfrm>
            <a:off x="5576773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6" name="平行四辺形 165"/>
          <p:cNvSpPr/>
          <p:nvPr/>
        </p:nvSpPr>
        <p:spPr bwMode="auto">
          <a:xfrm>
            <a:off x="5724128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7" name="正方形/長方形 166"/>
          <p:cNvSpPr/>
          <p:nvPr/>
        </p:nvSpPr>
        <p:spPr bwMode="auto">
          <a:xfrm>
            <a:off x="6228184" y="4129335"/>
            <a:ext cx="216024" cy="21602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平行四辺形 167"/>
          <p:cNvSpPr/>
          <p:nvPr/>
        </p:nvSpPr>
        <p:spPr bwMode="auto">
          <a:xfrm>
            <a:off x="5648781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9" name="平行四辺形 168"/>
          <p:cNvSpPr/>
          <p:nvPr/>
        </p:nvSpPr>
        <p:spPr bwMode="auto">
          <a:xfrm>
            <a:off x="5796136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0" name="平行四辺形 169"/>
          <p:cNvSpPr/>
          <p:nvPr/>
        </p:nvSpPr>
        <p:spPr bwMode="auto">
          <a:xfrm>
            <a:off x="5936813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1" name="平行四辺形 170"/>
          <p:cNvSpPr/>
          <p:nvPr/>
        </p:nvSpPr>
        <p:spPr bwMode="auto">
          <a:xfrm>
            <a:off x="6084168" y="4129335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2" name="平行四辺形 171"/>
          <p:cNvSpPr/>
          <p:nvPr/>
        </p:nvSpPr>
        <p:spPr bwMode="auto">
          <a:xfrm>
            <a:off x="5220072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3" name="平行四辺形 172"/>
          <p:cNvSpPr/>
          <p:nvPr/>
        </p:nvSpPr>
        <p:spPr bwMode="auto">
          <a:xfrm>
            <a:off x="5360749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4" name="平行四辺形 173"/>
          <p:cNvSpPr/>
          <p:nvPr/>
        </p:nvSpPr>
        <p:spPr bwMode="auto">
          <a:xfrm>
            <a:off x="5508104" y="4129335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 bwMode="auto">
          <a:xfrm>
            <a:off x="6876256" y="4941168"/>
            <a:ext cx="1019569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テキスト ボックス 175"/>
          <p:cNvSpPr txBox="1"/>
          <p:nvPr/>
        </p:nvSpPr>
        <p:spPr bwMode="auto">
          <a:xfrm>
            <a:off x="3851920" y="3697287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Back-off slot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正方形/長方形 176"/>
          <p:cNvSpPr/>
          <p:nvPr/>
        </p:nvSpPr>
        <p:spPr bwMode="auto">
          <a:xfrm>
            <a:off x="4306050" y="4941168"/>
            <a:ext cx="697998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平行四辺形 180"/>
          <p:cNvSpPr/>
          <p:nvPr/>
        </p:nvSpPr>
        <p:spPr bwMode="auto">
          <a:xfrm>
            <a:off x="5026798" y="3769295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 bwMode="auto">
          <a:xfrm>
            <a:off x="5170814" y="3697287"/>
            <a:ext cx="1345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Back-off finish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3" name="直線矢印コネクタ 182"/>
          <p:cNvCxnSpPr/>
          <p:nvPr/>
        </p:nvCxnSpPr>
        <p:spPr>
          <a:xfrm flipH="1">
            <a:off x="6300192" y="3851756"/>
            <a:ext cx="576064" cy="3693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/>
          <p:cNvSpPr txBox="1"/>
          <p:nvPr/>
        </p:nvSpPr>
        <p:spPr bwMode="auto">
          <a:xfrm>
            <a:off x="6826998" y="3553852"/>
            <a:ext cx="1849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Waiting to finish back-off on other PCH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6" name="直線コネクタ 185"/>
          <p:cNvCxnSpPr/>
          <p:nvPr/>
        </p:nvCxnSpPr>
        <p:spPr bwMode="auto">
          <a:xfrm>
            <a:off x="4283968" y="4653136"/>
            <a:ext cx="0" cy="2880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直線コネクタ 188"/>
          <p:cNvCxnSpPr/>
          <p:nvPr/>
        </p:nvCxnSpPr>
        <p:spPr bwMode="auto">
          <a:xfrm>
            <a:off x="5004048" y="4653136"/>
            <a:ext cx="0" cy="2880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直線コネクタ 189"/>
          <p:cNvCxnSpPr/>
          <p:nvPr/>
        </p:nvCxnSpPr>
        <p:spPr bwMode="auto">
          <a:xfrm>
            <a:off x="6516216" y="4653136"/>
            <a:ext cx="0" cy="108012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直線コネクタ 191"/>
          <p:cNvCxnSpPr/>
          <p:nvPr/>
        </p:nvCxnSpPr>
        <p:spPr bwMode="auto">
          <a:xfrm>
            <a:off x="7452320" y="4653136"/>
            <a:ext cx="0" cy="108012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8092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Concurrent transmission on multiple PCHs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If a transmission chance is obtained on one of the multiple PCHs, a frame is immediately transmitted on that PCH.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CT is available only when PCH separation is large so that inter-channel interference is negligible. (On the other hand, ST is available even when the PCH separation is small if OFDM(A) transmission is used.)</a:t>
            </a:r>
          </a:p>
          <a:p>
            <a:pPr>
              <a:buFont typeface="Times New Roman" pitchFamily="16" charset="0"/>
              <a:buChar char="•"/>
            </a:pPr>
            <a:endParaRPr lang="en-GB" altLang="ja-JP" sz="2200" dirty="0"/>
          </a:p>
        </p:txBody>
      </p:sp>
      <p:cxnSp>
        <p:nvCxnSpPr>
          <p:cNvPr id="71" name="直線矢印コネクタ 70"/>
          <p:cNvCxnSpPr/>
          <p:nvPr/>
        </p:nvCxnSpPr>
        <p:spPr bwMode="auto">
          <a:xfrm flipV="1">
            <a:off x="3059832" y="3861048"/>
            <a:ext cx="0" cy="252028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 bwMode="auto">
          <a:xfrm>
            <a:off x="3059832" y="6361583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 bwMode="auto">
          <a:xfrm>
            <a:off x="2483768" y="3553271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Frequency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 bwMode="auto">
          <a:xfrm>
            <a:off x="7979126" y="6217567"/>
            <a:ext cx="697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Time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>
            <a:off x="611560" y="5517232"/>
            <a:ext cx="77048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 bwMode="auto">
          <a:xfrm>
            <a:off x="2195736" y="4089845"/>
            <a:ext cx="79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1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 bwMode="auto">
          <a:xfrm>
            <a:off x="1979712" y="5713511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3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 bwMode="auto">
          <a:xfrm>
            <a:off x="539552" y="6001543"/>
            <a:ext cx="2448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3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 bwMode="auto">
          <a:xfrm>
            <a:off x="611560" y="4377877"/>
            <a:ext cx="237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1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 bwMode="auto">
          <a:xfrm>
            <a:off x="2267744" y="4901678"/>
            <a:ext cx="720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2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 bwMode="auto">
          <a:xfrm>
            <a:off x="467544" y="5189710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2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 bwMode="auto">
          <a:xfrm>
            <a:off x="755576" y="3965574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A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 bwMode="auto">
          <a:xfrm>
            <a:off x="755576" y="5641503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B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グループ化 153"/>
          <p:cNvGrpSpPr/>
          <p:nvPr/>
        </p:nvGrpSpPr>
        <p:grpSpPr>
          <a:xfrm>
            <a:off x="2861737" y="4509120"/>
            <a:ext cx="364202" cy="595228"/>
            <a:chOff x="4572000" y="1124744"/>
            <a:chExt cx="364202" cy="595228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4572000" y="11247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~</a:t>
              </a:r>
              <a:endParaRPr kumimoji="1" lang="ja-JP" alt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572000" y="11967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~</a:t>
              </a:r>
              <a:endParaRPr kumimoji="1" lang="ja-JP" alt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7" name="正方形/長方形 86"/>
          <p:cNvSpPr/>
          <p:nvPr/>
        </p:nvSpPr>
        <p:spPr bwMode="auto">
          <a:xfrm>
            <a:off x="3059832" y="5713511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cxnSp>
        <p:nvCxnSpPr>
          <p:cNvPr id="88" name="直線矢印コネクタ 87"/>
          <p:cNvCxnSpPr/>
          <p:nvPr/>
        </p:nvCxnSpPr>
        <p:spPr bwMode="auto">
          <a:xfrm>
            <a:off x="3059832" y="6361583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/>
          <p:cNvSpPr/>
          <p:nvPr/>
        </p:nvSpPr>
        <p:spPr bwMode="auto">
          <a:xfrm>
            <a:off x="3077406" y="4149080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3077406" y="4901678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3131840" y="4181899"/>
            <a:ext cx="269789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6278576" y="4188570"/>
            <a:ext cx="957720" cy="505963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306050" y="4188571"/>
            <a:ext cx="697998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5724128" y="5245459"/>
            <a:ext cx="1000272" cy="201053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3131840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4355976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796136" y="6073551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131840" y="4941168"/>
            <a:ext cx="509785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4572000" y="5733256"/>
            <a:ext cx="957600" cy="21602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平行四辺形 99"/>
          <p:cNvSpPr/>
          <p:nvPr/>
        </p:nvSpPr>
        <p:spPr bwMode="auto">
          <a:xfrm>
            <a:off x="3704565" y="4188570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1" name="平行四辺形 100"/>
          <p:cNvSpPr/>
          <p:nvPr/>
        </p:nvSpPr>
        <p:spPr bwMode="auto">
          <a:xfrm>
            <a:off x="3851920" y="4188570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" name="平行四辺形 101"/>
          <p:cNvSpPr/>
          <p:nvPr/>
        </p:nvSpPr>
        <p:spPr bwMode="auto">
          <a:xfrm>
            <a:off x="3992597" y="4188570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3" name="平行四辺形 102"/>
          <p:cNvSpPr/>
          <p:nvPr/>
        </p:nvSpPr>
        <p:spPr bwMode="auto">
          <a:xfrm>
            <a:off x="4139952" y="4188570"/>
            <a:ext cx="140677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4" name="平行四辺形 103"/>
          <p:cNvSpPr/>
          <p:nvPr/>
        </p:nvSpPr>
        <p:spPr bwMode="auto">
          <a:xfrm>
            <a:off x="3563888" y="4188570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平行四辺形 104"/>
          <p:cNvSpPr/>
          <p:nvPr/>
        </p:nvSpPr>
        <p:spPr bwMode="auto">
          <a:xfrm>
            <a:off x="3858598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6" name="平行四辺形 105"/>
          <p:cNvSpPr/>
          <p:nvPr/>
        </p:nvSpPr>
        <p:spPr bwMode="auto">
          <a:xfrm>
            <a:off x="3999275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7" name="平行四辺形 106"/>
          <p:cNvSpPr/>
          <p:nvPr/>
        </p:nvSpPr>
        <p:spPr bwMode="auto">
          <a:xfrm>
            <a:off x="4146630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8" name="平行四辺形 107"/>
          <p:cNvSpPr/>
          <p:nvPr/>
        </p:nvSpPr>
        <p:spPr bwMode="auto">
          <a:xfrm>
            <a:off x="4424645" y="5733256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9" name="平行四辺形 108"/>
          <p:cNvSpPr/>
          <p:nvPr/>
        </p:nvSpPr>
        <p:spPr bwMode="auto">
          <a:xfrm>
            <a:off x="4136613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0" name="平行四辺形 109"/>
          <p:cNvSpPr/>
          <p:nvPr/>
        </p:nvSpPr>
        <p:spPr bwMode="auto">
          <a:xfrm>
            <a:off x="4283968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1" name="平行四辺形 110"/>
          <p:cNvSpPr/>
          <p:nvPr/>
        </p:nvSpPr>
        <p:spPr bwMode="auto">
          <a:xfrm>
            <a:off x="5648781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2" name="平行四辺形 111"/>
          <p:cNvSpPr/>
          <p:nvPr/>
        </p:nvSpPr>
        <p:spPr bwMode="auto">
          <a:xfrm>
            <a:off x="5796136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3" name="平行四辺形 112"/>
          <p:cNvSpPr/>
          <p:nvPr/>
        </p:nvSpPr>
        <p:spPr bwMode="auto">
          <a:xfrm>
            <a:off x="5936813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6" name="平行四辺形 115"/>
          <p:cNvSpPr/>
          <p:nvPr/>
        </p:nvSpPr>
        <p:spPr bwMode="auto">
          <a:xfrm>
            <a:off x="6084168" y="4188570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0" name="平行四辺形 119"/>
          <p:cNvSpPr/>
          <p:nvPr/>
        </p:nvSpPr>
        <p:spPr bwMode="auto">
          <a:xfrm>
            <a:off x="5220072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2" name="平行四辺形 141"/>
          <p:cNvSpPr/>
          <p:nvPr/>
        </p:nvSpPr>
        <p:spPr bwMode="auto">
          <a:xfrm>
            <a:off x="5360749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1" name="平行四辺形 160"/>
          <p:cNvSpPr/>
          <p:nvPr/>
        </p:nvSpPr>
        <p:spPr bwMode="auto">
          <a:xfrm>
            <a:off x="5508104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2" name="正方形/長方形 161"/>
          <p:cNvSpPr/>
          <p:nvPr/>
        </p:nvSpPr>
        <p:spPr bwMode="auto">
          <a:xfrm>
            <a:off x="3131840" y="5733256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" name="平行四辺形 162"/>
          <p:cNvSpPr/>
          <p:nvPr/>
        </p:nvSpPr>
        <p:spPr bwMode="auto">
          <a:xfrm>
            <a:off x="7452320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5" name="平行四辺形 164"/>
          <p:cNvSpPr/>
          <p:nvPr/>
        </p:nvSpPr>
        <p:spPr bwMode="auto">
          <a:xfrm>
            <a:off x="6300192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6" name="平行四辺形 165"/>
          <p:cNvSpPr/>
          <p:nvPr/>
        </p:nvSpPr>
        <p:spPr bwMode="auto">
          <a:xfrm>
            <a:off x="6447547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6" name="平行四辺形 185"/>
          <p:cNvSpPr/>
          <p:nvPr/>
        </p:nvSpPr>
        <p:spPr bwMode="auto">
          <a:xfrm>
            <a:off x="6588224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7" name="平行四辺形 186"/>
          <p:cNvSpPr/>
          <p:nvPr/>
        </p:nvSpPr>
        <p:spPr bwMode="auto">
          <a:xfrm>
            <a:off x="6732240" y="5733256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8" name="平行四辺形 187"/>
          <p:cNvSpPr/>
          <p:nvPr/>
        </p:nvSpPr>
        <p:spPr bwMode="auto">
          <a:xfrm>
            <a:off x="5720789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9" name="平行四辺形 188"/>
          <p:cNvSpPr/>
          <p:nvPr/>
        </p:nvSpPr>
        <p:spPr bwMode="auto">
          <a:xfrm>
            <a:off x="5868144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0" name="平行四辺形 189"/>
          <p:cNvSpPr/>
          <p:nvPr/>
        </p:nvSpPr>
        <p:spPr bwMode="auto">
          <a:xfrm>
            <a:off x="6012160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1" name="平行四辺形 190"/>
          <p:cNvSpPr/>
          <p:nvPr/>
        </p:nvSpPr>
        <p:spPr bwMode="auto">
          <a:xfrm>
            <a:off x="6159515" y="5733256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2" name="正方形/長方形 191"/>
          <p:cNvSpPr/>
          <p:nvPr/>
        </p:nvSpPr>
        <p:spPr bwMode="auto">
          <a:xfrm>
            <a:off x="6876256" y="5733256"/>
            <a:ext cx="936104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" name="平行四辺形 192"/>
          <p:cNvSpPr/>
          <p:nvPr/>
        </p:nvSpPr>
        <p:spPr bwMode="auto">
          <a:xfrm>
            <a:off x="4283968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4" name="平行四辺形 193"/>
          <p:cNvSpPr/>
          <p:nvPr/>
        </p:nvSpPr>
        <p:spPr bwMode="auto">
          <a:xfrm>
            <a:off x="4431323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5" name="平行四辺形 194"/>
          <p:cNvSpPr/>
          <p:nvPr/>
        </p:nvSpPr>
        <p:spPr bwMode="auto">
          <a:xfrm>
            <a:off x="4572000" y="4941168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6" name="正方形/長方形 195"/>
          <p:cNvSpPr/>
          <p:nvPr/>
        </p:nvSpPr>
        <p:spPr bwMode="auto">
          <a:xfrm>
            <a:off x="4716016" y="4941168"/>
            <a:ext cx="957600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6566728" y="4941168"/>
            <a:ext cx="957600" cy="21602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8" name="平行四辺形 197"/>
          <p:cNvSpPr/>
          <p:nvPr/>
        </p:nvSpPr>
        <p:spPr bwMode="auto">
          <a:xfrm>
            <a:off x="6419373" y="4941168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9" name="平行四辺形 198"/>
          <p:cNvSpPr/>
          <p:nvPr/>
        </p:nvSpPr>
        <p:spPr bwMode="auto">
          <a:xfrm>
            <a:off x="6131341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0" name="平行四辺形 199"/>
          <p:cNvSpPr/>
          <p:nvPr/>
        </p:nvSpPr>
        <p:spPr bwMode="auto">
          <a:xfrm>
            <a:off x="6278696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1" name="平行四辺形 200"/>
          <p:cNvSpPr/>
          <p:nvPr/>
        </p:nvSpPr>
        <p:spPr bwMode="auto">
          <a:xfrm>
            <a:off x="6018838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2" name="平行四辺形 201"/>
          <p:cNvSpPr/>
          <p:nvPr/>
        </p:nvSpPr>
        <p:spPr bwMode="auto">
          <a:xfrm>
            <a:off x="5874822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3" name="平行四辺形 202"/>
          <p:cNvSpPr/>
          <p:nvPr/>
        </p:nvSpPr>
        <p:spPr bwMode="auto">
          <a:xfrm>
            <a:off x="7599675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4" name="平行四辺形 203"/>
          <p:cNvSpPr/>
          <p:nvPr/>
        </p:nvSpPr>
        <p:spPr bwMode="auto">
          <a:xfrm>
            <a:off x="7740352" y="4188570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" name="平行四辺形 204"/>
          <p:cNvSpPr/>
          <p:nvPr/>
        </p:nvSpPr>
        <p:spPr bwMode="auto">
          <a:xfrm>
            <a:off x="7668344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6" name="平行四辺形 205"/>
          <p:cNvSpPr/>
          <p:nvPr/>
        </p:nvSpPr>
        <p:spPr bwMode="auto">
          <a:xfrm>
            <a:off x="7809021" y="4941168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8092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Non-concurrent transmission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092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If inter-channel interference is not negligible, a STA can transmit a frame only on one PCH at a time even when transmission chances are obtained on multiple PCHs. 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However, transmission chances will be increased by setting multiple PCHs if unused resources are scattered.</a:t>
            </a:r>
          </a:p>
        </p:txBody>
      </p:sp>
      <p:cxnSp>
        <p:nvCxnSpPr>
          <p:cNvPr id="258" name="直線矢印コネクタ 257"/>
          <p:cNvCxnSpPr/>
          <p:nvPr/>
        </p:nvCxnSpPr>
        <p:spPr bwMode="auto">
          <a:xfrm flipV="1">
            <a:off x="3059832" y="4037582"/>
            <a:ext cx="0" cy="1747937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/>
          <p:cNvCxnSpPr/>
          <p:nvPr/>
        </p:nvCxnSpPr>
        <p:spPr bwMode="auto">
          <a:xfrm>
            <a:off x="3059832" y="5785519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テキスト ボックス 259"/>
          <p:cNvSpPr txBox="1"/>
          <p:nvPr/>
        </p:nvSpPr>
        <p:spPr bwMode="auto">
          <a:xfrm>
            <a:off x="2483768" y="3769295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Frequency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1" name="テキスト ボックス 260"/>
          <p:cNvSpPr txBox="1"/>
          <p:nvPr/>
        </p:nvSpPr>
        <p:spPr bwMode="auto">
          <a:xfrm>
            <a:off x="7979126" y="5641503"/>
            <a:ext cx="697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Time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2" name="正方形/長方形 261"/>
          <p:cNvSpPr/>
          <p:nvPr/>
        </p:nvSpPr>
        <p:spPr bwMode="auto">
          <a:xfrm>
            <a:off x="3077406" y="4305869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263" name="テキスト ボックス 262"/>
          <p:cNvSpPr txBox="1"/>
          <p:nvPr/>
        </p:nvSpPr>
        <p:spPr bwMode="auto">
          <a:xfrm>
            <a:off x="2195736" y="4305869"/>
            <a:ext cx="79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1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4" name="テキスト ボックス 263"/>
          <p:cNvSpPr txBox="1"/>
          <p:nvPr/>
        </p:nvSpPr>
        <p:spPr bwMode="auto">
          <a:xfrm>
            <a:off x="611560" y="4593901"/>
            <a:ext cx="237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1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5" name="正方形/長方形 264"/>
          <p:cNvSpPr/>
          <p:nvPr/>
        </p:nvSpPr>
        <p:spPr bwMode="auto">
          <a:xfrm>
            <a:off x="3077406" y="4953941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266" name="テキスト ボックス 265"/>
          <p:cNvSpPr txBox="1"/>
          <p:nvPr/>
        </p:nvSpPr>
        <p:spPr bwMode="auto">
          <a:xfrm>
            <a:off x="2267744" y="4953941"/>
            <a:ext cx="720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2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7" name="テキスト ボックス 266"/>
          <p:cNvSpPr txBox="1"/>
          <p:nvPr/>
        </p:nvSpPr>
        <p:spPr bwMode="auto">
          <a:xfrm>
            <a:off x="467544" y="5241973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Secondary channel for PCH 2</a:t>
            </a:r>
            <a:endParaRPr lang="ja-JP" altLang="en-US" sz="14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8" name="正方形/長方形 267"/>
          <p:cNvSpPr/>
          <p:nvPr/>
        </p:nvSpPr>
        <p:spPr bwMode="auto">
          <a:xfrm>
            <a:off x="3131840" y="4338688"/>
            <a:ext cx="269789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9" name="正方形/長方形 268"/>
          <p:cNvSpPr/>
          <p:nvPr/>
        </p:nvSpPr>
        <p:spPr bwMode="auto">
          <a:xfrm>
            <a:off x="5868144" y="4993431"/>
            <a:ext cx="957720" cy="505963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0" name="正方形/長方形 269"/>
          <p:cNvSpPr/>
          <p:nvPr/>
        </p:nvSpPr>
        <p:spPr bwMode="auto">
          <a:xfrm>
            <a:off x="4306050" y="4345360"/>
            <a:ext cx="697998" cy="50405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2" name="テキスト ボックス 271"/>
          <p:cNvSpPr txBox="1"/>
          <p:nvPr/>
        </p:nvSpPr>
        <p:spPr bwMode="auto">
          <a:xfrm>
            <a:off x="755576" y="4181598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A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3" name="正方形/長方形 272"/>
          <p:cNvSpPr/>
          <p:nvPr/>
        </p:nvSpPr>
        <p:spPr bwMode="auto">
          <a:xfrm>
            <a:off x="3131840" y="4993431"/>
            <a:ext cx="509785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4" name="平行四辺形 273"/>
          <p:cNvSpPr/>
          <p:nvPr/>
        </p:nvSpPr>
        <p:spPr bwMode="auto">
          <a:xfrm>
            <a:off x="3704565" y="4345359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5" name="平行四辺形 274"/>
          <p:cNvSpPr/>
          <p:nvPr/>
        </p:nvSpPr>
        <p:spPr bwMode="auto">
          <a:xfrm>
            <a:off x="3851920" y="4345359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6" name="平行四辺形 275"/>
          <p:cNvSpPr/>
          <p:nvPr/>
        </p:nvSpPr>
        <p:spPr bwMode="auto">
          <a:xfrm>
            <a:off x="3992597" y="4345359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7" name="平行四辺形 276"/>
          <p:cNvSpPr/>
          <p:nvPr/>
        </p:nvSpPr>
        <p:spPr bwMode="auto">
          <a:xfrm>
            <a:off x="4139952" y="4345359"/>
            <a:ext cx="140677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8" name="平行四辺形 277"/>
          <p:cNvSpPr/>
          <p:nvPr/>
        </p:nvSpPr>
        <p:spPr bwMode="auto">
          <a:xfrm>
            <a:off x="3563888" y="4345359"/>
            <a:ext cx="140677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9" name="平行四辺形 278"/>
          <p:cNvSpPr/>
          <p:nvPr/>
        </p:nvSpPr>
        <p:spPr bwMode="auto">
          <a:xfrm>
            <a:off x="3858598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0" name="平行四辺形 279"/>
          <p:cNvSpPr/>
          <p:nvPr/>
        </p:nvSpPr>
        <p:spPr bwMode="auto">
          <a:xfrm>
            <a:off x="3999275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1" name="平行四辺形 280"/>
          <p:cNvSpPr/>
          <p:nvPr/>
        </p:nvSpPr>
        <p:spPr bwMode="auto">
          <a:xfrm>
            <a:off x="4146630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2" name="平行四辺形 281"/>
          <p:cNvSpPr/>
          <p:nvPr/>
        </p:nvSpPr>
        <p:spPr bwMode="auto">
          <a:xfrm>
            <a:off x="5648781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3" name="平行四辺形 282"/>
          <p:cNvSpPr/>
          <p:nvPr/>
        </p:nvSpPr>
        <p:spPr bwMode="auto">
          <a:xfrm>
            <a:off x="5220072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4" name="平行四辺形 283"/>
          <p:cNvSpPr/>
          <p:nvPr/>
        </p:nvSpPr>
        <p:spPr bwMode="auto">
          <a:xfrm>
            <a:off x="5360749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5" name="平行四辺形 284"/>
          <p:cNvSpPr/>
          <p:nvPr/>
        </p:nvSpPr>
        <p:spPr bwMode="auto">
          <a:xfrm>
            <a:off x="5508104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6" name="テキスト ボックス 285"/>
          <p:cNvSpPr txBox="1"/>
          <p:nvPr/>
        </p:nvSpPr>
        <p:spPr bwMode="auto">
          <a:xfrm>
            <a:off x="4499992" y="3913311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Busy due to inter-channel interference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" name="正方形/長方形 286"/>
          <p:cNvSpPr/>
          <p:nvPr/>
        </p:nvSpPr>
        <p:spPr bwMode="auto">
          <a:xfrm>
            <a:off x="3995936" y="3977199"/>
            <a:ext cx="540000" cy="180000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8" name="正方形/長方形 287"/>
          <p:cNvSpPr/>
          <p:nvPr/>
        </p:nvSpPr>
        <p:spPr bwMode="auto">
          <a:xfrm>
            <a:off x="4301607" y="4993430"/>
            <a:ext cx="701570" cy="523802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9" name="正方形/長方形 288"/>
          <p:cNvSpPr/>
          <p:nvPr/>
        </p:nvSpPr>
        <p:spPr bwMode="auto">
          <a:xfrm>
            <a:off x="5868144" y="4345358"/>
            <a:ext cx="968188" cy="523801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0" name="平行四辺形 289"/>
          <p:cNvSpPr/>
          <p:nvPr/>
        </p:nvSpPr>
        <p:spPr bwMode="auto">
          <a:xfrm>
            <a:off x="6948264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1" name="平行四辺形 290"/>
          <p:cNvSpPr/>
          <p:nvPr/>
        </p:nvSpPr>
        <p:spPr bwMode="auto">
          <a:xfrm>
            <a:off x="7095619" y="4345359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2" name="平行四辺形 291"/>
          <p:cNvSpPr/>
          <p:nvPr/>
        </p:nvSpPr>
        <p:spPr bwMode="auto">
          <a:xfrm>
            <a:off x="7236296" y="4345359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3" name="平行四辺形 292"/>
          <p:cNvSpPr/>
          <p:nvPr/>
        </p:nvSpPr>
        <p:spPr bwMode="auto">
          <a:xfrm>
            <a:off x="6948264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4" name="平行四辺形 293"/>
          <p:cNvSpPr/>
          <p:nvPr/>
        </p:nvSpPr>
        <p:spPr bwMode="auto">
          <a:xfrm>
            <a:off x="7095619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5" name="平行四辺形 294"/>
          <p:cNvSpPr/>
          <p:nvPr/>
        </p:nvSpPr>
        <p:spPr bwMode="auto">
          <a:xfrm>
            <a:off x="7236296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6" name="平行四辺形 295"/>
          <p:cNvSpPr/>
          <p:nvPr/>
        </p:nvSpPr>
        <p:spPr bwMode="auto">
          <a:xfrm>
            <a:off x="5648781" y="4993431"/>
            <a:ext cx="137338" cy="216024"/>
          </a:xfrm>
          <a:prstGeom prst="parallelogram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7" name="平行四辺形 296"/>
          <p:cNvSpPr/>
          <p:nvPr/>
        </p:nvSpPr>
        <p:spPr bwMode="auto">
          <a:xfrm>
            <a:off x="5220072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8" name="平行四辺形 297"/>
          <p:cNvSpPr/>
          <p:nvPr/>
        </p:nvSpPr>
        <p:spPr bwMode="auto">
          <a:xfrm>
            <a:off x="5360749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9" name="平行四辺形 298"/>
          <p:cNvSpPr/>
          <p:nvPr/>
        </p:nvSpPr>
        <p:spPr bwMode="auto">
          <a:xfrm>
            <a:off x="5508104" y="4993431"/>
            <a:ext cx="137338" cy="216024"/>
          </a:xfrm>
          <a:prstGeom prst="parallelogram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0" name="正方形/長方形 299"/>
          <p:cNvSpPr/>
          <p:nvPr/>
        </p:nvSpPr>
        <p:spPr bwMode="auto">
          <a:xfrm>
            <a:off x="7380312" y="4345358"/>
            <a:ext cx="504056" cy="523802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1" name="正方形/長方形 300"/>
          <p:cNvSpPr/>
          <p:nvPr/>
        </p:nvSpPr>
        <p:spPr bwMode="auto">
          <a:xfrm>
            <a:off x="7380312" y="4993430"/>
            <a:ext cx="504056" cy="523801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034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Background (1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altLang="ja-JP" sz="2400" dirty="0" smtClean="0"/>
              <a:t>(Increase of off-loading traffic from cellular system)</a:t>
            </a:r>
            <a:endParaRPr lang="en-US" dirty="0"/>
          </a:p>
        </p:txBody>
      </p:sp>
      <p:pic>
        <p:nvPicPr>
          <p:cNvPr id="16386" name="Picture 2" descr="C:\cygwin64\home\yano\study\project\WLAN-CA\standardization\201703_plenary\my_presentation\cisco_whitepaper_fig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7492459" cy="308986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531961" y="6114782"/>
            <a:ext cx="409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Growth of IP traffic forecasted by Cisco [1].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627784" y="5013176"/>
            <a:ext cx="43204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5652120" y="4005064"/>
            <a:ext cx="504056" cy="100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2572" y="5013176"/>
            <a:ext cx="22846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WLAN traffic becomes </a:t>
            </a:r>
          </a:p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 times in 5 years.</a:t>
            </a:r>
            <a:endParaRPr kumimoji="1" lang="ja-JP" altLang="en-US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V="1">
            <a:off x="3131840" y="4509120"/>
            <a:ext cx="2448272" cy="6480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15198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The amount of wireless LAN traffic is still increasing due to expansion of applications and off-loading of cellular traffic.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To meet the increasing demand, enhancement of system throughput of the wireless LAN is still necessary.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034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Background </a:t>
            </a:r>
            <a:r>
              <a:rPr lang="en-US" dirty="0" smtClean="0"/>
              <a:t>(2)</a:t>
            </a:r>
            <a:br>
              <a:rPr lang="en-US" dirty="0" smtClean="0"/>
            </a:br>
            <a:r>
              <a:rPr lang="en-US" altLang="ja-JP" sz="2400" dirty="0" smtClean="0"/>
              <a:t> (</a:t>
            </a:r>
            <a:r>
              <a:rPr lang="en-GB" altLang="ja-JP" sz="2400" dirty="0" smtClean="0"/>
              <a:t>High-traffic-and-reliability usage</a:t>
            </a:r>
            <a:r>
              <a:rPr lang="en-US" altLang="ja-JP" sz="2400" dirty="0" smtClean="0"/>
              <a:t>)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08912" cy="15198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 smtClean="0"/>
              <a:t>The wireless LAN is going to be used for some applications that require high </a:t>
            </a:r>
            <a:r>
              <a:rPr lang="en-GB" altLang="ja-JP" sz="2200" dirty="0" err="1" smtClean="0"/>
              <a:t>QoS</a:t>
            </a:r>
            <a:r>
              <a:rPr lang="en-GB" altLang="ja-JP" sz="22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1800" dirty="0" smtClean="0"/>
              <a:t>Remote monitoring/inspection using high-definition (HD) network cameras.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 smtClean="0"/>
              <a:t>Real-time exchange of dynamic map information (</a:t>
            </a:r>
            <a:r>
              <a:rPr lang="en-US" altLang="ja-JP" sz="1800" dirty="0" smtClean="0"/>
              <a:t>several Mb/s ~</a:t>
            </a:r>
            <a:r>
              <a:rPr lang="en-GB" altLang="ja-JP" sz="1800" dirty="0" smtClean="0"/>
              <a:t> ten’s of Mb/s) </a:t>
            </a:r>
            <a:r>
              <a:rPr lang="en-US" altLang="ja-JP" sz="1800" dirty="0" smtClean="0"/>
              <a:t>among many </a:t>
            </a:r>
            <a:r>
              <a:rPr lang="en-GB" altLang="ja-JP" sz="1800" dirty="0" smtClean="0"/>
              <a:t>self-driving wheelchairs and guidance robots</a:t>
            </a:r>
            <a:r>
              <a:rPr lang="en-US" altLang="ja-JP" sz="1800" dirty="0" smtClean="0"/>
              <a:t> </a:t>
            </a:r>
            <a:r>
              <a:rPr lang="en-GB" altLang="ja-JP" sz="1800" dirty="0" smtClean="0"/>
              <a:t>for their control and management</a:t>
            </a:r>
            <a:r>
              <a:rPr lang="en-US" altLang="ja-JP" sz="1800" dirty="0" smtClean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 smtClean="0"/>
              <a:t>For high-traffic-and-reliability usage, the wireless LAN needs to provide enough transmission chances and bandwidth to a STA.</a:t>
            </a:r>
            <a:endParaRPr lang="en-GB" altLang="ja-JP" sz="2200" dirty="0"/>
          </a:p>
        </p:txBody>
      </p:sp>
      <p:pic>
        <p:nvPicPr>
          <p:cNvPr id="15362" name="Picture 2" descr="C:\cygwin64\home\yano\study\project\WLAN-CA\standardization\201803_plenary\my_presentation\amp_cli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296" y="4293096"/>
            <a:ext cx="3457875" cy="2057579"/>
          </a:xfrm>
          <a:prstGeom prst="rect">
            <a:avLst/>
          </a:prstGeom>
          <a:noFill/>
        </p:spPr>
      </p:pic>
      <p:sp>
        <p:nvSpPr>
          <p:cNvPr id="16" name="円/楕円 15"/>
          <p:cNvSpPr/>
          <p:nvPr/>
        </p:nvSpPr>
        <p:spPr>
          <a:xfrm>
            <a:off x="4389043" y="4379069"/>
            <a:ext cx="347663" cy="346075"/>
          </a:xfrm>
          <a:prstGeom prst="ellipse">
            <a:avLst/>
          </a:prstGeom>
          <a:solidFill>
            <a:srgbClr val="FFFFFF">
              <a:alpha val="60000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7" name="Picture 3" descr="C:\Users\kumagai\AppData\Local\Microsoft\Windows\Temporary Internet Files\Content.IE5\D4G3DU9X\MC9003984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906" y="4429869"/>
            <a:ext cx="2301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793727" y="4406220"/>
            <a:ext cx="1377436" cy="3189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B0F0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Access point</a:t>
            </a:r>
            <a:endParaRPr kumimoji="1" lang="ja-JP" altLang="en-US" sz="1600" dirty="0" smtClean="0">
              <a:solidFill>
                <a:srgbClr val="00B0F0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080522" y="5085184"/>
            <a:ext cx="936104" cy="86409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008514" y="4509120"/>
            <a:ext cx="720080" cy="72008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312770" y="5517232"/>
            <a:ext cx="864096" cy="86409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2411760" y="4869160"/>
            <a:ext cx="807075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>
            <a:off x="2411760" y="4869160"/>
            <a:ext cx="879083" cy="72008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1187624" y="4509120"/>
            <a:ext cx="1311131" cy="565146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B0F0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Self-driving </a:t>
            </a:r>
          </a:p>
          <a:p>
            <a:pPr algn="ctr"/>
            <a:r>
              <a:rPr kumimoji="1" lang="en-US" altLang="ja-JP" sz="1600" dirty="0" smtClean="0">
                <a:solidFill>
                  <a:srgbClr val="00B0F0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wheelchair</a:t>
            </a:r>
            <a:endParaRPr kumimoji="1" lang="ja-JP" altLang="en-US" sz="1600" dirty="0" smtClean="0">
              <a:solidFill>
                <a:srgbClr val="00B0F0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993893" y="4510642"/>
            <a:ext cx="288925" cy="1141412"/>
            <a:chOff x="3834890" y="4222610"/>
            <a:chExt cx="288925" cy="1141412"/>
          </a:xfrm>
        </p:grpSpPr>
        <p:sp>
          <p:nvSpPr>
            <p:cNvPr id="31" name="円/楕円 30"/>
            <p:cNvSpPr/>
            <p:nvPr/>
          </p:nvSpPr>
          <p:spPr>
            <a:xfrm rot="18770054">
              <a:off x="3418172" y="4658378"/>
              <a:ext cx="1122362" cy="288925"/>
            </a:xfrm>
            <a:prstGeom prst="ellipse">
              <a:avLst/>
            </a:prstGeom>
            <a:solidFill>
              <a:schemeClr val="bg1">
                <a:alpha val="54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 rot="18715959">
              <a:off x="3485640" y="4697272"/>
              <a:ext cx="1058862" cy="109538"/>
            </a:xfrm>
            <a:custGeom>
              <a:avLst/>
              <a:gdLst>
                <a:gd name="connsiteX0" fmla="*/ 0 w 1114425"/>
                <a:gd name="connsiteY0" fmla="*/ 0 h 66675"/>
                <a:gd name="connsiteX1" fmla="*/ 742950 w 1114425"/>
                <a:gd name="connsiteY1" fmla="*/ 0 h 66675"/>
                <a:gd name="connsiteX2" fmla="*/ 400050 w 1114425"/>
                <a:gd name="connsiteY2" fmla="*/ 66675 h 66675"/>
                <a:gd name="connsiteX3" fmla="*/ 1114425 w 111442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66675">
                  <a:moveTo>
                    <a:pt x="0" y="0"/>
                  </a:moveTo>
                  <a:lnTo>
                    <a:pt x="742950" y="0"/>
                  </a:lnTo>
                  <a:lnTo>
                    <a:pt x="400050" y="66675"/>
                  </a:lnTo>
                  <a:lnTo>
                    <a:pt x="1114425" y="6667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1728431">
            <a:off x="3898200" y="4202132"/>
            <a:ext cx="266547" cy="796083"/>
            <a:chOff x="3834890" y="4222610"/>
            <a:chExt cx="288925" cy="1141412"/>
          </a:xfrm>
        </p:grpSpPr>
        <p:sp>
          <p:nvSpPr>
            <p:cNvPr id="35" name="円/楕円 34"/>
            <p:cNvSpPr/>
            <p:nvPr/>
          </p:nvSpPr>
          <p:spPr>
            <a:xfrm rot="18770054">
              <a:off x="3418172" y="4658378"/>
              <a:ext cx="1122362" cy="288925"/>
            </a:xfrm>
            <a:prstGeom prst="ellipse">
              <a:avLst/>
            </a:prstGeom>
            <a:solidFill>
              <a:schemeClr val="bg1">
                <a:alpha val="54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 rot="18715959">
              <a:off x="3485640" y="4697272"/>
              <a:ext cx="1058862" cy="109538"/>
            </a:xfrm>
            <a:custGeom>
              <a:avLst/>
              <a:gdLst>
                <a:gd name="connsiteX0" fmla="*/ 0 w 1114425"/>
                <a:gd name="connsiteY0" fmla="*/ 0 h 66675"/>
                <a:gd name="connsiteX1" fmla="*/ 742950 w 1114425"/>
                <a:gd name="connsiteY1" fmla="*/ 0 h 66675"/>
                <a:gd name="connsiteX2" fmla="*/ 400050 w 1114425"/>
                <a:gd name="connsiteY2" fmla="*/ 66675 h 66675"/>
                <a:gd name="connsiteX3" fmla="*/ 1114425 w 111442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66675">
                  <a:moveTo>
                    <a:pt x="0" y="0"/>
                  </a:moveTo>
                  <a:lnTo>
                    <a:pt x="742950" y="0"/>
                  </a:lnTo>
                  <a:lnTo>
                    <a:pt x="400050" y="66675"/>
                  </a:lnTo>
                  <a:lnTo>
                    <a:pt x="1114425" y="6667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6516216" y="5589240"/>
            <a:ext cx="1800200" cy="565146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B0F0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Self-driving </a:t>
            </a:r>
          </a:p>
          <a:p>
            <a:pPr algn="ctr"/>
            <a:r>
              <a:rPr kumimoji="1" lang="en-US" altLang="ja-JP" sz="1600" dirty="0" smtClean="0">
                <a:solidFill>
                  <a:srgbClr val="00B0F0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guidance robot</a:t>
            </a:r>
            <a:endParaRPr kumimoji="1" lang="ja-JP" altLang="en-US" sz="1600" dirty="0" smtClean="0">
              <a:solidFill>
                <a:srgbClr val="00B0F0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cxnSp>
        <p:nvCxnSpPr>
          <p:cNvPr id="38" name="直線コネクタ 37"/>
          <p:cNvCxnSpPr/>
          <p:nvPr/>
        </p:nvCxnSpPr>
        <p:spPr bwMode="auto">
          <a:xfrm flipV="1">
            <a:off x="6099155" y="5877272"/>
            <a:ext cx="720080" cy="7200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グループ化 39"/>
          <p:cNvGrpSpPr/>
          <p:nvPr/>
        </p:nvGrpSpPr>
        <p:grpSpPr>
          <a:xfrm rot="5577397">
            <a:off x="4915494" y="4363463"/>
            <a:ext cx="288925" cy="1509109"/>
            <a:chOff x="3834890" y="4222610"/>
            <a:chExt cx="288925" cy="1141412"/>
          </a:xfrm>
        </p:grpSpPr>
        <p:sp>
          <p:nvSpPr>
            <p:cNvPr id="41" name="円/楕円 40"/>
            <p:cNvSpPr/>
            <p:nvPr/>
          </p:nvSpPr>
          <p:spPr>
            <a:xfrm rot="18770054">
              <a:off x="3418172" y="4658378"/>
              <a:ext cx="1122362" cy="288925"/>
            </a:xfrm>
            <a:prstGeom prst="ellipse">
              <a:avLst/>
            </a:prstGeom>
            <a:solidFill>
              <a:schemeClr val="bg1">
                <a:alpha val="54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 rot="18715959">
              <a:off x="3485640" y="4697272"/>
              <a:ext cx="1058862" cy="109538"/>
            </a:xfrm>
            <a:custGeom>
              <a:avLst/>
              <a:gdLst>
                <a:gd name="connsiteX0" fmla="*/ 0 w 1114425"/>
                <a:gd name="connsiteY0" fmla="*/ 0 h 66675"/>
                <a:gd name="connsiteX1" fmla="*/ 742950 w 1114425"/>
                <a:gd name="connsiteY1" fmla="*/ 0 h 66675"/>
                <a:gd name="connsiteX2" fmla="*/ 400050 w 1114425"/>
                <a:gd name="connsiteY2" fmla="*/ 66675 h 66675"/>
                <a:gd name="connsiteX3" fmla="*/ 1114425 w 111442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5" h="66675">
                  <a:moveTo>
                    <a:pt x="0" y="0"/>
                  </a:moveTo>
                  <a:lnTo>
                    <a:pt x="742950" y="0"/>
                  </a:lnTo>
                  <a:lnTo>
                    <a:pt x="400050" y="66675"/>
                  </a:lnTo>
                  <a:lnTo>
                    <a:pt x="1114425" y="6667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6372201" y="4581128"/>
            <a:ext cx="2376264" cy="811367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Upload sensor and video data to construct dynamic</a:t>
            </a:r>
          </a:p>
          <a:p>
            <a:r>
              <a:rPr kumimoji="1" lang="en-US" altLang="ja-JP" sz="1600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map.</a:t>
            </a:r>
            <a:endParaRPr kumimoji="1" lang="ja-JP" altLang="en-US" sz="1600" dirty="0" smtClean="0">
              <a:solidFill>
                <a:srgbClr val="0000FF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cxnSp>
        <p:nvCxnSpPr>
          <p:cNvPr id="46" name="直線コネクタ 45"/>
          <p:cNvCxnSpPr/>
          <p:nvPr/>
        </p:nvCxnSpPr>
        <p:spPr bwMode="auto">
          <a:xfrm flipV="1">
            <a:off x="5436096" y="4941168"/>
            <a:ext cx="936104" cy="36004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円弧 47"/>
          <p:cNvSpPr/>
          <p:nvPr/>
        </p:nvSpPr>
        <p:spPr bwMode="auto">
          <a:xfrm rot="21386161">
            <a:off x="1302173" y="4814382"/>
            <a:ext cx="3133628" cy="1466178"/>
          </a:xfrm>
          <a:prstGeom prst="arc">
            <a:avLst>
              <a:gd name="adj1" fmla="val 20906882"/>
              <a:gd name="adj2" fmla="val 7131834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1519" y="5425945"/>
            <a:ext cx="2592289" cy="811367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Download</a:t>
            </a:r>
            <a:r>
              <a:rPr kumimoji="1" lang="ja-JP" altLang="en-US" sz="1600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dynamic map for mobility control and environment cognition, etc.</a:t>
            </a:r>
            <a:endParaRPr kumimoji="1" lang="ja-JP" altLang="en-US" sz="1600" dirty="0" smtClean="0">
              <a:solidFill>
                <a:srgbClr val="0000FF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034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Background (3)</a:t>
            </a:r>
            <a:br>
              <a:rPr lang="en-US" dirty="0" smtClean="0"/>
            </a:br>
            <a:r>
              <a:rPr lang="en-US" sz="2400" dirty="0" smtClean="0"/>
              <a:t>(Emerging VR/AR applications)</a:t>
            </a:r>
            <a:endParaRPr lang="en-US" sz="2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990656" cy="151980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Virtual reality and Augmented reality will </a:t>
            </a:r>
            <a:r>
              <a:rPr lang="en-GB" altLang="ja-JP" sz="2200" dirty="0" smtClean="0"/>
              <a:t>also put </a:t>
            </a:r>
            <a:r>
              <a:rPr lang="en-GB" altLang="ja-JP" sz="2200" dirty="0"/>
              <a:t>high demands on the future WLAN.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To experience a low resolution of 360 degrees, VR would require at least 25 </a:t>
            </a:r>
            <a:r>
              <a:rPr lang="en-GB" altLang="ja-JP" sz="1800" dirty="0" smtClean="0"/>
              <a:t>~ 100 Mbps throughput per user for </a:t>
            </a:r>
            <a:r>
              <a:rPr lang="en-GB" altLang="ja-JP" sz="1800" dirty="0"/>
              <a:t>streaming </a:t>
            </a:r>
            <a:r>
              <a:rPr lang="en-GB" altLang="ja-JP" sz="1800" dirty="0" smtClean="0"/>
              <a:t>[2].</a:t>
            </a:r>
            <a:endParaRPr lang="en-GB" altLang="ja-JP" sz="1800" dirty="0"/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AR requires more than 100 </a:t>
            </a:r>
            <a:r>
              <a:rPr lang="en-GB" altLang="ja-JP" sz="1800" dirty="0" smtClean="0"/>
              <a:t>Mbps of user </a:t>
            </a:r>
            <a:r>
              <a:rPr lang="en-GB" altLang="ja-JP" sz="1800" dirty="0"/>
              <a:t>throughput and almost </a:t>
            </a:r>
            <a:r>
              <a:rPr lang="en-GB" altLang="ja-JP" sz="1800" dirty="0" smtClean="0"/>
              <a:t>ms-order </a:t>
            </a:r>
            <a:r>
              <a:rPr lang="en-GB" altLang="ja-JP" sz="1800" dirty="0"/>
              <a:t>latency </a:t>
            </a:r>
            <a:r>
              <a:rPr lang="en-GB" altLang="ja-JP" sz="1800" dirty="0" smtClean="0"/>
              <a:t>[2].</a:t>
            </a:r>
            <a:endParaRPr lang="en-US" altLang="ja-JP" sz="1800" dirty="0"/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When several users try to connect to </a:t>
            </a:r>
            <a:r>
              <a:rPr lang="en-GB" altLang="ja-JP" sz="2200"/>
              <a:t>an </a:t>
            </a:r>
            <a:r>
              <a:rPr lang="en-GB" altLang="ja-JP" sz="2200" smtClean="0"/>
              <a:t>AP, </a:t>
            </a:r>
            <a:r>
              <a:rPr lang="en-GB" altLang="ja-JP" sz="2200" dirty="0"/>
              <a:t>the current WLAN will not be able to support the required QoS.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48843" y="5668450"/>
            <a:ext cx="2592289" cy="565146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Many AR users accessing the AP in a confined space.</a:t>
            </a:r>
            <a:endParaRPr kumimoji="1" lang="ja-JP" altLang="en-US" sz="1600" dirty="0">
              <a:solidFill>
                <a:srgbClr val="0000FF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sp>
        <p:nvSpPr>
          <p:cNvPr id="39" name="テキスト ボックス 44">
            <a:extLst>
              <a:ext uri="{FF2B5EF4-FFF2-40B4-BE49-F238E27FC236}">
                <a16:creationId xmlns:a16="http://schemas.microsoft.com/office/drawing/2014/main" xmlns="" id="{E75F1655-7385-477C-A40C-861A9443577C}"/>
              </a:ext>
            </a:extLst>
          </p:cNvPr>
          <p:cNvSpPr txBox="1"/>
          <p:nvPr/>
        </p:nvSpPr>
        <p:spPr>
          <a:xfrm>
            <a:off x="605647" y="4518012"/>
            <a:ext cx="2592289" cy="565146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High-throughput and </a:t>
            </a:r>
          </a:p>
          <a:p>
            <a:pPr algn="ctr"/>
            <a:r>
              <a:rPr kumimoji="1" lang="en-US" altLang="ja-JP" sz="1600" dirty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Low-latency.</a:t>
            </a:r>
            <a:endParaRPr kumimoji="1" lang="ja-JP" altLang="en-US" sz="1600" dirty="0">
              <a:solidFill>
                <a:srgbClr val="0000FF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sp>
        <p:nvSpPr>
          <p:cNvPr id="47" name="テキスト ボックス 44">
            <a:extLst>
              <a:ext uri="{FF2B5EF4-FFF2-40B4-BE49-F238E27FC236}">
                <a16:creationId xmlns:a16="http://schemas.microsoft.com/office/drawing/2014/main" xmlns="" id="{38AD85F6-9A62-4A9B-BB86-05E26DC99BDD}"/>
              </a:ext>
            </a:extLst>
          </p:cNvPr>
          <p:cNvSpPr txBox="1"/>
          <p:nvPr/>
        </p:nvSpPr>
        <p:spPr>
          <a:xfrm>
            <a:off x="6124388" y="4484741"/>
            <a:ext cx="2592289" cy="811367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FF"/>
                </a:solidFill>
                <a:latin typeface="Calibri" pitchFamily="34" charset="0"/>
                <a:ea typeface="Arial Unicode MS" pitchFamily="50" charset="-128"/>
                <a:cs typeface="Calibri" pitchFamily="34" charset="0"/>
              </a:rPr>
              <a:t>Real-time transmission of information, images and audio and video.</a:t>
            </a:r>
            <a:endParaRPr kumimoji="1" lang="ja-JP" altLang="en-US" sz="1600" dirty="0">
              <a:solidFill>
                <a:srgbClr val="0000FF"/>
              </a:solidFill>
              <a:latin typeface="Calibri" pitchFamily="34" charset="0"/>
              <a:ea typeface="Arial Unicode MS" pitchFamily="50" charset="-128"/>
              <a:cs typeface="Calibri" pitchFamily="34" charset="0"/>
            </a:endParaRP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21064E9C-BBFA-4A18-90C7-1E4452BF9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726" r="57736"/>
          <a:stretch/>
        </p:blipFill>
        <p:spPr>
          <a:xfrm>
            <a:off x="4041639" y="4550172"/>
            <a:ext cx="843204" cy="1040688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5C7FB95-2EBE-4CF4-B607-1CA555149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054" y="4644626"/>
            <a:ext cx="937348" cy="93734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81D80EB-A416-4FA8-916F-3796E0833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741" y="4771420"/>
            <a:ext cx="819440" cy="819440"/>
          </a:xfrm>
          <a:prstGeom prst="rect">
            <a:avLst/>
          </a:prstGeom>
        </p:spPr>
      </p:pic>
      <p:cxnSp>
        <p:nvCxnSpPr>
          <p:cNvPr id="49" name="直線コネクタ 45">
            <a:extLst>
              <a:ext uri="{FF2B5EF4-FFF2-40B4-BE49-F238E27FC236}">
                <a16:creationId xmlns:a16="http://schemas.microsoft.com/office/drawing/2014/main" xmlns="" id="{A0E59794-B6BA-4B8E-BABF-6B4F2F483659}"/>
              </a:ext>
            </a:extLst>
          </p:cNvPr>
          <p:cNvCxnSpPr>
            <a:cxnSpLocks/>
          </p:cNvCxnSpPr>
          <p:nvPr/>
        </p:nvCxnSpPr>
        <p:spPr bwMode="auto">
          <a:xfrm>
            <a:off x="2720075" y="4890425"/>
            <a:ext cx="605121" cy="6742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5">
            <a:extLst>
              <a:ext uri="{FF2B5EF4-FFF2-40B4-BE49-F238E27FC236}">
                <a16:creationId xmlns:a16="http://schemas.microsoft.com/office/drawing/2014/main" xmlns="" id="{0B1C06E7-A537-404E-A799-E543DCAC0363}"/>
              </a:ext>
            </a:extLst>
          </p:cNvPr>
          <p:cNvCxnSpPr>
            <a:cxnSpLocks/>
          </p:cNvCxnSpPr>
          <p:nvPr/>
        </p:nvCxnSpPr>
        <p:spPr bwMode="auto">
          <a:xfrm>
            <a:off x="5747780" y="4771420"/>
            <a:ext cx="75321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034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Example of spectrum usage</a:t>
            </a:r>
            <a:br>
              <a:rPr lang="en-US" dirty="0" smtClean="0"/>
            </a:br>
            <a:r>
              <a:rPr lang="en-US" dirty="0" smtClean="0"/>
              <a:t>in a real environment</a:t>
            </a:r>
            <a:endParaRPr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idx="1"/>
          </p:nvPr>
        </p:nvSpPr>
        <p:spPr>
          <a:xfrm>
            <a:off x="395536" y="1700808"/>
            <a:ext cx="446449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We conducted measurements of channel usage at a main-line railway station in Japan </a:t>
            </a:r>
            <a:r>
              <a:rPr lang="en-US" altLang="ja-JP" sz="2200" dirty="0" smtClean="0"/>
              <a:t>[3].</a:t>
            </a:r>
            <a:endParaRPr lang="en-US" altLang="ja-JP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Measured spectrogram shows that </a:t>
            </a:r>
            <a:r>
              <a:rPr lang="en-US" altLang="ja-JP" sz="2200" dirty="0" smtClean="0"/>
              <a:t>channel availability changes dynamically, but there </a:t>
            </a:r>
            <a:r>
              <a:rPr lang="en-US" altLang="ja-JP" sz="2200" dirty="0"/>
              <a:t>are many short unused resources with durations of typically 10-70 </a:t>
            </a:r>
            <a:r>
              <a:rPr lang="en-US" altLang="ja-JP" sz="2200" dirty="0" smtClean="0"/>
              <a:t>ms in some channels.</a:t>
            </a:r>
            <a:endParaRPr lang="en-US" altLang="ja-JP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2200" dirty="0"/>
              <a:t>If we can utilize these scattered unused resources at a STA, we can obtain more transmission chances and can improve </a:t>
            </a:r>
            <a:r>
              <a:rPr lang="en-GB" altLang="ja-JP" sz="2200" dirty="0" err="1"/>
              <a:t>QoS</a:t>
            </a:r>
            <a:r>
              <a:rPr lang="en-GB" altLang="ja-JP" sz="2200" dirty="0"/>
              <a:t>.</a:t>
            </a:r>
          </a:p>
          <a:p>
            <a:endParaRPr kumimoji="1" lang="ja-JP" altLang="en-US" sz="2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56993" y="5754742"/>
            <a:ext cx="52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116</a:t>
            </a:r>
            <a:endParaRPr kumimoji="1" lang="ja-JP" altLang="en-US" sz="1600" dirty="0">
              <a:solidFill>
                <a:srgbClr val="C00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6" name="コンテンツ プレースホルダー 5"/>
          <p:cNvPicPr>
            <a:picLocks noGr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99" r="39717"/>
          <a:stretch/>
        </p:blipFill>
        <p:spPr>
          <a:xfrm>
            <a:off x="8208777" y="1733915"/>
            <a:ext cx="643348" cy="4029624"/>
          </a:xfrm>
          <a:prstGeom prst="rect">
            <a:avLst/>
          </a:prstGeom>
        </p:spPr>
      </p:pic>
      <p:sp>
        <p:nvSpPr>
          <p:cNvPr id="27" name="正方形/長方形 47"/>
          <p:cNvSpPr/>
          <p:nvPr/>
        </p:nvSpPr>
        <p:spPr bwMode="auto">
          <a:xfrm flipV="1">
            <a:off x="8199234" y="3499752"/>
            <a:ext cx="652891" cy="14905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47"/>
          <p:cNvSpPr/>
          <p:nvPr/>
        </p:nvSpPr>
        <p:spPr bwMode="auto">
          <a:xfrm flipV="1">
            <a:off x="8199234" y="3809457"/>
            <a:ext cx="652891" cy="14905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正方形/長方形 47"/>
          <p:cNvSpPr/>
          <p:nvPr/>
        </p:nvSpPr>
        <p:spPr bwMode="auto">
          <a:xfrm flipV="1">
            <a:off x="8199234" y="2540665"/>
            <a:ext cx="652891" cy="9280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altLang="ja-JP"/>
              <a:t>Kazuto Yano, ATR</a:t>
            </a:r>
            <a:endParaRPr lang="en-GB" altLang="ja-JP" dirty="0"/>
          </a:p>
        </p:txBody>
      </p:sp>
      <p:pic>
        <p:nvPicPr>
          <p:cNvPr id="31" name="Picture 4" descr="C:\cygwin64\home\yano\study\project\WLAN-CA\standardization\201703_plenary\my_presentation\measurement\cropped_2017年1月17日18_26_48_B_大阪駅busytime.tdms1.bin2.4GHz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68436" y="1736181"/>
            <a:ext cx="1448874" cy="4031069"/>
          </a:xfrm>
          <a:prstGeom prst="rect">
            <a:avLst/>
          </a:prstGeom>
          <a:noFill/>
        </p:spPr>
      </p:pic>
      <p:sp>
        <p:nvSpPr>
          <p:cNvPr id="32" name="テキスト ボックス 31"/>
          <p:cNvSpPr txBox="1"/>
          <p:nvPr/>
        </p:nvSpPr>
        <p:spPr>
          <a:xfrm>
            <a:off x="5134975" y="575474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Ch. 1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5326071" y="3028950"/>
            <a:ext cx="609380" cy="1047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5326071" y="2828925"/>
            <a:ext cx="609380" cy="12662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5326609" y="3267075"/>
            <a:ext cx="596618" cy="45720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5326071" y="4867275"/>
            <a:ext cx="609380" cy="10677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5326071" y="4657725"/>
            <a:ext cx="609380" cy="13952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5326071" y="5067299"/>
            <a:ext cx="609380" cy="44484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5326071" y="5574659"/>
            <a:ext cx="609380" cy="935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5326071" y="5471509"/>
            <a:ext cx="609380" cy="12113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156176" y="5754742"/>
            <a:ext cx="334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endParaRPr kumimoji="1" lang="ja-JP" altLang="en-US" sz="1600" dirty="0">
              <a:solidFill>
                <a:srgbClr val="C00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7" name="コンテンツ プレースホルダー 5"/>
          <p:cNvPicPr>
            <a:picLocks noGr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02" r="60238"/>
          <a:stretch/>
        </p:blipFill>
        <p:spPr>
          <a:xfrm>
            <a:off x="6904897" y="1729479"/>
            <a:ext cx="1268797" cy="4029624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6896289" y="5754742"/>
            <a:ext cx="62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108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 flipV="1">
            <a:off x="6920926" y="4298712"/>
            <a:ext cx="623042" cy="47410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 flipV="1">
            <a:off x="6908453" y="4882728"/>
            <a:ext cx="636725" cy="13239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 flipV="1">
            <a:off x="6920925" y="5124914"/>
            <a:ext cx="623042" cy="63177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 flipV="1">
            <a:off x="6908453" y="3809458"/>
            <a:ext cx="636726" cy="368287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 flipV="1">
            <a:off x="6908452" y="3058077"/>
            <a:ext cx="636727" cy="32758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 flipV="1">
            <a:off x="6893426" y="3473979"/>
            <a:ext cx="653211" cy="15033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 flipV="1">
            <a:off x="6895254" y="3682236"/>
            <a:ext cx="640259" cy="6346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 flipV="1">
            <a:off x="6918426" y="1925516"/>
            <a:ext cx="625784" cy="9548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540279" y="5754742"/>
            <a:ext cx="63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112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8" name="テキスト ボックス 42"/>
          <p:cNvSpPr txBox="1"/>
          <p:nvPr/>
        </p:nvSpPr>
        <p:spPr>
          <a:xfrm>
            <a:off x="4932040" y="6114782"/>
            <a:ext cx="3953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(Left) 2.4 and (Right) 5 GHz Spectrogram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69" name="グループ化 52"/>
          <p:cNvGrpSpPr/>
          <p:nvPr/>
        </p:nvGrpSpPr>
        <p:grpSpPr>
          <a:xfrm>
            <a:off x="4716016" y="1556866"/>
            <a:ext cx="555052" cy="4416878"/>
            <a:chOff x="-100139" y="1580672"/>
            <a:chExt cx="972992" cy="4737193"/>
          </a:xfrm>
        </p:grpSpPr>
        <p:cxnSp>
          <p:nvCxnSpPr>
            <p:cNvPr id="70" name="直線コネクタ 69"/>
            <p:cNvCxnSpPr/>
            <p:nvPr/>
          </p:nvCxnSpPr>
          <p:spPr>
            <a:xfrm>
              <a:off x="650961" y="1765338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650961" y="2197386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650961" y="2629434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650961" y="3061482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650961" y="3493530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650961" y="3925578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650961" y="4357626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656853" y="4789674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650961" y="5221722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650961" y="5653770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650961" y="6085818"/>
              <a:ext cx="21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5762" y="5901152"/>
              <a:ext cx="707931" cy="41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0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-100139" y="1580672"/>
              <a:ext cx="783708" cy="2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500</a:t>
              </a: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-83403" y="2444768"/>
              <a:ext cx="766972" cy="2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chemeClr val="tx1"/>
                  </a:solidFill>
                </a:rPr>
                <a:t>400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-83403" y="3308864"/>
              <a:ext cx="766970" cy="2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300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-100139" y="4162303"/>
              <a:ext cx="788057" cy="2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200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-100139" y="5037057"/>
              <a:ext cx="783708" cy="297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100</a:t>
              </a:r>
            </a:p>
          </p:txBody>
        </p:sp>
      </p:grpSp>
      <p:sp>
        <p:nvSpPr>
          <p:cNvPr id="87" name="正方形/長方形 26"/>
          <p:cNvSpPr/>
          <p:nvPr/>
        </p:nvSpPr>
        <p:spPr bwMode="auto">
          <a:xfrm>
            <a:off x="6012257" y="4524375"/>
            <a:ext cx="625853" cy="7251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正方形/長方形 26"/>
          <p:cNvSpPr/>
          <p:nvPr/>
        </p:nvSpPr>
        <p:spPr bwMode="auto">
          <a:xfrm>
            <a:off x="6016006" y="5272889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正方形/長方形 26"/>
          <p:cNvSpPr/>
          <p:nvPr/>
        </p:nvSpPr>
        <p:spPr bwMode="auto">
          <a:xfrm>
            <a:off x="6022506" y="5502290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0" name="正方形/長方形 26"/>
          <p:cNvSpPr/>
          <p:nvPr/>
        </p:nvSpPr>
        <p:spPr bwMode="auto">
          <a:xfrm>
            <a:off x="6022506" y="3571012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正方形/長方形 26"/>
          <p:cNvSpPr/>
          <p:nvPr/>
        </p:nvSpPr>
        <p:spPr bwMode="auto">
          <a:xfrm>
            <a:off x="6006378" y="3136619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正方形/長方形 26"/>
          <p:cNvSpPr/>
          <p:nvPr/>
        </p:nvSpPr>
        <p:spPr bwMode="auto">
          <a:xfrm>
            <a:off x="6022506" y="2257425"/>
            <a:ext cx="625853" cy="13906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3" name="正方形/長方形 26"/>
          <p:cNvSpPr/>
          <p:nvPr/>
        </p:nvSpPr>
        <p:spPr bwMode="auto">
          <a:xfrm>
            <a:off x="6022506" y="1765381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正方形/長方形 26"/>
          <p:cNvSpPr/>
          <p:nvPr/>
        </p:nvSpPr>
        <p:spPr bwMode="auto">
          <a:xfrm>
            <a:off x="6022506" y="2611321"/>
            <a:ext cx="625853" cy="11871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5" name="正方形/長方形 50"/>
          <p:cNvSpPr/>
          <p:nvPr/>
        </p:nvSpPr>
        <p:spPr bwMode="auto">
          <a:xfrm flipV="1">
            <a:off x="7546281" y="1813438"/>
            <a:ext cx="631941" cy="76524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6" name="正方形/長方形 50"/>
          <p:cNvSpPr/>
          <p:nvPr/>
        </p:nvSpPr>
        <p:spPr bwMode="auto">
          <a:xfrm flipV="1">
            <a:off x="7545177" y="2844088"/>
            <a:ext cx="631941" cy="54026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正方形/長方形 50"/>
          <p:cNvSpPr/>
          <p:nvPr/>
        </p:nvSpPr>
        <p:spPr bwMode="auto">
          <a:xfrm flipV="1">
            <a:off x="7545177" y="3490521"/>
            <a:ext cx="631941" cy="69949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8" name="正方形/長方形 50"/>
          <p:cNvSpPr/>
          <p:nvPr/>
        </p:nvSpPr>
        <p:spPr bwMode="auto">
          <a:xfrm flipV="1">
            <a:off x="7545177" y="2684856"/>
            <a:ext cx="631941" cy="11423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正方形/長方形 50"/>
          <p:cNvSpPr/>
          <p:nvPr/>
        </p:nvSpPr>
        <p:spPr bwMode="auto">
          <a:xfrm flipV="1">
            <a:off x="7545177" y="4296189"/>
            <a:ext cx="631941" cy="50290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0" name="正方形/長方形 50"/>
          <p:cNvSpPr/>
          <p:nvPr/>
        </p:nvSpPr>
        <p:spPr bwMode="auto">
          <a:xfrm flipV="1">
            <a:off x="7545177" y="4858748"/>
            <a:ext cx="631941" cy="13488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1" name="正方形/長方形 50"/>
          <p:cNvSpPr/>
          <p:nvPr/>
        </p:nvSpPr>
        <p:spPr bwMode="auto">
          <a:xfrm flipV="1">
            <a:off x="7545177" y="5124911"/>
            <a:ext cx="631941" cy="285577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2" name="正方形/長方形 50"/>
          <p:cNvSpPr/>
          <p:nvPr/>
        </p:nvSpPr>
        <p:spPr bwMode="auto">
          <a:xfrm flipV="1">
            <a:off x="7535140" y="5477480"/>
            <a:ext cx="631941" cy="23543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3" name="正方形/長方形 50"/>
          <p:cNvSpPr/>
          <p:nvPr/>
        </p:nvSpPr>
        <p:spPr bwMode="auto">
          <a:xfrm flipV="1">
            <a:off x="6923255" y="1796642"/>
            <a:ext cx="625784" cy="7612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正方形/長方形 39"/>
          <p:cNvSpPr/>
          <p:nvPr/>
        </p:nvSpPr>
        <p:spPr bwMode="auto">
          <a:xfrm>
            <a:off x="5326071" y="1743076"/>
            <a:ext cx="609380" cy="9525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5" name="正方形/長方形 26"/>
          <p:cNvSpPr/>
          <p:nvPr/>
        </p:nvSpPr>
        <p:spPr bwMode="auto">
          <a:xfrm>
            <a:off x="6022505" y="5668169"/>
            <a:ext cx="625853" cy="7251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Issue of current wireless LAN when channel load is high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37283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In current IEEE 802.11 wireless LAN, a BSS sets one primary channel (PCH) on which each STA invokes the back-off procedure to obtain a transmission opportunity (TXOP) [4].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However, if channel load of the PCH is relatively high, some STAs would hardly obtain enough TXOPs to achieve required </a:t>
            </a:r>
            <a:r>
              <a:rPr lang="en-GB" altLang="ja-JP" sz="2200" dirty="0" err="1"/>
              <a:t>QoS</a:t>
            </a:r>
            <a:r>
              <a:rPr lang="en-GB" altLang="ja-JP" sz="2200" dirty="0"/>
              <a:t> even though unused resources exist on other channels.</a:t>
            </a: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861382" y="4960913"/>
            <a:ext cx="4878969" cy="288032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 bwMode="auto">
          <a:xfrm flipV="1">
            <a:off x="2771800" y="4761296"/>
            <a:ext cx="0" cy="133200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 bwMode="auto">
          <a:xfrm>
            <a:off x="2771800" y="6093296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 bwMode="auto">
          <a:xfrm>
            <a:off x="3983158" y="5009991"/>
            <a:ext cx="398501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4466729" y="5005323"/>
            <a:ext cx="786552" cy="199212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860032" y="5445224"/>
            <a:ext cx="1019569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2999281" y="5445224"/>
            <a:ext cx="86499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2915816" y="5009991"/>
            <a:ext cx="269789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5317538" y="5013176"/>
            <a:ext cx="957720" cy="198186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3225930" y="4996917"/>
            <a:ext cx="697998" cy="216024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 bwMode="auto">
          <a:xfrm>
            <a:off x="2195736" y="4437112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Frequency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 bwMode="auto">
          <a:xfrm>
            <a:off x="2195736" y="4960913"/>
            <a:ext cx="576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</a:t>
            </a:r>
            <a:endParaRPr lang="ja-JP" alt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 bwMode="auto">
          <a:xfrm>
            <a:off x="7907118" y="5913040"/>
            <a:ext cx="697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Time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6372200" y="5009991"/>
            <a:ext cx="398501" cy="18987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855771" y="5005323"/>
            <a:ext cx="786552" cy="199212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6588224" y="5445224"/>
            <a:ext cx="1019569" cy="212046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4211959" y="5825009"/>
            <a:ext cx="1315383" cy="228488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3131840" y="5825009"/>
            <a:ext cx="792088" cy="216024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5761695" y="5841230"/>
            <a:ext cx="1584176" cy="21602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 bwMode="auto">
          <a:xfrm>
            <a:off x="971600" y="6084004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These unused resources are not available.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5184068" y="5949280"/>
            <a:ext cx="1260140" cy="2787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5796136" y="4797152"/>
            <a:ext cx="86409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>
            <a:off x="4211960" y="4797152"/>
            <a:ext cx="28803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 bwMode="auto">
          <a:xfrm>
            <a:off x="3707904" y="4489375"/>
            <a:ext cx="1849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Frame from other STA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 bwMode="auto">
          <a:xfrm>
            <a:off x="5746878" y="4489375"/>
            <a:ext cx="2065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Own transmitted frame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5940152" y="5461628"/>
            <a:ext cx="583478" cy="19507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148064" y="5517232"/>
            <a:ext cx="104411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 bwMode="auto">
          <a:xfrm>
            <a:off x="3923928" y="5466177"/>
            <a:ext cx="864000" cy="19507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 flipV="1">
            <a:off x="4499992" y="5589240"/>
            <a:ext cx="648072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/>
              <a:t>Load balancing by switching PCH </a:t>
            </a:r>
            <a:br>
              <a:rPr lang="en-US" altLang="ja-JP" dirty="0" smtClean="0"/>
            </a:br>
            <a:r>
              <a:rPr lang="en-US" altLang="ja-JP" dirty="0" smtClean="0"/>
              <a:t>and its limitation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37283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One of the possible approaches to solve this problem is to </a:t>
            </a:r>
            <a:r>
              <a:rPr lang="en-GB" altLang="ja-JP" sz="2200" dirty="0" smtClean="0"/>
              <a:t>switch </a:t>
            </a:r>
            <a:r>
              <a:rPr lang="en-GB" altLang="ja-JP" sz="2200" dirty="0"/>
              <a:t>the PCH of each </a:t>
            </a:r>
            <a:r>
              <a:rPr lang="en-GB" altLang="ja-JP" sz="2200" dirty="0" smtClean="0"/>
              <a:t>BSS </a:t>
            </a:r>
            <a:r>
              <a:rPr lang="en-GB" altLang="ja-JP" sz="2200" dirty="0"/>
              <a:t>so as to balance the average channel load of each channel.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An AP selects a channel with enough available resource by using </a:t>
            </a:r>
            <a:r>
              <a:rPr lang="en-GB" altLang="ja-JP" sz="1800" dirty="0" err="1"/>
              <a:t>QLoad</a:t>
            </a:r>
            <a:r>
              <a:rPr lang="en-GB" altLang="ja-JP" sz="1800" dirty="0"/>
              <a:t> Report for management of OBSS defined in IEEE 802.11aa [4].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altLang="ja-JP" sz="1800" dirty="0"/>
              <a:t>A non-AP STA searches a BSS with enough available resource by channel scanning and quickly sets up a link to the BSS by FILS defined in IEEE 802.11ai [5].</a:t>
            </a:r>
          </a:p>
          <a:p>
            <a:pPr>
              <a:buFont typeface="Arial" pitchFamily="34" charset="0"/>
              <a:buChar char="•"/>
            </a:pPr>
            <a:r>
              <a:rPr lang="en-GB" altLang="ja-JP" sz="2200" dirty="0"/>
              <a:t>However, instantaneous channel load varies, and unused resources randomly and independently occur among channels even when the average channel load is balanced. </a:t>
            </a:r>
          </a:p>
          <a:p>
            <a:pPr>
              <a:buFont typeface="Arial" pitchFamily="34" charset="0"/>
              <a:buChar char="•"/>
            </a:pPr>
            <a:r>
              <a:rPr lang="en-GB" altLang="ja-JP" sz="2200" dirty="0" err="1"/>
              <a:t>QoS</a:t>
            </a:r>
            <a:r>
              <a:rPr lang="en-GB" altLang="ja-JP" sz="2200" dirty="0"/>
              <a:t> of each traffic will be improved if such unused resources are available.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正方形/長方形 99"/>
          <p:cNvSpPr/>
          <p:nvPr/>
        </p:nvSpPr>
        <p:spPr bwMode="auto">
          <a:xfrm>
            <a:off x="2411760" y="5589240"/>
            <a:ext cx="4878969" cy="36000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2411760" y="4869200"/>
            <a:ext cx="4878969" cy="36000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/>
              <a:t>March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8092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Introducing multiple PCHs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multiple channels/bands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08912" cy="1224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To utilize such scattered unused resources, we propose to set multiple PCHs in one or more frequency bands. </a:t>
            </a:r>
          </a:p>
          <a:p>
            <a:pPr>
              <a:buFont typeface="Times New Roman" pitchFamily="16" charset="0"/>
              <a:buChar char="•"/>
            </a:pPr>
            <a:r>
              <a:rPr lang="en-GB" altLang="ja-JP" sz="2200" dirty="0"/>
              <a:t>A STA independently invokes the back-off process on each PCH.</a:t>
            </a:r>
          </a:p>
        </p:txBody>
      </p:sp>
      <p:sp>
        <p:nvSpPr>
          <p:cNvPr id="61" name="右矢印 60"/>
          <p:cNvSpPr/>
          <p:nvPr/>
        </p:nvSpPr>
        <p:spPr bwMode="auto">
          <a:xfrm>
            <a:off x="971600" y="3068960"/>
            <a:ext cx="432048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403648" y="2852936"/>
            <a:ext cx="7128792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1" lang="en-US" altLang="ja-JP" sz="2200" b="1" kern="0" dirty="0">
                <a:solidFill>
                  <a:srgbClr val="000000"/>
                </a:solidFill>
                <a:latin typeface="+mn-lt"/>
                <a:ea typeface="+mn-ea"/>
              </a:rPr>
              <a:t>The number of available TXOPs can be increased, and thus the achievable throughput can be enhanced.</a:t>
            </a:r>
            <a:endParaRPr kumimoji="1" lang="en-GB" altLang="ja-JP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2411760" y="4293096"/>
            <a:ext cx="4878969" cy="36000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Calibri" pitchFamily="34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 bwMode="auto">
          <a:xfrm flipV="1">
            <a:off x="2339752" y="4005304"/>
            <a:ext cx="0" cy="216000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 bwMode="auto">
          <a:xfrm>
            <a:off x="2339752" y="6165304"/>
            <a:ext cx="5040560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 bwMode="auto">
          <a:xfrm>
            <a:off x="3551110" y="4365104"/>
            <a:ext cx="398501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4034681" y="4365104"/>
            <a:ext cx="786552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4427984" y="4941168"/>
            <a:ext cx="1019569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2567233" y="4941168"/>
            <a:ext cx="864998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2483768" y="4365104"/>
            <a:ext cx="269789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4885490" y="4365104"/>
            <a:ext cx="957720" cy="2160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正方形/長方形 71"/>
          <p:cNvSpPr/>
          <p:nvPr/>
        </p:nvSpPr>
        <p:spPr bwMode="auto">
          <a:xfrm>
            <a:off x="2793882" y="4365104"/>
            <a:ext cx="697998" cy="2160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 bwMode="auto">
          <a:xfrm>
            <a:off x="1763688" y="3717032"/>
            <a:ext cx="1129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Frequency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 bwMode="auto">
          <a:xfrm>
            <a:off x="1475656" y="4312841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1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 bwMode="auto">
          <a:xfrm>
            <a:off x="7308304" y="6001543"/>
            <a:ext cx="697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Time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正方形/長方形 75"/>
          <p:cNvSpPr/>
          <p:nvPr/>
        </p:nvSpPr>
        <p:spPr bwMode="auto">
          <a:xfrm>
            <a:off x="5940152" y="4365104"/>
            <a:ext cx="398501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6423723" y="4365104"/>
            <a:ext cx="786552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6156176" y="4941168"/>
            <a:ext cx="1019569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3779911" y="5661248"/>
            <a:ext cx="1315383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2699792" y="5661248"/>
            <a:ext cx="792088" cy="2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 bwMode="auto">
          <a:xfrm>
            <a:off x="1475656" y="4859868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2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 bwMode="auto">
          <a:xfrm>
            <a:off x="1475656" y="5579948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PCH 3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3491880" y="4941168"/>
            <a:ext cx="864000" cy="2160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5508104" y="4941168"/>
            <a:ext cx="583200" cy="2160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539552" y="5320953"/>
            <a:ext cx="77048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 bwMode="auto">
          <a:xfrm>
            <a:off x="683568" y="4273351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A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 bwMode="auto">
          <a:xfrm>
            <a:off x="683568" y="5589240"/>
            <a:ext cx="8640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b="1" dirty="0">
                <a:latin typeface="Calibri" pitchFamily="34" charset="0"/>
                <a:cs typeface="Calibri" pitchFamily="34" charset="0"/>
              </a:rPr>
              <a:t>Band B</a:t>
            </a:r>
            <a:endParaRPr lang="ja-JP" alt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5220072" y="5661248"/>
            <a:ext cx="1800000" cy="21600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00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kumimoji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7385</TotalTime>
  <Words>2542</Words>
  <Application>Microsoft Office PowerPoint</Application>
  <PresentationFormat>画面に合わせる (4:3)</PresentationFormat>
  <Paragraphs>382</Paragraphs>
  <Slides>25</Slides>
  <Notes>25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802-11-Submission</vt:lpstr>
      <vt:lpstr>Document</vt:lpstr>
      <vt:lpstr>Introducing multiple primary channels to exploit unused resources scattered in multiple channels/bands</vt:lpstr>
      <vt:lpstr>Abstract</vt:lpstr>
      <vt:lpstr>Background (1) (Increase of off-loading traffic from cellular system)</vt:lpstr>
      <vt:lpstr>Background (2)  (High-traffic-and-reliability usage)</vt:lpstr>
      <vt:lpstr>Background (3) (Emerging VR/AR applications)</vt:lpstr>
      <vt:lpstr>Example of spectrum usage in a real environment</vt:lpstr>
      <vt:lpstr>Issue of current wireless LAN when channel load is high</vt:lpstr>
      <vt:lpstr>Load balancing by switching PCH  and its limitation</vt:lpstr>
      <vt:lpstr>Introducing multiple PCHs on multiple channels/bands</vt:lpstr>
      <vt:lpstr>How to access multiple PCHs</vt:lpstr>
      <vt:lpstr>Queue sharing among PCHs</vt:lpstr>
      <vt:lpstr>Loading simulation (1/3)</vt:lpstr>
      <vt:lpstr>Loading simulation (2/3)</vt:lpstr>
      <vt:lpstr>Loading simulation (3/3)</vt:lpstr>
      <vt:lpstr>Simulation results (1/3)</vt:lpstr>
      <vt:lpstr>Simulation results (2/3)</vt:lpstr>
      <vt:lpstr>Simulation results (3/3)</vt:lpstr>
      <vt:lpstr>Summary (1/2)</vt:lpstr>
      <vt:lpstr>Summary (2/2)</vt:lpstr>
      <vt:lpstr>Straw Poll</vt:lpstr>
      <vt:lpstr>References</vt:lpstr>
      <vt:lpstr>Appendix</vt:lpstr>
      <vt:lpstr>Simultaneous transmission on multiple PCHs</vt:lpstr>
      <vt:lpstr>Concurrent transmission on multiple PCHs</vt:lpstr>
      <vt:lpstr>Non-concurrent transmission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multiple primary channels to exploit unused resources scattered in multiple channels/bands</dc:title>
  <dc:creator>Kazuto Yano</dc:creator>
  <cp:lastModifiedBy>yano</cp:lastModifiedBy>
  <cp:revision>2067</cp:revision>
  <cp:lastPrinted>1601-01-01T00:00:00Z</cp:lastPrinted>
  <dcterms:created xsi:type="dcterms:W3CDTF">2017-01-04T01:17:49Z</dcterms:created>
  <dcterms:modified xsi:type="dcterms:W3CDTF">2018-03-06T05:28:52Z</dcterms:modified>
</cp:coreProperties>
</file>