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56" r:id="rId2"/>
    <p:sldId id="269" r:id="rId3"/>
    <p:sldId id="289" r:id="rId4"/>
    <p:sldId id="315" r:id="rId5"/>
    <p:sldId id="288" r:id="rId6"/>
    <p:sldId id="316" r:id="rId7"/>
    <p:sldId id="282" r:id="rId8"/>
    <p:sldId id="317" r:id="rId9"/>
    <p:sldId id="319" r:id="rId10"/>
    <p:sldId id="318" r:id="rId11"/>
    <p:sldId id="336" r:id="rId12"/>
    <p:sldId id="337" r:id="rId13"/>
    <p:sldId id="320" r:id="rId14"/>
    <p:sldId id="321" r:id="rId15"/>
    <p:sldId id="322" r:id="rId16"/>
    <p:sldId id="323" r:id="rId17"/>
    <p:sldId id="324" r:id="rId18"/>
    <p:sldId id="325" r:id="rId19"/>
    <p:sldId id="335" r:id="rId20"/>
    <p:sldId id="338" r:id="rId21"/>
    <p:sldId id="278" r:id="rId22"/>
    <p:sldId id="277" r:id="rId23"/>
    <p:sldId id="264" r:id="rId24"/>
    <p:sldId id="329" r:id="rId25"/>
    <p:sldId id="331" r:id="rId2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n Webber2" initials="JW"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CC"/>
    <a:srgbClr val="0000FF"/>
    <a:srgbClr val="C000C0"/>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1" autoAdjust="0"/>
    <p:restoredTop sz="94660"/>
  </p:normalViewPr>
  <p:slideViewPr>
    <p:cSldViewPr>
      <p:cViewPr varScale="1">
        <p:scale>
          <a:sx n="85" d="100"/>
          <a:sy n="85" d="100"/>
        </p:scale>
        <p:origin x="-1157" y="-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3" d="100"/>
          <a:sy n="63" d="100"/>
        </p:scale>
        <p:origin x="-3149"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802.11-17/1699r2</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dirty="0"/>
              <a:t>November 2017</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Kazuto Yano, ATR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&lt;#&gt;</a:t>
            </a:fld>
            <a:endParaRPr lang="en-US"/>
          </a:p>
        </p:txBody>
      </p:sp>
    </p:spTree>
    <p:extLst>
      <p:ext uri="{BB962C8B-B14F-4D97-AF65-F5344CB8AC3E}">
        <p14:creationId xmlns=""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802.11-17/1699r2</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dirty="0"/>
              <a:t>November 2017</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Kazuto Yano, ATR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&lt;#&gt;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11</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13</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14</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17</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19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20</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62544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262544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25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5</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6</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a:t>Kazuto Yano, ATR</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p14="http://schemas.microsoft.com/office/powerpoint/2010/main" val="118888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8</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802.11-17/1699r2</a:t>
            </a:r>
            <a:endParaRPr lang="en-US" dirty="0"/>
          </a:p>
        </p:txBody>
      </p:sp>
      <p:sp>
        <p:nvSpPr>
          <p:cNvPr id="5" name="Rectangle 3"/>
          <p:cNvSpPr>
            <a:spLocks noGrp="1" noChangeArrowheads="1"/>
          </p:cNvSpPr>
          <p:nvPr>
            <p:ph type="dt"/>
          </p:nvPr>
        </p:nvSpPr>
        <p:spPr>
          <a:ln/>
        </p:spPr>
        <p:txBody>
          <a:bodyPr/>
          <a:lstStyle/>
          <a:p>
            <a:r>
              <a:rPr lang="en-US" altLang="ja-JP" dirty="0"/>
              <a:t>November 2017</a:t>
            </a:r>
            <a:endParaRPr lang="en-US" dirty="0"/>
          </a:p>
        </p:txBody>
      </p:sp>
      <p:sp>
        <p:nvSpPr>
          <p:cNvPr id="6" name="Rectangle 6"/>
          <p:cNvSpPr>
            <a:spLocks noGrp="1" noChangeArrowheads="1"/>
          </p:cNvSpPr>
          <p:nvPr>
            <p:ph type="ftr"/>
          </p:nvPr>
        </p:nvSpPr>
        <p:spPr>
          <a:ln/>
        </p:spPr>
        <p:txBody>
          <a:bodyPr/>
          <a:lstStyle/>
          <a:p>
            <a:r>
              <a:rPr lang="en-US" dirty="0"/>
              <a:t>Kazuto Yano, ATR</a:t>
            </a:r>
          </a:p>
        </p:txBody>
      </p:sp>
      <p:sp>
        <p:nvSpPr>
          <p:cNvPr id="7" name="Rectangle 7"/>
          <p:cNvSpPr>
            <a:spLocks noGrp="1" noChangeArrowheads="1"/>
          </p:cNvSpPr>
          <p:nvPr>
            <p:ph type="sldNum"/>
          </p:nvPr>
        </p:nvSpPr>
        <p:spPr>
          <a:ln/>
        </p:spPr>
        <p:txBody>
          <a:bodyPr/>
          <a:lstStyle/>
          <a:p>
            <a:r>
              <a:rPr lang="en-US" dirty="0"/>
              <a:t>Page </a:t>
            </a:r>
            <a:fld id="{35E0D7E8-EBB2-4683-98FD-8E18BC106EDA}" type="slidenum">
              <a:rPr lang="en-US"/>
              <a:pPr/>
              <a:t>9</a:t>
            </a:fld>
            <a:endParaRPr lang="en-US" dirty="0"/>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 xmlns:p14="http://schemas.microsoft.com/office/powerpoint/2010/main" val="118888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dirty="0"/>
              <a:t>マスタ タイトルの書式設定</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&lt;#&gt;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November 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&lt;#&gt;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p:cNvSpPr>
          <p:nvPr>
            <p:ph type="dt" idx="10"/>
          </p:nvPr>
        </p:nvSpPr>
        <p:spPr/>
        <p:txBody>
          <a:bodyPr/>
          <a:lstStyle>
            <a:lvl1pPr>
              <a:defRPr/>
            </a:lvl1pPr>
          </a:lstStyle>
          <a:p>
            <a:r>
              <a:rPr lang="en-US" altLang="ja-JP"/>
              <a:t>November 2017</a:t>
            </a:r>
            <a:endParaRPr lang="en-GB" dirty="0"/>
          </a:p>
        </p:txBody>
      </p:sp>
      <p:sp>
        <p:nvSpPr>
          <p:cNvPr id="6" name="Footer Placeholder 5"/>
          <p:cNvSpPr>
            <a:spLocks noGrp="1"/>
          </p:cNvSpPr>
          <p:nvPr>
            <p:ph type="ftr" idx="11"/>
          </p:nvPr>
        </p:nvSpPr>
        <p:spPr/>
        <p:txBody>
          <a:bodyPr/>
          <a:lstStyle>
            <a:lvl1pPr>
              <a:defRPr/>
            </a:lvl1pPr>
          </a:lstStyle>
          <a:p>
            <a:r>
              <a:rPr lang="en-GB"/>
              <a:t>Kazuto Yano, ATR</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&lt;#&gt;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Date Placeholder 6"/>
          <p:cNvSpPr>
            <a:spLocks noGrp="1"/>
          </p:cNvSpPr>
          <p:nvPr>
            <p:ph type="dt" idx="10"/>
          </p:nvPr>
        </p:nvSpPr>
        <p:spPr/>
        <p:txBody>
          <a:bodyPr/>
          <a:lstStyle>
            <a:lvl1pPr>
              <a:defRPr/>
            </a:lvl1pPr>
          </a:lstStyle>
          <a:p>
            <a:r>
              <a:rPr lang="en-US" altLang="ja-JP"/>
              <a:t>November 2017</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Kazuto Yano, ATR</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&lt;#&gt;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Date Placeholder 2"/>
          <p:cNvSpPr>
            <a:spLocks noGrp="1"/>
          </p:cNvSpPr>
          <p:nvPr>
            <p:ph type="dt" idx="10"/>
          </p:nvPr>
        </p:nvSpPr>
        <p:spPr/>
        <p:txBody>
          <a:bodyPr/>
          <a:lstStyle>
            <a:lvl1pPr>
              <a:defRPr/>
            </a:lvl1pPr>
          </a:lstStyle>
          <a:p>
            <a:r>
              <a:rPr lang="en-US" altLang="ja-JP"/>
              <a:t>November 2017</a:t>
            </a:r>
            <a:endParaRPr lang="en-GB" dirty="0"/>
          </a:p>
        </p:txBody>
      </p:sp>
      <p:sp>
        <p:nvSpPr>
          <p:cNvPr id="4" name="Footer Placeholder 3"/>
          <p:cNvSpPr>
            <a:spLocks noGrp="1"/>
          </p:cNvSpPr>
          <p:nvPr>
            <p:ph type="ftr" idx="11"/>
          </p:nvPr>
        </p:nvSpPr>
        <p:spPr/>
        <p:txBody>
          <a:bodyPr/>
          <a:lstStyle>
            <a:lvl1pPr>
              <a:defRPr/>
            </a:lvl1pPr>
          </a:lstStyle>
          <a:p>
            <a:r>
              <a:rPr lang="en-GB"/>
              <a:t>Kazuto Yano, ATR</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&lt;#&gt;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November 2017</a:t>
            </a:r>
            <a:endParaRPr lang="en-GB" dirty="0"/>
          </a:p>
        </p:txBody>
      </p:sp>
      <p:sp>
        <p:nvSpPr>
          <p:cNvPr id="3" name="Footer Placeholder 2"/>
          <p:cNvSpPr>
            <a:spLocks noGrp="1"/>
          </p:cNvSpPr>
          <p:nvPr>
            <p:ph type="ftr" idx="11"/>
          </p:nvPr>
        </p:nvSpPr>
        <p:spPr/>
        <p:txBody>
          <a:bodyPr/>
          <a:lstStyle>
            <a:lvl1pPr>
              <a:defRPr/>
            </a:lvl1pPr>
          </a:lstStyle>
          <a:p>
            <a:r>
              <a:rPr lang="en-GB"/>
              <a:t>Kazuto Yano, ATR</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&lt;#&gt;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&lt;#&gt;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a:t>マスタ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Date Placeholder 3"/>
          <p:cNvSpPr>
            <a:spLocks noGrp="1"/>
          </p:cNvSpPr>
          <p:nvPr>
            <p:ph type="dt" idx="10"/>
          </p:nvPr>
        </p:nvSpPr>
        <p:spPr/>
        <p:txBody>
          <a:bodyPr/>
          <a:lstStyle>
            <a:lvl1pPr>
              <a:defRPr/>
            </a:lvl1pPr>
          </a:lstStyle>
          <a:p>
            <a:r>
              <a:rPr lang="en-US" altLang="ja-JP"/>
              <a:t>November 2017</a:t>
            </a:r>
            <a:endParaRPr lang="en-GB" dirty="0"/>
          </a:p>
        </p:txBody>
      </p:sp>
      <p:sp>
        <p:nvSpPr>
          <p:cNvPr id="5" name="Footer Placeholder 4"/>
          <p:cNvSpPr>
            <a:spLocks noGrp="1"/>
          </p:cNvSpPr>
          <p:nvPr>
            <p:ph type="ftr" idx="11"/>
          </p:nvPr>
        </p:nvSpPr>
        <p:spPr/>
        <p:txBody>
          <a:bodyPr/>
          <a:lstStyle>
            <a:lvl1pPr>
              <a:defRPr/>
            </a:lvl1pPr>
          </a:lstStyle>
          <a:p>
            <a:r>
              <a:rPr lang="en-GB"/>
              <a:t>Kazuto Yano, ATR</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&lt;#&gt;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November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Kazuto Yano, ATR</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&lt;#&gt;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802.11-17/1699r2</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ja-JP" dirty="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Kazuto Yano, ATR</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1326133"/>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Introducing multiple primary channels to exploit unused resources scattered in multiple channels/bands</a:t>
            </a:r>
          </a:p>
        </p:txBody>
      </p:sp>
      <p:sp>
        <p:nvSpPr>
          <p:cNvPr id="3074" name="Rectangle 2"/>
          <p:cNvSpPr>
            <a:spLocks noGrp="1" noChangeArrowheads="1"/>
          </p:cNvSpPr>
          <p:nvPr>
            <p:ph type="body" idx="1"/>
          </p:nvPr>
        </p:nvSpPr>
        <p:spPr>
          <a:xfrm>
            <a:off x="685800" y="2960117"/>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2017-11-06</a:t>
            </a:r>
            <a:endParaRPr lang="en-GB" sz="2000" b="0" dirty="0"/>
          </a:p>
        </p:txBody>
      </p:sp>
      <p:sp>
        <p:nvSpPr>
          <p:cNvPr id="3076" name="Rectangle 4"/>
          <p:cNvSpPr>
            <a:spLocks noChangeArrowheads="1"/>
          </p:cNvSpPr>
          <p:nvPr/>
        </p:nvSpPr>
        <p:spPr bwMode="auto">
          <a:xfrm>
            <a:off x="533400" y="340804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3084" name="Object 12"/>
          <p:cNvGraphicFramePr>
            <a:graphicFrameLocks noChangeAspect="1"/>
          </p:cNvGraphicFramePr>
          <p:nvPr/>
        </p:nvGraphicFramePr>
        <p:xfrm>
          <a:off x="490538" y="3914775"/>
          <a:ext cx="7716837" cy="2597150"/>
        </p:xfrm>
        <a:graphic>
          <a:graphicData uri="http://schemas.openxmlformats.org/presentationml/2006/ole">
            <p:oleObj spid="_x0000_s3098" name="Document" r:id="rId4" imgW="8262412" imgH="2779157" progId="">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Non-concurrent transmission</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Even when transmission chances are obtained on multiple PCHs, a STA can transmit a frame only on one PCH at a time if PCH separation is small so that inter-channel interference doesn’t occur.</a:t>
            </a:r>
          </a:p>
          <a:p>
            <a:pPr>
              <a:buFont typeface="Times New Roman" pitchFamily="16" charset="0"/>
              <a:buChar char="•"/>
            </a:pPr>
            <a:r>
              <a:rPr lang="en-GB" altLang="ja-JP" sz="2200" dirty="0"/>
              <a:t>However, transmission chances will be increased by multiple PCHs if unused resources are scattered.</a:t>
            </a:r>
          </a:p>
        </p:txBody>
      </p:sp>
      <p:cxnSp>
        <p:nvCxnSpPr>
          <p:cNvPr id="258" name="直線矢印コネクタ 257"/>
          <p:cNvCxnSpPr/>
          <p:nvPr/>
        </p:nvCxnSpPr>
        <p:spPr bwMode="auto">
          <a:xfrm flipV="1">
            <a:off x="3059832" y="4037582"/>
            <a:ext cx="0" cy="1747937"/>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59" name="直線矢印コネクタ 258"/>
          <p:cNvCxnSpPr/>
          <p:nvPr/>
        </p:nvCxnSpPr>
        <p:spPr bwMode="auto">
          <a:xfrm>
            <a:off x="3059832" y="5785519"/>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0" name="テキスト ボックス 259"/>
          <p:cNvSpPr txBox="1"/>
          <p:nvPr/>
        </p:nvSpPr>
        <p:spPr bwMode="auto">
          <a:xfrm>
            <a:off x="2483768" y="3769295"/>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261" name="テキスト ボックス 260"/>
          <p:cNvSpPr txBox="1"/>
          <p:nvPr/>
        </p:nvSpPr>
        <p:spPr bwMode="auto">
          <a:xfrm>
            <a:off x="7979126" y="564150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262" name="正方形/長方形 261"/>
          <p:cNvSpPr/>
          <p:nvPr/>
        </p:nvSpPr>
        <p:spPr bwMode="auto">
          <a:xfrm>
            <a:off x="3077406" y="4305869"/>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3" name="テキスト ボックス 262"/>
          <p:cNvSpPr txBox="1"/>
          <p:nvPr/>
        </p:nvSpPr>
        <p:spPr bwMode="auto">
          <a:xfrm>
            <a:off x="2195736" y="4305869"/>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264" name="テキスト ボックス 263"/>
          <p:cNvSpPr txBox="1"/>
          <p:nvPr/>
        </p:nvSpPr>
        <p:spPr bwMode="auto">
          <a:xfrm>
            <a:off x="611560" y="4593901"/>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265" name="正方形/長方形 264"/>
          <p:cNvSpPr/>
          <p:nvPr/>
        </p:nvSpPr>
        <p:spPr bwMode="auto">
          <a:xfrm>
            <a:off x="3077406" y="495394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266" name="テキスト ボックス 265"/>
          <p:cNvSpPr txBox="1"/>
          <p:nvPr/>
        </p:nvSpPr>
        <p:spPr bwMode="auto">
          <a:xfrm>
            <a:off x="2267744" y="4953941"/>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67" name="テキスト ボックス 266"/>
          <p:cNvSpPr txBox="1"/>
          <p:nvPr/>
        </p:nvSpPr>
        <p:spPr bwMode="auto">
          <a:xfrm>
            <a:off x="467544" y="5241973"/>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68" name="正方形/長方形 267"/>
          <p:cNvSpPr/>
          <p:nvPr/>
        </p:nvSpPr>
        <p:spPr bwMode="auto">
          <a:xfrm>
            <a:off x="3131840" y="4338688"/>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9" name="正方形/長方形 268"/>
          <p:cNvSpPr/>
          <p:nvPr/>
        </p:nvSpPr>
        <p:spPr bwMode="auto">
          <a:xfrm>
            <a:off x="5868144" y="4993431"/>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0" name="正方形/長方形 269"/>
          <p:cNvSpPr/>
          <p:nvPr/>
        </p:nvSpPr>
        <p:spPr bwMode="auto">
          <a:xfrm>
            <a:off x="4306050" y="4345360"/>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2" name="テキスト ボックス 271"/>
          <p:cNvSpPr txBox="1"/>
          <p:nvPr/>
        </p:nvSpPr>
        <p:spPr bwMode="auto">
          <a:xfrm>
            <a:off x="755576" y="4181598"/>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273" name="正方形/長方形 272"/>
          <p:cNvSpPr/>
          <p:nvPr/>
        </p:nvSpPr>
        <p:spPr bwMode="auto">
          <a:xfrm>
            <a:off x="3131840" y="4993431"/>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74" name="平行四辺形 273"/>
          <p:cNvSpPr/>
          <p:nvPr/>
        </p:nvSpPr>
        <p:spPr bwMode="auto">
          <a:xfrm>
            <a:off x="3704565"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5" name="平行四辺形 274"/>
          <p:cNvSpPr/>
          <p:nvPr/>
        </p:nvSpPr>
        <p:spPr bwMode="auto">
          <a:xfrm>
            <a:off x="3851920"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6" name="平行四辺形 275"/>
          <p:cNvSpPr/>
          <p:nvPr/>
        </p:nvSpPr>
        <p:spPr bwMode="auto">
          <a:xfrm>
            <a:off x="3992597"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7" name="平行四辺形 276"/>
          <p:cNvSpPr/>
          <p:nvPr/>
        </p:nvSpPr>
        <p:spPr bwMode="auto">
          <a:xfrm>
            <a:off x="4139952" y="4345359"/>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8" name="平行四辺形 277"/>
          <p:cNvSpPr/>
          <p:nvPr/>
        </p:nvSpPr>
        <p:spPr bwMode="auto">
          <a:xfrm>
            <a:off x="3563888" y="4345359"/>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79" name="平行四辺形 278"/>
          <p:cNvSpPr/>
          <p:nvPr/>
        </p:nvSpPr>
        <p:spPr bwMode="auto">
          <a:xfrm>
            <a:off x="3858598"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0" name="平行四辺形 279"/>
          <p:cNvSpPr/>
          <p:nvPr/>
        </p:nvSpPr>
        <p:spPr bwMode="auto">
          <a:xfrm>
            <a:off x="3999275"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1" name="平行四辺形 280"/>
          <p:cNvSpPr/>
          <p:nvPr/>
        </p:nvSpPr>
        <p:spPr bwMode="auto">
          <a:xfrm>
            <a:off x="4146630"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2" name="平行四辺形 281"/>
          <p:cNvSpPr/>
          <p:nvPr/>
        </p:nvSpPr>
        <p:spPr bwMode="auto">
          <a:xfrm>
            <a:off x="5648781"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3" name="平行四辺形 282"/>
          <p:cNvSpPr/>
          <p:nvPr/>
        </p:nvSpPr>
        <p:spPr bwMode="auto">
          <a:xfrm>
            <a:off x="5220072"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4" name="平行四辺形 283"/>
          <p:cNvSpPr/>
          <p:nvPr/>
        </p:nvSpPr>
        <p:spPr bwMode="auto">
          <a:xfrm>
            <a:off x="536074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5" name="平行四辺形 284"/>
          <p:cNvSpPr/>
          <p:nvPr/>
        </p:nvSpPr>
        <p:spPr bwMode="auto">
          <a:xfrm>
            <a:off x="550810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86" name="テキスト ボックス 285"/>
          <p:cNvSpPr txBox="1"/>
          <p:nvPr/>
        </p:nvSpPr>
        <p:spPr bwMode="auto">
          <a:xfrm>
            <a:off x="4499992" y="3913311"/>
            <a:ext cx="31683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Busy due to inter-channel interference</a:t>
            </a:r>
            <a:endParaRPr lang="ja-JP" altLang="en-US" sz="1400" b="1" dirty="0">
              <a:latin typeface="Calibri" pitchFamily="34" charset="0"/>
              <a:cs typeface="Calibri" pitchFamily="34" charset="0"/>
            </a:endParaRPr>
          </a:p>
        </p:txBody>
      </p:sp>
      <p:sp>
        <p:nvSpPr>
          <p:cNvPr id="287" name="正方形/長方形 286"/>
          <p:cNvSpPr/>
          <p:nvPr/>
        </p:nvSpPr>
        <p:spPr bwMode="auto">
          <a:xfrm>
            <a:off x="3995936" y="3977199"/>
            <a:ext cx="540000" cy="180000"/>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8" name="正方形/長方形 287"/>
          <p:cNvSpPr/>
          <p:nvPr/>
        </p:nvSpPr>
        <p:spPr bwMode="auto">
          <a:xfrm>
            <a:off x="4301607" y="4993430"/>
            <a:ext cx="701570" cy="523802"/>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89" name="正方形/長方形 288"/>
          <p:cNvSpPr/>
          <p:nvPr/>
        </p:nvSpPr>
        <p:spPr bwMode="auto">
          <a:xfrm>
            <a:off x="5868144" y="4345358"/>
            <a:ext cx="968188"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0" name="平行四辺形 289"/>
          <p:cNvSpPr/>
          <p:nvPr/>
        </p:nvSpPr>
        <p:spPr bwMode="auto">
          <a:xfrm>
            <a:off x="6948264"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1" name="平行四辺形 290"/>
          <p:cNvSpPr/>
          <p:nvPr/>
        </p:nvSpPr>
        <p:spPr bwMode="auto">
          <a:xfrm>
            <a:off x="7095619"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2" name="平行四辺形 291"/>
          <p:cNvSpPr/>
          <p:nvPr/>
        </p:nvSpPr>
        <p:spPr bwMode="auto">
          <a:xfrm>
            <a:off x="7236296"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3" name="平行四辺形 292"/>
          <p:cNvSpPr/>
          <p:nvPr/>
        </p:nvSpPr>
        <p:spPr bwMode="auto">
          <a:xfrm>
            <a:off x="694826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4" name="平行四辺形 293"/>
          <p:cNvSpPr/>
          <p:nvPr/>
        </p:nvSpPr>
        <p:spPr bwMode="auto">
          <a:xfrm>
            <a:off x="709561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5" name="平行四辺形 294"/>
          <p:cNvSpPr/>
          <p:nvPr/>
        </p:nvSpPr>
        <p:spPr bwMode="auto">
          <a:xfrm>
            <a:off x="7236296"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6" name="平行四辺形 295"/>
          <p:cNvSpPr/>
          <p:nvPr/>
        </p:nvSpPr>
        <p:spPr bwMode="auto">
          <a:xfrm>
            <a:off x="5648781" y="499343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7" name="平行四辺形 296"/>
          <p:cNvSpPr/>
          <p:nvPr/>
        </p:nvSpPr>
        <p:spPr bwMode="auto">
          <a:xfrm>
            <a:off x="5220072"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8" name="平行四辺形 297"/>
          <p:cNvSpPr/>
          <p:nvPr/>
        </p:nvSpPr>
        <p:spPr bwMode="auto">
          <a:xfrm>
            <a:off x="5360749"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99" name="平行四辺形 298"/>
          <p:cNvSpPr/>
          <p:nvPr/>
        </p:nvSpPr>
        <p:spPr bwMode="auto">
          <a:xfrm>
            <a:off x="5508104" y="499343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300" name="正方形/長方形 299"/>
          <p:cNvSpPr/>
          <p:nvPr/>
        </p:nvSpPr>
        <p:spPr bwMode="auto">
          <a:xfrm>
            <a:off x="7380312" y="4345358"/>
            <a:ext cx="504056" cy="523802"/>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01" name="正方形/長方形 300"/>
          <p:cNvSpPr/>
          <p:nvPr/>
        </p:nvSpPr>
        <p:spPr bwMode="auto">
          <a:xfrm>
            <a:off x="7380312" y="4993430"/>
            <a:ext cx="504056" cy="523801"/>
          </a:xfrm>
          <a:prstGeom prst="rect">
            <a:avLst/>
          </a:prstGeom>
          <a:solidFill>
            <a:srgbClr val="92D050"/>
          </a:solid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395536" y="404664"/>
            <a:ext cx="8496944" cy="1160462"/>
          </a:xfrm>
          <a:ln/>
        </p:spPr>
        <p:txBody>
          <a:bodyPr lIns="90000" tIns="46800" rIns="90000" bIns="46800"/>
          <a:lstStyle/>
          <a:p>
            <a:r>
              <a:rPr lang="en-US" dirty="0"/>
              <a:t>Impact of MIMO gain on frame length</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The duration of payload in DATA frame is almost inversely proportional to the MIMO gain. If the payload size of DATA frame is large, the time necessary to transmit DATA is also inversely proportional to the MIMO gain. </a:t>
            </a:r>
          </a:p>
          <a:p>
            <a:pPr marL="179388" indent="-179388">
              <a:spcAft>
                <a:spcPts val="300"/>
              </a:spcAft>
              <a:buFont typeface="Arial" pitchFamily="34" charset="0"/>
              <a:buChar char="•"/>
              <a:defRPr/>
            </a:pPr>
            <a:r>
              <a:rPr lang="en-GB" altLang="ja-JP" sz="2200" dirty="0"/>
              <a:t>If the payload size is small, MIMO gain has less affect on the time necessary to transmit DATA because the duration of payload size becomes comparable to the durations of preamble and SIGs.</a:t>
            </a:r>
          </a:p>
        </p:txBody>
      </p:sp>
      <p:sp>
        <p:nvSpPr>
          <p:cNvPr id="100" name="テキスト ボックス 99"/>
          <p:cNvSpPr txBox="1"/>
          <p:nvPr/>
        </p:nvSpPr>
        <p:spPr bwMode="auto">
          <a:xfrm>
            <a:off x="8267158" y="4921423"/>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01" name="直線矢印コネクタ 100"/>
          <p:cNvCxnSpPr/>
          <p:nvPr/>
        </p:nvCxnSpPr>
        <p:spPr bwMode="auto">
          <a:xfrm>
            <a:off x="1331640" y="5065438"/>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bwMode="auto">
          <a:xfrm>
            <a:off x="2221825" y="4777406"/>
            <a:ext cx="5328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4" name="正方形/長方形 143"/>
          <p:cNvSpPr/>
          <p:nvPr/>
        </p:nvSpPr>
        <p:spPr bwMode="auto">
          <a:xfrm>
            <a:off x="1930454" y="4777407"/>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平行四辺形 144"/>
          <p:cNvSpPr/>
          <p:nvPr/>
        </p:nvSpPr>
        <p:spPr bwMode="auto">
          <a:xfrm>
            <a:off x="1498406" y="4777407"/>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6" name="平行四辺形 145"/>
          <p:cNvSpPr/>
          <p:nvPr/>
        </p:nvSpPr>
        <p:spPr bwMode="auto">
          <a:xfrm>
            <a:off x="1639083" y="4777407"/>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7" name="平行四辺形 146"/>
          <p:cNvSpPr/>
          <p:nvPr/>
        </p:nvSpPr>
        <p:spPr bwMode="auto">
          <a:xfrm>
            <a:off x="1783099" y="4777407"/>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8" name="正方形/長方形 147"/>
          <p:cNvSpPr/>
          <p:nvPr/>
        </p:nvSpPr>
        <p:spPr bwMode="auto">
          <a:xfrm>
            <a:off x="7982465" y="4777407"/>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9" name="正方形/長方形 148"/>
          <p:cNvSpPr/>
          <p:nvPr/>
        </p:nvSpPr>
        <p:spPr bwMode="auto">
          <a:xfrm>
            <a:off x="7691094" y="4777407"/>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テキスト ボックス 149"/>
          <p:cNvSpPr txBox="1"/>
          <p:nvPr/>
        </p:nvSpPr>
        <p:spPr bwMode="auto">
          <a:xfrm>
            <a:off x="8267158" y="4489375"/>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54" name="直線矢印コネクタ 153"/>
          <p:cNvCxnSpPr/>
          <p:nvPr/>
        </p:nvCxnSpPr>
        <p:spPr bwMode="auto">
          <a:xfrm>
            <a:off x="1331640" y="4633390"/>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5" name="正方形/長方形 154"/>
          <p:cNvSpPr/>
          <p:nvPr/>
        </p:nvSpPr>
        <p:spPr bwMode="auto">
          <a:xfrm>
            <a:off x="2221826" y="4345358"/>
            <a:ext cx="2664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6" name="正方形/長方形 155"/>
          <p:cNvSpPr/>
          <p:nvPr/>
        </p:nvSpPr>
        <p:spPr bwMode="auto">
          <a:xfrm>
            <a:off x="1930454" y="4345359"/>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7" name="平行四辺形 156"/>
          <p:cNvSpPr/>
          <p:nvPr/>
        </p:nvSpPr>
        <p:spPr bwMode="auto">
          <a:xfrm>
            <a:off x="1498406"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1639083" y="4345359"/>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1783099" y="4345359"/>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正方形/長方形 159"/>
          <p:cNvSpPr/>
          <p:nvPr/>
        </p:nvSpPr>
        <p:spPr bwMode="auto">
          <a:xfrm>
            <a:off x="5318169" y="4345359"/>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9" name="正方形/長方形 168"/>
          <p:cNvSpPr/>
          <p:nvPr/>
        </p:nvSpPr>
        <p:spPr bwMode="auto">
          <a:xfrm>
            <a:off x="5026798" y="4345359"/>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0" name="テキスト ボックス 169"/>
          <p:cNvSpPr txBox="1"/>
          <p:nvPr/>
        </p:nvSpPr>
        <p:spPr bwMode="auto">
          <a:xfrm>
            <a:off x="539552" y="3985318"/>
            <a:ext cx="1368152" cy="307777"/>
          </a:xfrm>
          <a:prstGeom prst="rect">
            <a:avLst/>
          </a:prstGeom>
          <a:noFill/>
          <a:ln w="19050">
            <a:solidFill>
              <a:schemeClr val="tx1"/>
            </a:solidFill>
            <a:prstDash val="soli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Long DATA case</a:t>
            </a:r>
            <a:endParaRPr lang="ja-JP" altLang="en-US" sz="1400" b="1" dirty="0">
              <a:latin typeface="Calibri" pitchFamily="34" charset="0"/>
              <a:cs typeface="Calibri" pitchFamily="34" charset="0"/>
            </a:endParaRPr>
          </a:p>
        </p:txBody>
      </p:sp>
      <p:sp>
        <p:nvSpPr>
          <p:cNvPr id="171" name="テキスト ボックス 170"/>
          <p:cNvSpPr txBox="1"/>
          <p:nvPr/>
        </p:nvSpPr>
        <p:spPr bwMode="auto">
          <a:xfrm>
            <a:off x="539552" y="5281463"/>
            <a:ext cx="1584176" cy="307777"/>
          </a:xfrm>
          <a:prstGeom prst="rect">
            <a:avLst/>
          </a:prstGeom>
          <a:noFill/>
          <a:ln w="19050">
            <a:solidFill>
              <a:schemeClr val="tx1"/>
            </a:solidFill>
            <a:prstDash val="solid"/>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Short DATA case</a:t>
            </a:r>
            <a:endParaRPr lang="ja-JP" altLang="en-US" sz="1400" b="1" dirty="0">
              <a:latin typeface="Calibri" pitchFamily="34" charset="0"/>
              <a:cs typeface="Calibri" pitchFamily="34" charset="0"/>
            </a:endParaRPr>
          </a:p>
        </p:txBody>
      </p:sp>
      <p:sp>
        <p:nvSpPr>
          <p:cNvPr id="172" name="円弧 171"/>
          <p:cNvSpPr/>
          <p:nvPr/>
        </p:nvSpPr>
        <p:spPr bwMode="auto">
          <a:xfrm>
            <a:off x="1259632" y="4417366"/>
            <a:ext cx="504056" cy="504056"/>
          </a:xfrm>
          <a:prstGeom prst="arc">
            <a:avLst>
              <a:gd name="adj1" fmla="val 6452557"/>
              <a:gd name="adj2" fmla="val 14459952"/>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73" name="テキスト ボックス 172"/>
          <p:cNvSpPr txBox="1"/>
          <p:nvPr/>
        </p:nvSpPr>
        <p:spPr bwMode="auto">
          <a:xfrm>
            <a:off x="251520" y="4345358"/>
            <a:ext cx="1080120" cy="73866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MIMO gain becomes  </a:t>
            </a:r>
          </a:p>
          <a:p>
            <a:pPr>
              <a:defRPr/>
            </a:pPr>
            <a:r>
              <a:rPr lang="en-US" altLang="ja-JP" sz="1400" b="1" dirty="0">
                <a:latin typeface="Calibri" pitchFamily="34" charset="0"/>
                <a:cs typeface="Calibri" pitchFamily="34" charset="0"/>
              </a:rPr>
              <a:t>a half</a:t>
            </a:r>
            <a:endParaRPr lang="ja-JP" altLang="en-US" sz="1400" b="1" dirty="0">
              <a:latin typeface="Calibri" pitchFamily="34" charset="0"/>
              <a:cs typeface="Calibri" pitchFamily="34" charset="0"/>
            </a:endParaRPr>
          </a:p>
        </p:txBody>
      </p:sp>
      <p:sp>
        <p:nvSpPr>
          <p:cNvPr id="174" name="テキスト ボックス 173"/>
          <p:cNvSpPr txBox="1"/>
          <p:nvPr/>
        </p:nvSpPr>
        <p:spPr bwMode="auto">
          <a:xfrm>
            <a:off x="826715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75" name="直線矢印コネクタ 174"/>
          <p:cNvCxnSpPr/>
          <p:nvPr/>
        </p:nvCxnSpPr>
        <p:spPr bwMode="auto">
          <a:xfrm>
            <a:off x="1331640" y="6361582"/>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76" name="正方形/長方形 175"/>
          <p:cNvSpPr/>
          <p:nvPr/>
        </p:nvSpPr>
        <p:spPr bwMode="auto">
          <a:xfrm>
            <a:off x="2221825" y="6073550"/>
            <a:ext cx="576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77" name="正方形/長方形 176"/>
          <p:cNvSpPr/>
          <p:nvPr/>
        </p:nvSpPr>
        <p:spPr bwMode="auto">
          <a:xfrm>
            <a:off x="1930454" y="6073551"/>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8" name="平行四辺形 177"/>
          <p:cNvSpPr/>
          <p:nvPr/>
        </p:nvSpPr>
        <p:spPr bwMode="auto">
          <a:xfrm>
            <a:off x="1498406" y="607355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9" name="平行四辺形 178"/>
          <p:cNvSpPr/>
          <p:nvPr/>
        </p:nvSpPr>
        <p:spPr bwMode="auto">
          <a:xfrm>
            <a:off x="1639083" y="6073551"/>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0" name="平行四辺形 179"/>
          <p:cNvSpPr/>
          <p:nvPr/>
        </p:nvSpPr>
        <p:spPr bwMode="auto">
          <a:xfrm>
            <a:off x="1783099" y="6073551"/>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1" name="正方形/長方形 180"/>
          <p:cNvSpPr/>
          <p:nvPr/>
        </p:nvSpPr>
        <p:spPr bwMode="auto">
          <a:xfrm>
            <a:off x="3275856" y="6073551"/>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2" name="正方形/長方形 181"/>
          <p:cNvSpPr/>
          <p:nvPr/>
        </p:nvSpPr>
        <p:spPr bwMode="auto">
          <a:xfrm>
            <a:off x="2984485" y="6073551"/>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83" name="テキスト ボックス 182"/>
          <p:cNvSpPr txBox="1"/>
          <p:nvPr/>
        </p:nvSpPr>
        <p:spPr bwMode="auto">
          <a:xfrm>
            <a:off x="8267158" y="578551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84" name="直線矢印コネクタ 183"/>
          <p:cNvCxnSpPr/>
          <p:nvPr/>
        </p:nvCxnSpPr>
        <p:spPr bwMode="auto">
          <a:xfrm>
            <a:off x="1331640" y="5929534"/>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85" name="正方形/長方形 184"/>
          <p:cNvSpPr/>
          <p:nvPr/>
        </p:nvSpPr>
        <p:spPr bwMode="auto">
          <a:xfrm>
            <a:off x="2221826" y="5641502"/>
            <a:ext cx="288000" cy="214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6" name="正方形/長方形 185"/>
          <p:cNvSpPr/>
          <p:nvPr/>
        </p:nvSpPr>
        <p:spPr bwMode="auto">
          <a:xfrm>
            <a:off x="1930454" y="5641503"/>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87" name="平行四辺形 186"/>
          <p:cNvSpPr/>
          <p:nvPr/>
        </p:nvSpPr>
        <p:spPr bwMode="auto">
          <a:xfrm>
            <a:off x="1498406" y="5641503"/>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1639083" y="5641503"/>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1783099" y="5641503"/>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正方形/長方形 189"/>
          <p:cNvSpPr/>
          <p:nvPr/>
        </p:nvSpPr>
        <p:spPr bwMode="auto">
          <a:xfrm>
            <a:off x="2987824" y="5641503"/>
            <a:ext cx="216024" cy="21602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1" name="正方形/長方形 190"/>
          <p:cNvSpPr/>
          <p:nvPr/>
        </p:nvSpPr>
        <p:spPr bwMode="auto">
          <a:xfrm>
            <a:off x="2696453" y="5641503"/>
            <a:ext cx="291371" cy="216024"/>
          </a:xfrm>
          <a:prstGeom prst="rect">
            <a:avLst/>
          </a:prstGeom>
          <a:solidFill>
            <a:srgbClr val="CC00C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92" name="円弧 191"/>
          <p:cNvSpPr/>
          <p:nvPr/>
        </p:nvSpPr>
        <p:spPr bwMode="auto">
          <a:xfrm>
            <a:off x="1259632" y="5713510"/>
            <a:ext cx="504056" cy="504056"/>
          </a:xfrm>
          <a:prstGeom prst="arc">
            <a:avLst>
              <a:gd name="adj1" fmla="val 6452557"/>
              <a:gd name="adj2" fmla="val 14459952"/>
            </a:avLst>
          </a:prstGeom>
          <a:noFill/>
          <a:ln w="190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93" name="テキスト ボックス 192"/>
          <p:cNvSpPr txBox="1"/>
          <p:nvPr/>
        </p:nvSpPr>
        <p:spPr bwMode="auto">
          <a:xfrm>
            <a:off x="251520" y="5641502"/>
            <a:ext cx="1080120" cy="73866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MIMO gain becomes  </a:t>
            </a:r>
          </a:p>
          <a:p>
            <a:pPr>
              <a:defRPr/>
            </a:pPr>
            <a:r>
              <a:rPr lang="en-US" altLang="ja-JP" sz="1400" b="1" dirty="0">
                <a:latin typeface="Calibri" pitchFamily="34" charset="0"/>
                <a:cs typeface="Calibri" pitchFamily="34" charset="0"/>
              </a:rPr>
              <a:t>a half</a:t>
            </a:r>
            <a:endParaRPr lang="ja-JP" altLang="en-US" sz="1400" b="1" dirty="0">
              <a:latin typeface="Calibri" pitchFamily="34" charset="0"/>
              <a:cs typeface="Calibri" pitchFamily="34" charset="0"/>
            </a:endParaRPr>
          </a:p>
        </p:txBody>
      </p:sp>
      <p:sp>
        <p:nvSpPr>
          <p:cNvPr id="49" name="正方形/長方形 48"/>
          <p:cNvSpPr/>
          <p:nvPr/>
        </p:nvSpPr>
        <p:spPr bwMode="auto">
          <a:xfrm>
            <a:off x="2555776" y="4067207"/>
            <a:ext cx="288000"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572000" y="4067207"/>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1" name="正方形/長方形 50"/>
          <p:cNvSpPr/>
          <p:nvPr/>
        </p:nvSpPr>
        <p:spPr bwMode="auto">
          <a:xfrm>
            <a:off x="6588224" y="4067207"/>
            <a:ext cx="288000"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2" name="テキスト ボックス 51"/>
          <p:cNvSpPr txBox="1"/>
          <p:nvPr/>
        </p:nvSpPr>
        <p:spPr bwMode="auto">
          <a:xfrm>
            <a:off x="2915816" y="3985319"/>
            <a:ext cx="13681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Preamble + SIG</a:t>
            </a:r>
            <a:endParaRPr lang="ja-JP" altLang="en-US" sz="1400" b="1" dirty="0">
              <a:latin typeface="Calibri" pitchFamily="34" charset="0"/>
              <a:cs typeface="Calibri" pitchFamily="34" charset="0"/>
            </a:endParaRPr>
          </a:p>
        </p:txBody>
      </p:sp>
      <p:sp>
        <p:nvSpPr>
          <p:cNvPr id="53" name="テキスト ボックス 52"/>
          <p:cNvSpPr txBox="1"/>
          <p:nvPr/>
        </p:nvSpPr>
        <p:spPr bwMode="auto">
          <a:xfrm>
            <a:off x="4932040" y="3985319"/>
            <a:ext cx="136815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Payload (DATA)</a:t>
            </a:r>
            <a:endParaRPr lang="ja-JP" altLang="en-US" sz="1400" b="1" dirty="0">
              <a:latin typeface="Calibri" pitchFamily="34" charset="0"/>
              <a:cs typeface="Calibri" pitchFamily="34" charset="0"/>
            </a:endParaRPr>
          </a:p>
        </p:txBody>
      </p:sp>
      <p:sp>
        <p:nvSpPr>
          <p:cNvPr id="54" name="テキスト ボックス 53"/>
          <p:cNvSpPr txBox="1"/>
          <p:nvPr/>
        </p:nvSpPr>
        <p:spPr bwMode="auto">
          <a:xfrm>
            <a:off x="6948264" y="3985319"/>
            <a:ext cx="165618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smtClean="0">
                <a:latin typeface="Calibri" pitchFamily="34" charset="0"/>
                <a:cs typeface="Calibri" pitchFamily="34" charset="0"/>
              </a:rPr>
              <a:t>Payload (ACK/BA)</a:t>
            </a:r>
            <a:endParaRPr lang="ja-JP" altLang="en-US" sz="1400" b="1"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Effect of introducing multiple PCHs</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Simultaneous transmission increases the transmission rate by spending RF chains to increase the signal bandwidth.  It will have a gain when the length of data frame is long.</a:t>
            </a:r>
          </a:p>
          <a:p>
            <a:pPr marL="179388" indent="-179388">
              <a:spcAft>
                <a:spcPts val="300"/>
              </a:spcAft>
              <a:buFont typeface="Arial" pitchFamily="34" charset="0"/>
              <a:buChar char="•"/>
              <a:defRPr/>
            </a:pPr>
            <a:r>
              <a:rPr lang="en-GB" altLang="ja-JP" sz="2200" dirty="0"/>
              <a:t>Concurrent transmission increases the number of transmission chances by spending RF chains (reducing MIMO gain). It will have a large gain when the length of data frame is short.</a:t>
            </a:r>
          </a:p>
        </p:txBody>
      </p:sp>
      <p:sp>
        <p:nvSpPr>
          <p:cNvPr id="73" name="テキスト ボックス 72"/>
          <p:cNvSpPr txBox="1"/>
          <p:nvPr/>
        </p:nvSpPr>
        <p:spPr bwMode="auto">
          <a:xfrm>
            <a:off x="8267158" y="3952802"/>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矢印コネクタ 74"/>
          <p:cNvCxnSpPr/>
          <p:nvPr/>
        </p:nvCxnSpPr>
        <p:spPr bwMode="auto">
          <a:xfrm>
            <a:off x="1331640" y="4222249"/>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bwMode="auto">
          <a:xfrm>
            <a:off x="2221825" y="3934216"/>
            <a:ext cx="532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78" name="正方形/長方形 77"/>
          <p:cNvSpPr/>
          <p:nvPr/>
        </p:nvSpPr>
        <p:spPr bwMode="auto">
          <a:xfrm>
            <a:off x="1930454" y="3934218"/>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79" name="平行四辺形 78"/>
          <p:cNvSpPr/>
          <p:nvPr/>
        </p:nvSpPr>
        <p:spPr bwMode="auto">
          <a:xfrm>
            <a:off x="1498406" y="3934218"/>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80" name="平行四辺形 79"/>
          <p:cNvSpPr/>
          <p:nvPr/>
        </p:nvSpPr>
        <p:spPr bwMode="auto">
          <a:xfrm>
            <a:off x="1639083" y="3934218"/>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81" name="平行四辺形 80"/>
          <p:cNvSpPr/>
          <p:nvPr/>
        </p:nvSpPr>
        <p:spPr bwMode="auto">
          <a:xfrm>
            <a:off x="1783099" y="3934218"/>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正方形/長方形 101"/>
          <p:cNvSpPr/>
          <p:nvPr/>
        </p:nvSpPr>
        <p:spPr bwMode="auto">
          <a:xfrm>
            <a:off x="7982465" y="3934218"/>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3" name="正方形/長方形 102"/>
          <p:cNvSpPr/>
          <p:nvPr/>
        </p:nvSpPr>
        <p:spPr bwMode="auto">
          <a:xfrm>
            <a:off x="7691094" y="3934218"/>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04" name="テキスト ボックス 103"/>
          <p:cNvSpPr txBox="1"/>
          <p:nvPr/>
        </p:nvSpPr>
        <p:spPr bwMode="auto">
          <a:xfrm>
            <a:off x="8267158" y="470539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05" name="直線矢印コネクタ 104"/>
          <p:cNvCxnSpPr/>
          <p:nvPr/>
        </p:nvCxnSpPr>
        <p:spPr bwMode="auto">
          <a:xfrm>
            <a:off x="1331640" y="4869160"/>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6" name="正方形/長方形 105"/>
          <p:cNvSpPr/>
          <p:nvPr/>
        </p:nvSpPr>
        <p:spPr bwMode="auto">
          <a:xfrm>
            <a:off x="2339753" y="4346519"/>
            <a:ext cx="2664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7" name="正方形/長方形 106"/>
          <p:cNvSpPr/>
          <p:nvPr/>
        </p:nvSpPr>
        <p:spPr bwMode="auto">
          <a:xfrm>
            <a:off x="2048381" y="4346521"/>
            <a:ext cx="291371" cy="360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08" name="平行四辺形 107"/>
          <p:cNvSpPr/>
          <p:nvPr/>
        </p:nvSpPr>
        <p:spPr bwMode="auto">
          <a:xfrm>
            <a:off x="1498406" y="4346521"/>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1639083" y="4346521"/>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1783099" y="4346521"/>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正方形/長方形 110"/>
          <p:cNvSpPr/>
          <p:nvPr/>
        </p:nvSpPr>
        <p:spPr bwMode="auto">
          <a:xfrm>
            <a:off x="5436096" y="4346521"/>
            <a:ext cx="216024" cy="360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12" name="正方形/長方形 111"/>
          <p:cNvSpPr/>
          <p:nvPr/>
        </p:nvSpPr>
        <p:spPr bwMode="auto">
          <a:xfrm>
            <a:off x="5144725" y="4346521"/>
            <a:ext cx="291371" cy="360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13" name="テキスト ボックス 112"/>
          <p:cNvSpPr txBox="1"/>
          <p:nvPr/>
        </p:nvSpPr>
        <p:spPr bwMode="auto">
          <a:xfrm>
            <a:off x="251520" y="3861048"/>
            <a:ext cx="108012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Single PCH</a:t>
            </a:r>
            <a:endParaRPr lang="ja-JP" altLang="en-US" sz="1400" b="1" dirty="0">
              <a:latin typeface="Calibri" pitchFamily="34" charset="0"/>
              <a:cs typeface="Calibri" pitchFamily="34" charset="0"/>
            </a:endParaRPr>
          </a:p>
        </p:txBody>
      </p:sp>
      <p:sp>
        <p:nvSpPr>
          <p:cNvPr id="114" name="テキスト ボックス 113"/>
          <p:cNvSpPr txBox="1"/>
          <p:nvPr/>
        </p:nvSpPr>
        <p:spPr bwMode="auto">
          <a:xfrm>
            <a:off x="8267158" y="6145559"/>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15" name="直線矢印コネクタ 114"/>
          <p:cNvCxnSpPr/>
          <p:nvPr/>
        </p:nvCxnSpPr>
        <p:spPr bwMode="auto">
          <a:xfrm>
            <a:off x="1331640" y="6289574"/>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6" name="正方形/長方形 115"/>
          <p:cNvSpPr/>
          <p:nvPr/>
        </p:nvSpPr>
        <p:spPr bwMode="auto">
          <a:xfrm>
            <a:off x="2221825" y="5786115"/>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17" name="正方形/長方形 116"/>
          <p:cNvSpPr/>
          <p:nvPr/>
        </p:nvSpPr>
        <p:spPr bwMode="auto">
          <a:xfrm>
            <a:off x="1930454"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18" name="平行四辺形 117"/>
          <p:cNvSpPr/>
          <p:nvPr/>
        </p:nvSpPr>
        <p:spPr bwMode="auto">
          <a:xfrm>
            <a:off x="1498406"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9" name="平行四辺形 118"/>
          <p:cNvSpPr/>
          <p:nvPr/>
        </p:nvSpPr>
        <p:spPr bwMode="auto">
          <a:xfrm>
            <a:off x="1639083"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1783099" y="5786116"/>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1" name="正方形/長方形 120"/>
          <p:cNvSpPr/>
          <p:nvPr/>
        </p:nvSpPr>
        <p:spPr bwMode="auto">
          <a:xfrm>
            <a:off x="3275856" y="5786116"/>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22" name="正方形/長方形 121"/>
          <p:cNvSpPr/>
          <p:nvPr/>
        </p:nvSpPr>
        <p:spPr bwMode="auto">
          <a:xfrm>
            <a:off x="2984485"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23" name="テキスト ボックス 122"/>
          <p:cNvSpPr txBox="1"/>
          <p:nvPr/>
        </p:nvSpPr>
        <p:spPr bwMode="auto">
          <a:xfrm>
            <a:off x="8267158" y="54452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4" name="直線矢印コネクタ 123"/>
          <p:cNvCxnSpPr/>
          <p:nvPr/>
        </p:nvCxnSpPr>
        <p:spPr bwMode="auto">
          <a:xfrm>
            <a:off x="1331640" y="5589239"/>
            <a:ext cx="7056784"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bwMode="auto">
          <a:xfrm>
            <a:off x="2221826"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26" name="正方形/長方形 125"/>
          <p:cNvSpPr/>
          <p:nvPr/>
        </p:nvSpPr>
        <p:spPr bwMode="auto">
          <a:xfrm>
            <a:off x="1930454"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27" name="平行四辺形 126"/>
          <p:cNvSpPr/>
          <p:nvPr/>
        </p:nvSpPr>
        <p:spPr bwMode="auto">
          <a:xfrm>
            <a:off x="1498406"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8" name="平行四辺形 127"/>
          <p:cNvSpPr/>
          <p:nvPr/>
        </p:nvSpPr>
        <p:spPr bwMode="auto">
          <a:xfrm>
            <a:off x="1639083"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9" name="平行四辺形 128"/>
          <p:cNvSpPr/>
          <p:nvPr/>
        </p:nvSpPr>
        <p:spPr bwMode="auto">
          <a:xfrm>
            <a:off x="1783099"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0" name="正方形/長方形 129"/>
          <p:cNvSpPr/>
          <p:nvPr/>
        </p:nvSpPr>
        <p:spPr bwMode="auto">
          <a:xfrm>
            <a:off x="2987824"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31" name="正方形/長方形 130"/>
          <p:cNvSpPr/>
          <p:nvPr/>
        </p:nvSpPr>
        <p:spPr bwMode="auto">
          <a:xfrm>
            <a:off x="2696453"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2" name="テキスト ボックス 131"/>
          <p:cNvSpPr txBox="1"/>
          <p:nvPr/>
        </p:nvSpPr>
        <p:spPr bwMode="auto">
          <a:xfrm>
            <a:off x="0" y="4273932"/>
            <a:ext cx="133164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Simultaneous transmission</a:t>
            </a:r>
          </a:p>
        </p:txBody>
      </p:sp>
      <p:sp>
        <p:nvSpPr>
          <p:cNvPr id="133" name="平行四辺形 132"/>
          <p:cNvSpPr/>
          <p:nvPr/>
        </p:nvSpPr>
        <p:spPr bwMode="auto">
          <a:xfrm>
            <a:off x="1619672" y="4581144"/>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4" name="平行四辺形 133"/>
          <p:cNvSpPr/>
          <p:nvPr/>
        </p:nvSpPr>
        <p:spPr bwMode="auto">
          <a:xfrm>
            <a:off x="1760349" y="4581144"/>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5" name="平行四辺形 134"/>
          <p:cNvSpPr/>
          <p:nvPr/>
        </p:nvSpPr>
        <p:spPr bwMode="auto">
          <a:xfrm>
            <a:off x="1904365" y="4581144"/>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36" name="テキスト ボックス 135"/>
          <p:cNvSpPr txBox="1"/>
          <p:nvPr/>
        </p:nvSpPr>
        <p:spPr bwMode="auto">
          <a:xfrm>
            <a:off x="251520" y="5301208"/>
            <a:ext cx="108012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Single PCH</a:t>
            </a:r>
            <a:endParaRPr lang="ja-JP" altLang="en-US" sz="1400" b="1" dirty="0">
              <a:latin typeface="Calibri" pitchFamily="34" charset="0"/>
              <a:cs typeface="Calibri" pitchFamily="34" charset="0"/>
            </a:endParaRPr>
          </a:p>
        </p:txBody>
      </p:sp>
      <p:sp>
        <p:nvSpPr>
          <p:cNvPr id="137" name="テキスト ボックス 136"/>
          <p:cNvSpPr txBox="1"/>
          <p:nvPr/>
        </p:nvSpPr>
        <p:spPr bwMode="auto">
          <a:xfrm>
            <a:off x="0" y="5786100"/>
            <a:ext cx="1331640"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latin typeface="Calibri" pitchFamily="34" charset="0"/>
                <a:cs typeface="Calibri" pitchFamily="34" charset="0"/>
              </a:rPr>
              <a:t>Concurrent transmission</a:t>
            </a:r>
          </a:p>
        </p:txBody>
      </p:sp>
      <p:sp>
        <p:nvSpPr>
          <p:cNvPr id="138" name="正方形/長方形 137"/>
          <p:cNvSpPr/>
          <p:nvPr/>
        </p:nvSpPr>
        <p:spPr bwMode="auto">
          <a:xfrm>
            <a:off x="2922494" y="6074132"/>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39" name="正方形/長方形 138"/>
          <p:cNvSpPr/>
          <p:nvPr/>
        </p:nvSpPr>
        <p:spPr bwMode="auto">
          <a:xfrm>
            <a:off x="2631123"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平行四辺形 139"/>
          <p:cNvSpPr/>
          <p:nvPr/>
        </p:nvSpPr>
        <p:spPr bwMode="auto">
          <a:xfrm>
            <a:off x="2195736"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1" name="平行四辺形 140"/>
          <p:cNvSpPr/>
          <p:nvPr/>
        </p:nvSpPr>
        <p:spPr bwMode="auto">
          <a:xfrm>
            <a:off x="2339752"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2483768" y="6074133"/>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3" name="正方形/長方形 142"/>
          <p:cNvSpPr/>
          <p:nvPr/>
        </p:nvSpPr>
        <p:spPr bwMode="auto">
          <a:xfrm>
            <a:off x="3976525" y="6074133"/>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4" name="正方形/長方形 143"/>
          <p:cNvSpPr/>
          <p:nvPr/>
        </p:nvSpPr>
        <p:spPr bwMode="auto">
          <a:xfrm>
            <a:off x="3685154"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6038249" y="6074132"/>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6" name="正方形/長方形 145"/>
          <p:cNvSpPr/>
          <p:nvPr/>
        </p:nvSpPr>
        <p:spPr bwMode="auto">
          <a:xfrm>
            <a:off x="5746878"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平行四辺形 146"/>
          <p:cNvSpPr/>
          <p:nvPr/>
        </p:nvSpPr>
        <p:spPr bwMode="auto">
          <a:xfrm>
            <a:off x="5314830"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8" name="平行四辺形 147"/>
          <p:cNvSpPr/>
          <p:nvPr/>
        </p:nvSpPr>
        <p:spPr bwMode="auto">
          <a:xfrm>
            <a:off x="5455507" y="6074133"/>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9" name="平行四辺形 148"/>
          <p:cNvSpPr/>
          <p:nvPr/>
        </p:nvSpPr>
        <p:spPr bwMode="auto">
          <a:xfrm>
            <a:off x="5599523" y="6074133"/>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0" name="正方形/長方形 149"/>
          <p:cNvSpPr/>
          <p:nvPr/>
        </p:nvSpPr>
        <p:spPr bwMode="auto">
          <a:xfrm>
            <a:off x="7092280" y="6074133"/>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正方形/長方形 150"/>
          <p:cNvSpPr/>
          <p:nvPr/>
        </p:nvSpPr>
        <p:spPr bwMode="auto">
          <a:xfrm>
            <a:off x="6800909" y="6074133"/>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2" name="正方形/長方形 151"/>
          <p:cNvSpPr/>
          <p:nvPr/>
        </p:nvSpPr>
        <p:spPr bwMode="auto">
          <a:xfrm>
            <a:off x="5295419" y="5786115"/>
            <a:ext cx="576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3" name="正方形/長方形 152"/>
          <p:cNvSpPr/>
          <p:nvPr/>
        </p:nvSpPr>
        <p:spPr bwMode="auto">
          <a:xfrm>
            <a:off x="5004048"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4" name="平行四辺形 153"/>
          <p:cNvSpPr/>
          <p:nvPr/>
        </p:nvSpPr>
        <p:spPr bwMode="auto">
          <a:xfrm>
            <a:off x="4572000"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712677" y="57861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4856693" y="5786116"/>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正方形/長方形 156"/>
          <p:cNvSpPr/>
          <p:nvPr/>
        </p:nvSpPr>
        <p:spPr bwMode="auto">
          <a:xfrm>
            <a:off x="6349450" y="5786116"/>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8" name="正方形/長方形 157"/>
          <p:cNvSpPr/>
          <p:nvPr/>
        </p:nvSpPr>
        <p:spPr bwMode="auto">
          <a:xfrm>
            <a:off x="6058079" y="5786116"/>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9" name="正方形/長方形 158"/>
          <p:cNvSpPr/>
          <p:nvPr/>
        </p:nvSpPr>
        <p:spPr bwMode="auto">
          <a:xfrm>
            <a:off x="4719356"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0" name="正方形/長方形 159"/>
          <p:cNvSpPr/>
          <p:nvPr/>
        </p:nvSpPr>
        <p:spPr bwMode="auto">
          <a:xfrm>
            <a:off x="4427984"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1" name="平行四辺形 160"/>
          <p:cNvSpPr/>
          <p:nvPr/>
        </p:nvSpPr>
        <p:spPr bwMode="auto">
          <a:xfrm>
            <a:off x="3995936"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4136613"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4280629"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正方形/長方形 163"/>
          <p:cNvSpPr/>
          <p:nvPr/>
        </p:nvSpPr>
        <p:spPr bwMode="auto">
          <a:xfrm>
            <a:off x="5485354"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65" name="正方形/長方形 164"/>
          <p:cNvSpPr/>
          <p:nvPr/>
        </p:nvSpPr>
        <p:spPr bwMode="auto">
          <a:xfrm>
            <a:off x="5193983"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6" name="正方形/長方形 165"/>
          <p:cNvSpPr/>
          <p:nvPr/>
        </p:nvSpPr>
        <p:spPr bwMode="auto">
          <a:xfrm>
            <a:off x="7167628" y="5373216"/>
            <a:ext cx="288000" cy="14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rgbClr val="CC00CC"/>
              </a:solidFill>
              <a:latin typeface="Calibri" pitchFamily="34" charset="0"/>
              <a:cs typeface="Calibri" pitchFamily="34" charset="0"/>
            </a:endParaRPr>
          </a:p>
        </p:txBody>
      </p:sp>
      <p:sp>
        <p:nvSpPr>
          <p:cNvPr id="167" name="正方形/長方形 166"/>
          <p:cNvSpPr/>
          <p:nvPr/>
        </p:nvSpPr>
        <p:spPr bwMode="auto">
          <a:xfrm>
            <a:off x="6876256"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b="1" dirty="0">
              <a:solidFill>
                <a:srgbClr val="CC00CC"/>
              </a:solidFill>
              <a:latin typeface="Calibri" pitchFamily="34" charset="0"/>
              <a:cs typeface="Calibri" pitchFamily="34" charset="0"/>
            </a:endParaRPr>
          </a:p>
        </p:txBody>
      </p:sp>
      <p:sp>
        <p:nvSpPr>
          <p:cNvPr id="168" name="平行四辺形 167"/>
          <p:cNvSpPr/>
          <p:nvPr/>
        </p:nvSpPr>
        <p:spPr bwMode="auto">
          <a:xfrm>
            <a:off x="6444208"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6584885" y="5373217"/>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6728901" y="5373217"/>
            <a:ext cx="137338" cy="144000"/>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正方形/長方形 170"/>
          <p:cNvSpPr/>
          <p:nvPr/>
        </p:nvSpPr>
        <p:spPr bwMode="auto">
          <a:xfrm>
            <a:off x="7933626" y="5373217"/>
            <a:ext cx="216024" cy="144000"/>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b="1" dirty="0">
              <a:solidFill>
                <a:srgbClr val="CC00CC"/>
              </a:solidFill>
              <a:latin typeface="Calibri" pitchFamily="34" charset="0"/>
              <a:cs typeface="Calibri" pitchFamily="34" charset="0"/>
            </a:endParaRPr>
          </a:p>
        </p:txBody>
      </p:sp>
      <p:sp>
        <p:nvSpPr>
          <p:cNvPr id="172" name="正方形/長方形 171"/>
          <p:cNvSpPr/>
          <p:nvPr/>
        </p:nvSpPr>
        <p:spPr bwMode="auto">
          <a:xfrm>
            <a:off x="7642255" y="5373217"/>
            <a:ext cx="291371" cy="144000"/>
          </a:xfrm>
          <a:prstGeom prst="rect">
            <a:avLst/>
          </a:prstGeom>
          <a:solidFill>
            <a:srgbClr val="CC00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b="1" dirty="0">
              <a:solidFill>
                <a:srgbClr val="CC00CC"/>
              </a:solidFill>
              <a:latin typeface="Calibri" pitchFamily="34" charset="0"/>
              <a:cs typeface="Calibri" pitchFamily="34" charset="0"/>
            </a:endParaRPr>
          </a:p>
        </p:txBody>
      </p:sp>
      <p:sp>
        <p:nvSpPr>
          <p:cNvPr id="173" name="平行四辺形 172"/>
          <p:cNvSpPr/>
          <p:nvPr/>
        </p:nvSpPr>
        <p:spPr bwMode="auto">
          <a:xfrm>
            <a:off x="6300192"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6162854"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平行四辺形 174"/>
          <p:cNvSpPr/>
          <p:nvPr/>
        </p:nvSpPr>
        <p:spPr bwMode="auto">
          <a:xfrm>
            <a:off x="6018838"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6" name="平行四辺形 175"/>
          <p:cNvSpPr/>
          <p:nvPr/>
        </p:nvSpPr>
        <p:spPr bwMode="auto">
          <a:xfrm>
            <a:off x="3717921"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7" name="平行四辺形 176"/>
          <p:cNvSpPr/>
          <p:nvPr/>
        </p:nvSpPr>
        <p:spPr bwMode="auto">
          <a:xfrm>
            <a:off x="3858598" y="5373216"/>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8" name="平行四辺形 177"/>
          <p:cNvSpPr/>
          <p:nvPr/>
        </p:nvSpPr>
        <p:spPr bwMode="auto">
          <a:xfrm>
            <a:off x="4434662"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9" name="平行四辺形 178"/>
          <p:cNvSpPr/>
          <p:nvPr/>
        </p:nvSpPr>
        <p:spPr bwMode="auto">
          <a:xfrm>
            <a:off x="4290646"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0" name="平行四辺形 179"/>
          <p:cNvSpPr/>
          <p:nvPr/>
        </p:nvSpPr>
        <p:spPr bwMode="auto">
          <a:xfrm>
            <a:off x="4139952" y="5786115"/>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1" name="平行四辺形 180"/>
          <p:cNvSpPr/>
          <p:nvPr/>
        </p:nvSpPr>
        <p:spPr bwMode="auto">
          <a:xfrm>
            <a:off x="5014065"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平行四辺形 181"/>
          <p:cNvSpPr/>
          <p:nvPr/>
        </p:nvSpPr>
        <p:spPr bwMode="auto">
          <a:xfrm>
            <a:off x="5154742"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3" name="平行四辺形 182"/>
          <p:cNvSpPr/>
          <p:nvPr/>
        </p:nvSpPr>
        <p:spPr bwMode="auto">
          <a:xfrm>
            <a:off x="2051720" y="6074132"/>
            <a:ext cx="137338" cy="144000"/>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cxnSp>
        <p:nvCxnSpPr>
          <p:cNvPr id="184" name="直線コネクタ 183"/>
          <p:cNvCxnSpPr/>
          <p:nvPr/>
        </p:nvCxnSpPr>
        <p:spPr bwMode="auto">
          <a:xfrm>
            <a:off x="251520" y="5085184"/>
            <a:ext cx="8784976" cy="0"/>
          </a:xfrm>
          <a:prstGeom prst="line">
            <a:avLst/>
          </a:prstGeom>
          <a:solidFill>
            <a:srgbClr val="00B8FF"/>
          </a:solidFill>
          <a:ln w="19050" cap="flat" cmpd="sng" algn="ctr">
            <a:solidFill>
              <a:schemeClr val="tx1"/>
            </a:solidFill>
            <a:prstDash val="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Queue sharing among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To effectively exploit unused resources scattered in the time and frequency domains, EDCA queue are shared by multiple PCHs.</a:t>
            </a:r>
          </a:p>
          <a:p>
            <a:pPr>
              <a:buFont typeface="Times New Roman" pitchFamily="16" charset="0"/>
              <a:buChar char="•"/>
            </a:pPr>
            <a:r>
              <a:rPr lang="en-GB" altLang="ja-JP" sz="2200" dirty="0"/>
              <a:t>MSDU is de-queued to the PCH on which a transmission chance is obtained.</a:t>
            </a:r>
          </a:p>
        </p:txBody>
      </p:sp>
      <p:pic>
        <p:nvPicPr>
          <p:cNvPr id="15362" name="Picture 2" descr="C:\cygwin64\home\yano\study\project\WLAN-CA\standardization\201711_plenary\my_presentation\queue.png"/>
          <p:cNvPicPr>
            <a:picLocks noChangeAspect="1" noChangeArrowheads="1"/>
          </p:cNvPicPr>
          <p:nvPr/>
        </p:nvPicPr>
        <p:blipFill>
          <a:blip r:embed="rId3" cstate="print"/>
          <a:srcRect/>
          <a:stretch>
            <a:fillRect/>
          </a:stretch>
        </p:blipFill>
        <p:spPr bwMode="auto">
          <a:xfrm>
            <a:off x="1619672" y="2852936"/>
            <a:ext cx="5890383" cy="3546969"/>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Hardware structure for multiple PCHs</a:t>
            </a:r>
          </a:p>
        </p:txBody>
      </p:sp>
      <p:sp>
        <p:nvSpPr>
          <p:cNvPr id="9218" name="Rectangle 2"/>
          <p:cNvSpPr>
            <a:spLocks noGrp="1" noChangeArrowheads="1"/>
          </p:cNvSpPr>
          <p:nvPr>
            <p:ph type="body" idx="1"/>
          </p:nvPr>
        </p:nvSpPr>
        <p:spPr>
          <a:xfrm>
            <a:off x="431540" y="1268760"/>
            <a:ext cx="8280920" cy="4114800"/>
          </a:xfrm>
          <a:ln/>
        </p:spPr>
        <p:txBody>
          <a:bodyPr/>
          <a:lstStyle/>
          <a:p>
            <a:pPr marL="179388" indent="-179388">
              <a:spcAft>
                <a:spcPts val="600"/>
              </a:spcAft>
              <a:buFont typeface="Arial" pitchFamily="34" charset="0"/>
              <a:buChar char="•"/>
              <a:defRPr/>
            </a:pPr>
            <a:r>
              <a:rPr lang="en-GB" altLang="ja-JP" sz="2200" dirty="0"/>
              <a:t>Since current STA have </a:t>
            </a:r>
            <a:r>
              <a:rPr lang="en-GB" altLang="ja-JP" sz="2200" dirty="0">
                <a:solidFill>
                  <a:schemeClr val="tx1"/>
                </a:solidFill>
              </a:rPr>
              <a:t>multiple BB/RF units for MIMO transmission, we consider that some of BB/RF units are tuned to additional PCH(s) to save the increase of hardware complexity.</a:t>
            </a:r>
          </a:p>
          <a:p>
            <a:pPr marL="179388" indent="-179388">
              <a:spcAft>
                <a:spcPts val="600"/>
              </a:spcAft>
              <a:buFont typeface="Arial" pitchFamily="34" charset="0"/>
              <a:buChar char="•"/>
              <a:defRPr/>
            </a:pPr>
            <a:r>
              <a:rPr lang="en-US" altLang="ja-JP" sz="2200" dirty="0"/>
              <a:t>Even when a STA has many antennas, the achievable transmission rate of MIMO would not be high if fading correlation is high (as in LOS environment). In such a condition, using multiple PCHs will be beneficial </a:t>
            </a:r>
            <a:r>
              <a:rPr lang="en-US" altLang="ja-JP" sz="2200" b="1" dirty="0">
                <a:solidFill>
                  <a:schemeClr val="tx1"/>
                </a:solidFill>
              </a:rPr>
              <a:t>even though the number of antennas per PCH is small.</a:t>
            </a:r>
            <a:endParaRPr lang="en-GB" altLang="ja-JP" sz="2200" b="1" dirty="0">
              <a:solidFill>
                <a:schemeClr val="tx1"/>
              </a:solidFill>
            </a:endParaRPr>
          </a:p>
        </p:txBody>
      </p:sp>
      <p:sp>
        <p:nvSpPr>
          <p:cNvPr id="10" name="テキスト ボックス 42"/>
          <p:cNvSpPr txBox="1"/>
          <p:nvPr/>
        </p:nvSpPr>
        <p:spPr>
          <a:xfrm>
            <a:off x="1343342" y="5898758"/>
            <a:ext cx="1806905" cy="584775"/>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MIMO transceiver</a:t>
            </a:r>
          </a:p>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(N-antenna)</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1" name="テキスト ボックス 42"/>
          <p:cNvSpPr txBox="1"/>
          <p:nvPr/>
        </p:nvSpPr>
        <p:spPr>
          <a:xfrm>
            <a:off x="4811295" y="5877272"/>
            <a:ext cx="3865161" cy="584775"/>
          </a:xfrm>
          <a:prstGeom prst="rect">
            <a:avLst/>
          </a:prstGeom>
          <a:noFill/>
        </p:spPr>
        <p:txBody>
          <a:bodyPr wrap="none" rtlCol="0">
            <a:spAutoFit/>
          </a:bodyPr>
          <a:lstStyle/>
          <a:p>
            <a:pPr algn="ctr"/>
            <a:r>
              <a:rPr kumimoji="1" lang="en-US" altLang="ja-JP" sz="1600" dirty="0">
                <a:solidFill>
                  <a:srgbClr val="0000FF"/>
                </a:solidFill>
                <a:latin typeface="Arial Unicode MS" pitchFamily="50" charset="-128"/>
                <a:ea typeface="Arial Unicode MS" pitchFamily="50" charset="-128"/>
                <a:cs typeface="Arial Unicode MS" pitchFamily="50" charset="-128"/>
              </a:rPr>
              <a:t>2-channel parallel contention transceiver</a:t>
            </a:r>
          </a:p>
          <a:p>
            <a:pPr algn="ctr"/>
            <a:r>
              <a:rPr kumimoji="1" lang="en-US" altLang="ja-JP" sz="1600" dirty="0">
                <a:solidFill>
                  <a:srgbClr val="0000FF"/>
                </a:solidFill>
                <a:latin typeface="Arial Unicode MS" pitchFamily="50" charset="-128"/>
                <a:ea typeface="Arial Unicode MS" pitchFamily="50" charset="-128"/>
                <a:cs typeface="Arial Unicode MS" pitchFamily="50" charset="-128"/>
              </a:rPr>
              <a:t>(N/2-antenna, 2 PCHs)</a:t>
            </a:r>
            <a:endParaRPr kumimoji="1" lang="ja-JP" altLang="en-US" sz="1600" dirty="0">
              <a:solidFill>
                <a:srgbClr val="0000FF"/>
              </a:solidFill>
              <a:latin typeface="Arial Unicode MS" pitchFamily="50" charset="-128"/>
              <a:ea typeface="Arial Unicode MS" pitchFamily="50" charset="-128"/>
              <a:cs typeface="Arial Unicode MS" pitchFamily="50" charset="-128"/>
            </a:endParaRPr>
          </a:p>
        </p:txBody>
      </p:sp>
      <p:pic>
        <p:nvPicPr>
          <p:cNvPr id="16386" name="Picture 2" descr="C:\cygwin64\home\yano\study\project\WLAN-CA\standardization\201711_plenary\my_presentation\simple_mimo_v3.png"/>
          <p:cNvPicPr>
            <a:picLocks noChangeAspect="1" noChangeArrowheads="1"/>
          </p:cNvPicPr>
          <p:nvPr/>
        </p:nvPicPr>
        <p:blipFill>
          <a:blip r:embed="rId3" cstate="print"/>
          <a:stretch>
            <a:fillRect/>
          </a:stretch>
        </p:blipFill>
        <p:spPr bwMode="auto">
          <a:xfrm>
            <a:off x="259803" y="4212389"/>
            <a:ext cx="4010837" cy="1592875"/>
          </a:xfrm>
          <a:prstGeom prst="rect">
            <a:avLst/>
          </a:prstGeom>
          <a:noFill/>
        </p:spPr>
      </p:pic>
      <p:pic>
        <p:nvPicPr>
          <p:cNvPr id="16387" name="Picture 3" descr="C:\cygwin64\home\yano\study\project\WLAN-CA\standardization\201711_plenary\my_presentation\simple_hw_multi_PCH.png"/>
          <p:cNvPicPr>
            <a:picLocks noChangeAspect="1" noChangeArrowheads="1"/>
          </p:cNvPicPr>
          <p:nvPr/>
        </p:nvPicPr>
        <p:blipFill>
          <a:blip r:embed="rId4" cstate="print"/>
          <a:stretch>
            <a:fillRect/>
          </a:stretch>
        </p:blipFill>
        <p:spPr bwMode="auto">
          <a:xfrm>
            <a:off x="4355976" y="4149080"/>
            <a:ext cx="4546570" cy="171320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Mode switching of single/multiple PCHs</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The gain brought by multiple PCHs will depend on channel environment (whether fading correlation is high or low) and channel status (whether under congestion or not) of each band.</a:t>
            </a:r>
          </a:p>
          <a:p>
            <a:pPr marL="179388" indent="-179388">
              <a:spcAft>
                <a:spcPts val="300"/>
              </a:spcAft>
              <a:buFont typeface="Arial" pitchFamily="34" charset="0"/>
              <a:buChar char="•"/>
              <a:defRPr/>
            </a:pPr>
            <a:r>
              <a:rPr lang="en-GB" altLang="ja-JP" sz="2200" dirty="0">
                <a:solidFill>
                  <a:schemeClr val="tx1"/>
                </a:solidFill>
              </a:rPr>
              <a:t>We consider to switch operating mode between legacy (single-PCH) mode and multi-PCH mode according to environment and channel status.  </a:t>
            </a:r>
          </a:p>
          <a:p>
            <a:pPr marL="179388" indent="-179388">
              <a:spcAft>
                <a:spcPts val="300"/>
              </a:spcAft>
              <a:buFont typeface="Arial" pitchFamily="34" charset="0"/>
              <a:buChar char="•"/>
              <a:defRPr/>
            </a:pPr>
            <a:r>
              <a:rPr lang="en-GB" altLang="ja-JP" sz="2200" dirty="0">
                <a:solidFill>
                  <a:schemeClr val="tx1"/>
                </a:solidFill>
              </a:rPr>
              <a:t>An AP will announce new mode to associated STAs by a broadcast packet (such as beacon) when the channel condition changes.</a:t>
            </a:r>
          </a:p>
        </p:txBody>
      </p:sp>
      <p:cxnSp>
        <p:nvCxnSpPr>
          <p:cNvPr id="12" name="直線矢印コネクタ 11"/>
          <p:cNvCxnSpPr/>
          <p:nvPr/>
        </p:nvCxnSpPr>
        <p:spPr bwMode="auto">
          <a:xfrm>
            <a:off x="395536" y="5661248"/>
            <a:ext cx="8352928"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bwMode="auto">
          <a:xfrm>
            <a:off x="8267158" y="5661248"/>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14" name="テキスト ボックス 13"/>
          <p:cNvSpPr txBox="1"/>
          <p:nvPr/>
        </p:nvSpPr>
        <p:spPr bwMode="auto">
          <a:xfrm>
            <a:off x="683568" y="5940569"/>
            <a:ext cx="2736304"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buFont typeface="Arial" pitchFamily="34" charset="0"/>
              <a:buChar char="•"/>
              <a:defRPr/>
            </a:pPr>
            <a:r>
              <a:rPr lang="en-US" altLang="ja-JP" sz="1600" b="1" dirty="0">
                <a:latin typeface="Calibri" pitchFamily="34" charset="0"/>
                <a:cs typeface="Calibri" pitchFamily="34" charset="0"/>
              </a:rPr>
              <a:t>Fading correlation is low</a:t>
            </a:r>
          </a:p>
          <a:p>
            <a:pPr marL="88900" indent="-88900">
              <a:buFont typeface="Arial" pitchFamily="34" charset="0"/>
              <a:buChar char="•"/>
              <a:defRPr/>
            </a:pPr>
            <a:r>
              <a:rPr lang="en-US" altLang="ja-JP" sz="1600" b="1" dirty="0">
                <a:latin typeface="Calibri" pitchFamily="34" charset="0"/>
                <a:cs typeface="Calibri" pitchFamily="34" charset="0"/>
              </a:rPr>
              <a:t>Other channel is crowded</a:t>
            </a:r>
          </a:p>
        </p:txBody>
      </p:sp>
      <p:sp>
        <p:nvSpPr>
          <p:cNvPr id="15" name="テキスト ボックス 14"/>
          <p:cNvSpPr txBox="1"/>
          <p:nvPr/>
        </p:nvSpPr>
        <p:spPr bwMode="auto">
          <a:xfrm>
            <a:off x="4932040" y="5940569"/>
            <a:ext cx="3442447"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buFont typeface="Arial" pitchFamily="34" charset="0"/>
              <a:buChar char="•"/>
              <a:defRPr/>
            </a:pPr>
            <a:r>
              <a:rPr lang="en-US" altLang="ja-JP" sz="1600" b="1" dirty="0">
                <a:latin typeface="Calibri" pitchFamily="34" charset="0"/>
                <a:cs typeface="Calibri" pitchFamily="34" charset="0"/>
              </a:rPr>
              <a:t>Fading correlation becomes high</a:t>
            </a:r>
          </a:p>
          <a:p>
            <a:pPr marL="88900" indent="-88900">
              <a:buFont typeface="Arial" pitchFamily="34" charset="0"/>
              <a:buChar char="•"/>
              <a:defRPr/>
            </a:pPr>
            <a:r>
              <a:rPr lang="en-US" altLang="ja-JP" sz="1600" b="1" dirty="0">
                <a:latin typeface="Calibri" pitchFamily="34" charset="0"/>
                <a:cs typeface="Calibri" pitchFamily="34" charset="0"/>
              </a:rPr>
              <a:t>Other channel gets less crowded</a:t>
            </a:r>
          </a:p>
        </p:txBody>
      </p:sp>
      <p:sp>
        <p:nvSpPr>
          <p:cNvPr id="17" name="正方形/長方形 16"/>
          <p:cNvSpPr/>
          <p:nvPr/>
        </p:nvSpPr>
        <p:spPr bwMode="auto">
          <a:xfrm>
            <a:off x="4788024" y="5157192"/>
            <a:ext cx="1296144" cy="424047"/>
          </a:xfrm>
          <a:prstGeom prst="rect">
            <a:avLst/>
          </a:prstGeom>
          <a:solidFill>
            <a:srgbClr val="CCFFCC"/>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dirty="0">
                <a:solidFill>
                  <a:schemeClr val="tx1"/>
                </a:solidFill>
                <a:latin typeface="Calibri" pitchFamily="34" charset="0"/>
                <a:cs typeface="Calibri" pitchFamily="34" charset="0"/>
              </a:rPr>
              <a:t>Multi-PCH</a:t>
            </a:r>
            <a:endParaRPr lang="ja-JP" altLang="en-US" dirty="0">
              <a:solidFill>
                <a:schemeClr val="tx1"/>
              </a:solidFill>
              <a:latin typeface="Calibri" pitchFamily="34" charset="0"/>
              <a:cs typeface="Calibri" pitchFamily="34" charset="0"/>
            </a:endParaRPr>
          </a:p>
        </p:txBody>
      </p:sp>
      <p:cxnSp>
        <p:nvCxnSpPr>
          <p:cNvPr id="18" name="直線コネクタ 17"/>
          <p:cNvCxnSpPr/>
          <p:nvPr/>
        </p:nvCxnSpPr>
        <p:spPr>
          <a:xfrm>
            <a:off x="1979712" y="4807605"/>
            <a:ext cx="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1979712" y="5076473"/>
            <a:ext cx="2952328"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defRPr/>
            </a:pPr>
            <a:r>
              <a:rPr lang="en-US" altLang="ja-JP" sz="1600" b="1" dirty="0">
                <a:latin typeface="Calibri" pitchFamily="34" charset="0"/>
                <a:cs typeface="Calibri" pitchFamily="34" charset="0"/>
              </a:rPr>
              <a:t>Operating on single-PCH mode (e.g. 4 x 4 MIMO)</a:t>
            </a:r>
          </a:p>
        </p:txBody>
      </p:sp>
      <p:cxnSp>
        <p:nvCxnSpPr>
          <p:cNvPr id="20" name="直線コネクタ 19"/>
          <p:cNvCxnSpPr/>
          <p:nvPr/>
        </p:nvCxnSpPr>
        <p:spPr>
          <a:xfrm>
            <a:off x="6156176" y="4807605"/>
            <a:ext cx="0" cy="86409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bwMode="auto">
          <a:xfrm>
            <a:off x="6156176" y="5085184"/>
            <a:ext cx="2736304"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defRPr/>
            </a:pPr>
            <a:r>
              <a:rPr lang="en-US" altLang="ja-JP" sz="1600" b="1" dirty="0">
                <a:solidFill>
                  <a:srgbClr val="0000CC"/>
                </a:solidFill>
                <a:latin typeface="Calibri" pitchFamily="34" charset="0"/>
                <a:cs typeface="Calibri" pitchFamily="34" charset="0"/>
              </a:rPr>
              <a:t>Operating on multi-PCH mode</a:t>
            </a:r>
          </a:p>
          <a:p>
            <a:pPr marL="88900" indent="-88900">
              <a:defRPr/>
            </a:pPr>
            <a:r>
              <a:rPr lang="en-US" altLang="ja-JP" sz="1600" b="1" dirty="0">
                <a:solidFill>
                  <a:srgbClr val="0000CC"/>
                </a:solidFill>
                <a:latin typeface="Calibri" pitchFamily="34" charset="0"/>
                <a:cs typeface="Calibri" pitchFamily="34" charset="0"/>
              </a:rPr>
              <a:t>(e.g. 2 x 2 MIMO x 2 PCHs)</a:t>
            </a:r>
          </a:p>
        </p:txBody>
      </p:sp>
      <p:cxnSp>
        <p:nvCxnSpPr>
          <p:cNvPr id="22" name="直線矢印コネクタ 21"/>
          <p:cNvCxnSpPr>
            <a:cxnSpLocks/>
          </p:cNvCxnSpPr>
          <p:nvPr/>
        </p:nvCxnSpPr>
        <p:spPr>
          <a:xfrm flipH="1">
            <a:off x="1555901" y="4775666"/>
            <a:ext cx="1800200" cy="309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a:off x="3356101" y="4775666"/>
            <a:ext cx="2232248" cy="3095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1043608" y="4437112"/>
            <a:ext cx="4608512" cy="33855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8900" indent="-88900" algn="ctr">
              <a:defRPr/>
            </a:pPr>
            <a:r>
              <a:rPr lang="en-US" altLang="ja-JP" sz="1600" b="1" dirty="0">
                <a:solidFill>
                  <a:srgbClr val="FF0000"/>
                </a:solidFill>
                <a:latin typeface="Calibri" pitchFamily="34" charset="0"/>
                <a:cs typeface="Calibri" pitchFamily="34" charset="0"/>
              </a:rPr>
              <a:t>Announcement  to switch operating mode</a:t>
            </a:r>
          </a:p>
        </p:txBody>
      </p:sp>
      <p:sp>
        <p:nvSpPr>
          <p:cNvPr id="25" name="正方形/長方形 24"/>
          <p:cNvSpPr/>
          <p:nvPr/>
        </p:nvSpPr>
        <p:spPr bwMode="auto">
          <a:xfrm>
            <a:off x="611560" y="5157192"/>
            <a:ext cx="1296144" cy="424047"/>
          </a:xfrm>
          <a:prstGeom prst="rect">
            <a:avLst/>
          </a:prstGeom>
          <a:solidFill>
            <a:srgbClr val="CCFFCC"/>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r>
              <a:rPr lang="en-US" altLang="ja-JP" dirty="0">
                <a:solidFill>
                  <a:schemeClr val="tx1"/>
                </a:solidFill>
                <a:latin typeface="Calibri" pitchFamily="34" charset="0"/>
                <a:cs typeface="Calibri" pitchFamily="34" charset="0"/>
              </a:rPr>
              <a:t>Single-PCH</a:t>
            </a:r>
            <a:endParaRPr lang="ja-JP" altLang="en-US" dirty="0">
              <a:solidFill>
                <a:schemeClr val="tx1"/>
              </a:solidFill>
              <a:latin typeface="Calibri" pitchFamily="34" charset="0"/>
              <a:cs typeface="Calibri" pitchFamily="34" charset="0"/>
            </a:endParaRPr>
          </a:p>
        </p:txBody>
      </p:sp>
      <p:cxnSp>
        <p:nvCxnSpPr>
          <p:cNvPr id="32" name="直線矢印コネクタ 31"/>
          <p:cNvCxnSpPr/>
          <p:nvPr/>
        </p:nvCxnSpPr>
        <p:spPr bwMode="auto">
          <a:xfrm flipH="1">
            <a:off x="1979712" y="5805264"/>
            <a:ext cx="2736304" cy="0"/>
          </a:xfrm>
          <a:prstGeom prst="straightConnector1">
            <a:avLst/>
          </a:prstGeom>
          <a:solidFill>
            <a:srgbClr val="00B8FF"/>
          </a:solidFill>
          <a:ln w="38100" cap="flat" cmpd="sng" algn="ctr">
            <a:solidFill>
              <a:schemeClr val="tx1"/>
            </a:solidFill>
            <a:prstDash val="solid"/>
            <a:round/>
            <a:headEnd type="arrow" w="med" len="med"/>
            <a:tailEnd type="arrow" w="med" len="med"/>
          </a:ln>
          <a:effectLst/>
        </p:spPr>
      </p:cxnSp>
      <p:cxnSp>
        <p:nvCxnSpPr>
          <p:cNvPr id="33" name="直線矢印コネクタ 32"/>
          <p:cNvCxnSpPr/>
          <p:nvPr/>
        </p:nvCxnSpPr>
        <p:spPr bwMode="auto">
          <a:xfrm flipH="1">
            <a:off x="6156176" y="5805264"/>
            <a:ext cx="2232248" cy="0"/>
          </a:xfrm>
          <a:prstGeom prst="straightConnector1">
            <a:avLst/>
          </a:prstGeom>
          <a:solidFill>
            <a:srgbClr val="00B8FF"/>
          </a:solidFill>
          <a:ln w="38100" cap="flat" cmpd="sng" algn="ctr">
            <a:solidFill>
              <a:srgbClr val="0000FF"/>
            </a:solidFill>
            <a:prstDash val="solid"/>
            <a:round/>
            <a:headEnd type="arrow" w="med" len="med"/>
            <a:tailEnd type="arrow"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Performance evaluation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To evaluate the gain brought by multiple PCHs, we conducted computer simulations assuming 2.4 GHz and 5 GHz bands.</a:t>
            </a:r>
          </a:p>
          <a:p>
            <a:pPr marL="179388" indent="-179388">
              <a:spcAft>
                <a:spcPts val="300"/>
              </a:spcAft>
              <a:buFont typeface="Arial" pitchFamily="34" charset="0"/>
              <a:buChar char="•"/>
              <a:defRPr/>
            </a:pPr>
            <a:r>
              <a:rPr lang="en-GB" altLang="ja-JP" sz="2200" dirty="0"/>
              <a:t>For simplicity, we conduct simulation based on 802.11n (2.4 GHz band) and 802.11ac (5 GHz band).</a:t>
            </a:r>
          </a:p>
          <a:p>
            <a:pPr marL="179388" indent="-179388">
              <a:spcAft>
                <a:spcPts val="300"/>
              </a:spcAft>
              <a:buFont typeface="Arial" pitchFamily="34" charset="0"/>
              <a:buChar char="•"/>
              <a:defRPr/>
            </a:pPr>
            <a:r>
              <a:rPr lang="en-GB" altLang="ja-JP" sz="2200" dirty="0"/>
              <a:t>Following cases are compared </a:t>
            </a:r>
            <a:r>
              <a:rPr lang="en-GB" altLang="ja-JP" sz="2200" dirty="0">
                <a:solidFill>
                  <a:srgbClr val="FF0000"/>
                </a:solidFill>
              </a:rPr>
              <a:t>(all </a:t>
            </a:r>
            <a:r>
              <a:rPr lang="en-GB" altLang="ja-JP" sz="2200" dirty="0" smtClean="0">
                <a:solidFill>
                  <a:srgbClr val="FF0000"/>
                </a:solidFill>
              </a:rPr>
              <a:t>STAs have </a:t>
            </a:r>
            <a:r>
              <a:rPr lang="en-GB" altLang="ja-JP" sz="2200" dirty="0">
                <a:solidFill>
                  <a:srgbClr val="FF0000"/>
                </a:solidFill>
              </a:rPr>
              <a:t>4 RF chains)</a:t>
            </a:r>
            <a:r>
              <a:rPr lang="en-GB" altLang="ja-JP" sz="2200" dirty="0"/>
              <a:t>:</a:t>
            </a:r>
          </a:p>
          <a:p>
            <a:pPr marL="579438" lvl="1" indent="-179388">
              <a:spcAft>
                <a:spcPts val="300"/>
              </a:spcAft>
              <a:buFont typeface="Arial" pitchFamily="34" charset="0"/>
              <a:buChar char="•"/>
              <a:defRPr/>
            </a:pPr>
            <a:r>
              <a:rPr lang="en-GB" altLang="ja-JP" dirty="0"/>
              <a:t>All BSSs are legacy WLAN (one PCH in either band, </a:t>
            </a:r>
            <a:r>
              <a:rPr lang="en-GB" altLang="ja-JP" dirty="0">
                <a:solidFill>
                  <a:srgbClr val="FF0000"/>
                </a:solidFill>
              </a:rPr>
              <a:t>4x4 MIMO</a:t>
            </a:r>
            <a:r>
              <a:rPr lang="en-GB" altLang="ja-JP" dirty="0"/>
              <a:t>).</a:t>
            </a:r>
          </a:p>
          <a:p>
            <a:pPr marL="579438" lvl="1" indent="-179388">
              <a:spcAft>
                <a:spcPts val="300"/>
              </a:spcAft>
              <a:buFont typeface="Arial" pitchFamily="34" charset="0"/>
              <a:buChar char="•"/>
              <a:defRPr/>
            </a:pPr>
            <a:r>
              <a:rPr lang="en-GB" altLang="ja-JP" dirty="0"/>
              <a:t>Some of BSSs (proposed BSS) employ 2 PCHs (one PCH in each band, </a:t>
            </a:r>
            <a:r>
              <a:rPr lang="en-GB" altLang="ja-JP" dirty="0">
                <a:solidFill>
                  <a:srgbClr val="0000FF"/>
                </a:solidFill>
              </a:rPr>
              <a:t>with concurrent transmission (CT) between 2 bands, </a:t>
            </a:r>
            <a:r>
              <a:rPr lang="en-GB" altLang="ja-JP" dirty="0">
                <a:solidFill>
                  <a:srgbClr val="FF0000"/>
                </a:solidFill>
              </a:rPr>
              <a:t>2x2 MIMO</a:t>
            </a:r>
            <a:r>
              <a:rPr lang="en-GB" altLang="ja-JP" dirty="0"/>
              <a:t>). </a:t>
            </a:r>
          </a:p>
          <a:p>
            <a:pPr marL="579438" lvl="1" indent="-179388">
              <a:spcAft>
                <a:spcPts val="300"/>
              </a:spcAft>
              <a:buFont typeface="Arial" pitchFamily="34" charset="0"/>
              <a:buChar char="•"/>
              <a:defRPr/>
            </a:pPr>
            <a:r>
              <a:rPr lang="en-GB" altLang="ja-JP" dirty="0"/>
              <a:t>Proposed BSSs employ 4 PCHs (two PCHs in each band, </a:t>
            </a:r>
            <a:r>
              <a:rPr lang="en-GB" altLang="ja-JP" dirty="0">
                <a:solidFill>
                  <a:srgbClr val="0000FF"/>
                </a:solidFill>
              </a:rPr>
              <a:t>with CT between 2 bands </a:t>
            </a:r>
            <a:r>
              <a:rPr lang="en-GB" altLang="ja-JP" dirty="0">
                <a:solidFill>
                  <a:schemeClr val="tx1"/>
                </a:solidFill>
              </a:rPr>
              <a:t>and</a:t>
            </a:r>
            <a:r>
              <a:rPr lang="en-GB" altLang="ja-JP" dirty="0">
                <a:solidFill>
                  <a:srgbClr val="C000C0"/>
                </a:solidFill>
              </a:rPr>
              <a:t> non-concurrent transmission in each band, </a:t>
            </a:r>
            <a:r>
              <a:rPr lang="en-GB" altLang="ja-JP" dirty="0">
                <a:solidFill>
                  <a:srgbClr val="FF0000"/>
                </a:solidFill>
              </a:rPr>
              <a:t>SISO</a:t>
            </a:r>
            <a:r>
              <a:rPr lang="en-GB" altLang="ja-JP" dirty="0"/>
              <a:t>).</a:t>
            </a:r>
          </a:p>
          <a:p>
            <a:pPr marL="579438" lvl="1" indent="-179388">
              <a:spcAft>
                <a:spcPts val="300"/>
              </a:spcAft>
              <a:buFont typeface="Arial" pitchFamily="34" charset="0"/>
              <a:buChar char="•"/>
              <a:defRPr/>
            </a:pPr>
            <a:r>
              <a:rPr lang="en-GB" altLang="ja-JP" dirty="0"/>
              <a:t>Proposed BSSs employ 4 PCHs (two PCHs in each band, </a:t>
            </a:r>
            <a:r>
              <a:rPr lang="en-GB" altLang="ja-JP" dirty="0">
                <a:solidFill>
                  <a:srgbClr val="0000FF"/>
                </a:solidFill>
              </a:rPr>
              <a:t>with CT between 2 bands </a:t>
            </a:r>
            <a:r>
              <a:rPr lang="en-GB" altLang="ja-JP" dirty="0">
                <a:solidFill>
                  <a:schemeClr val="tx1"/>
                </a:solidFill>
              </a:rPr>
              <a:t>and</a:t>
            </a:r>
            <a:r>
              <a:rPr lang="en-GB" altLang="ja-JP" dirty="0">
                <a:solidFill>
                  <a:srgbClr val="C000C0"/>
                </a:solidFill>
              </a:rPr>
              <a:t> non-concurrent but</a:t>
            </a:r>
            <a:r>
              <a:rPr lang="en-GB" altLang="ja-JP" dirty="0">
                <a:solidFill>
                  <a:srgbClr val="00B050"/>
                </a:solidFill>
              </a:rPr>
              <a:t> in-band simultaneous transmission (ST) in each band, </a:t>
            </a:r>
            <a:r>
              <a:rPr lang="en-GB" altLang="ja-JP" dirty="0">
                <a:solidFill>
                  <a:srgbClr val="FF0000"/>
                </a:solidFill>
              </a:rPr>
              <a:t>SISO</a:t>
            </a:r>
            <a:r>
              <a:rPr lang="en-GB" altLang="ja-JP" dirty="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Evaluation configuration (1/2)</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Area size : 80 m x 80 m (20 m x 20 m segment, 4 x 4 segments)</a:t>
            </a:r>
          </a:p>
          <a:p>
            <a:pPr marL="179388" indent="-179388">
              <a:spcAft>
                <a:spcPts val="300"/>
              </a:spcAft>
              <a:buFont typeface="Arial" pitchFamily="34" charset="0"/>
              <a:buChar char="•"/>
              <a:defRPr/>
            </a:pPr>
            <a:r>
              <a:rPr lang="en-GB" altLang="ja-JP" sz="2200" dirty="0"/>
              <a:t>Number of BSSs : </a:t>
            </a:r>
            <a:r>
              <a:rPr lang="en-GB" altLang="ja-JP" sz="2200" dirty="0">
                <a:solidFill>
                  <a:schemeClr val="tx1"/>
                </a:solidFill>
              </a:rPr>
              <a:t>15 </a:t>
            </a:r>
            <a:r>
              <a:rPr lang="en-GB" altLang="ja-JP" sz="2200" dirty="0"/>
              <a:t>(Proposed BSSs : 0 or 2)</a:t>
            </a:r>
          </a:p>
          <a:p>
            <a:pPr marL="179388" indent="-179388">
              <a:spcAft>
                <a:spcPts val="300"/>
              </a:spcAft>
              <a:buFont typeface="Arial" pitchFamily="34" charset="0"/>
              <a:buChar char="•"/>
              <a:defRPr/>
            </a:pPr>
            <a:r>
              <a:rPr lang="en-GB" altLang="ja-JP" sz="2200" dirty="0"/>
              <a:t>Number of STAs per BSS : 10</a:t>
            </a:r>
          </a:p>
          <a:p>
            <a:pPr marL="179388" indent="-179388">
              <a:spcAft>
                <a:spcPts val="300"/>
              </a:spcAft>
              <a:buFont typeface="Arial" pitchFamily="34" charset="0"/>
              <a:buChar char="•"/>
              <a:defRPr/>
            </a:pPr>
            <a:r>
              <a:rPr lang="en-GB" altLang="ja-JP" sz="2200" dirty="0"/>
              <a:t>Position of AP/STA : uniformly random in a segment</a:t>
            </a:r>
          </a:p>
        </p:txBody>
      </p:sp>
      <p:pic>
        <p:nvPicPr>
          <p:cNvPr id="17411" name="Picture 3" descr="C:\cygwin64\home\yano\study\project\WLAN-CA\standardization\201711_plenary\my_presentation\area_sr1.png"/>
          <p:cNvPicPr>
            <a:picLocks noChangeAspect="1" noChangeArrowheads="1"/>
          </p:cNvPicPr>
          <p:nvPr/>
        </p:nvPicPr>
        <p:blipFill>
          <a:blip r:embed="rId3" cstate="print"/>
          <a:srcRect/>
          <a:stretch>
            <a:fillRect/>
          </a:stretch>
        </p:blipFill>
        <p:spPr bwMode="auto">
          <a:xfrm>
            <a:off x="2123728" y="3284984"/>
            <a:ext cx="4440569" cy="3072130"/>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Evaluation configuration (2/2)</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err="1"/>
              <a:t>Tx</a:t>
            </a:r>
            <a:r>
              <a:rPr lang="en-GB" altLang="ja-JP" sz="2200" dirty="0"/>
              <a:t> power per antenna : 14 </a:t>
            </a:r>
            <a:r>
              <a:rPr lang="en-GB" altLang="ja-JP" sz="2200" dirty="0" err="1"/>
              <a:t>dBm</a:t>
            </a:r>
            <a:r>
              <a:rPr lang="en-GB" altLang="ja-JP" sz="2200" dirty="0"/>
              <a:t> (AP), 9 </a:t>
            </a:r>
            <a:r>
              <a:rPr lang="en-GB" altLang="ja-JP" sz="2200" dirty="0" err="1"/>
              <a:t>dBm</a:t>
            </a:r>
            <a:r>
              <a:rPr lang="en-GB" altLang="ja-JP" sz="2200" dirty="0"/>
              <a:t> (STA)</a:t>
            </a:r>
          </a:p>
          <a:p>
            <a:pPr marL="179388" indent="-179388">
              <a:spcAft>
                <a:spcPts val="300"/>
              </a:spcAft>
              <a:buFont typeface="Arial" pitchFamily="34" charset="0"/>
              <a:buChar char="•"/>
              <a:defRPr/>
            </a:pPr>
            <a:r>
              <a:rPr lang="en-GB" altLang="ja-JP" sz="2200" dirty="0"/>
              <a:t>Max. </a:t>
            </a:r>
            <a:r>
              <a:rPr lang="en-GB" altLang="ja-JP" sz="2200" dirty="0" err="1"/>
              <a:t>Tx</a:t>
            </a:r>
            <a:r>
              <a:rPr lang="en-GB" altLang="ja-JP" sz="2200" dirty="0"/>
              <a:t> bandwidth per PCH : 40 MHz (2.4 GHz), 80 MHz (5 GHz)</a:t>
            </a:r>
          </a:p>
          <a:p>
            <a:pPr marL="179388" indent="-179388">
              <a:spcAft>
                <a:spcPts val="300"/>
              </a:spcAft>
              <a:buFont typeface="Arial" pitchFamily="34" charset="0"/>
              <a:buChar char="•"/>
              <a:defRPr/>
            </a:pPr>
            <a:r>
              <a:rPr lang="en-US" altLang="ja-JP" sz="2200" dirty="0"/>
              <a:t>Traffic : All STAs have downlink traffic.</a:t>
            </a:r>
          </a:p>
          <a:p>
            <a:pPr marL="636588" lvl="1" indent="-179388">
              <a:spcAft>
                <a:spcPts val="300"/>
              </a:spcAft>
              <a:buFont typeface="Arial" pitchFamily="34" charset="0"/>
              <a:buChar char="•"/>
              <a:defRPr/>
            </a:pPr>
            <a:r>
              <a:rPr lang="en-US" altLang="ja-JP" sz="2200" dirty="0"/>
              <a:t>Full buffer traffic : 2 links (assigned to proposed BSSs if they exist, otherwise assigned to legacy BSSs)</a:t>
            </a:r>
          </a:p>
          <a:p>
            <a:pPr marL="636588" lvl="1" indent="-179388">
              <a:spcAft>
                <a:spcPts val="300"/>
              </a:spcAft>
              <a:buFont typeface="Arial" pitchFamily="34" charset="0"/>
              <a:buChar char="•"/>
              <a:defRPr/>
            </a:pPr>
            <a:r>
              <a:rPr lang="en-US" altLang="ja-JP" sz="2200" dirty="0"/>
              <a:t>HTTP traffic (data size is 20 times larger in average as </a:t>
            </a:r>
            <a:r>
              <a:rPr lang="en-US" altLang="ja-JP" sz="2200" dirty="0" err="1"/>
              <a:t>TGax</a:t>
            </a:r>
            <a:r>
              <a:rPr lang="en-US" altLang="ja-JP" sz="2200" dirty="0"/>
              <a:t> Evaluation Methodology [6])</a:t>
            </a:r>
          </a:p>
          <a:p>
            <a:pPr marL="179388" indent="-179388">
              <a:spcAft>
                <a:spcPts val="300"/>
              </a:spcAft>
              <a:buFont typeface="Arial" pitchFamily="34" charset="0"/>
              <a:buChar char="•"/>
              <a:defRPr/>
            </a:pPr>
            <a:r>
              <a:rPr lang="en-US" altLang="ja-JP" sz="2200" dirty="0"/>
              <a:t>Channel model : ITU-R IMT-Adv MCM </a:t>
            </a:r>
            <a:r>
              <a:rPr lang="en-US" altLang="ja-JP" sz="2200" dirty="0" err="1"/>
              <a:t>UMi</a:t>
            </a:r>
            <a:r>
              <a:rPr lang="en-US" altLang="ja-JP" sz="2200" dirty="0"/>
              <a:t> LOS</a:t>
            </a:r>
          </a:p>
          <a:p>
            <a:pPr marL="636588" lvl="1" indent="-179388">
              <a:spcAft>
                <a:spcPts val="300"/>
              </a:spcAft>
              <a:buFont typeface="Arial" pitchFamily="34" charset="0"/>
              <a:buChar char="•"/>
              <a:defRPr/>
            </a:pPr>
            <a:r>
              <a:rPr lang="en-US" altLang="ja-JP" sz="2200" dirty="0"/>
              <a:t>MIMO gain is simply obtained based on the results in [7].</a:t>
            </a:r>
          </a:p>
          <a:p>
            <a:pPr marL="179388" indent="-179388">
              <a:spcAft>
                <a:spcPts val="300"/>
              </a:spcAft>
              <a:buFont typeface="Arial" pitchFamily="34" charset="0"/>
              <a:buChar char="•"/>
              <a:defRPr/>
            </a:pPr>
            <a:r>
              <a:rPr lang="en-GB" altLang="ja-JP" sz="2200" dirty="0"/>
              <a:t>PCH selection : Select channel with min. busy rate (every 10 s)</a:t>
            </a:r>
          </a:p>
          <a:p>
            <a:pPr marL="179388" indent="-179388">
              <a:spcAft>
                <a:spcPts val="300"/>
              </a:spcAft>
              <a:buFont typeface="Arial" pitchFamily="34" charset="0"/>
              <a:buChar char="•"/>
              <a:defRPr/>
            </a:pPr>
            <a:r>
              <a:rPr lang="en-GB" altLang="ja-JP" sz="2200" dirty="0"/>
              <a:t>Frame aggregation : 16 MSDUs are aggregated, or not employed</a:t>
            </a:r>
          </a:p>
          <a:p>
            <a:pPr marL="579438" lvl="1" indent="-179388">
              <a:spcAft>
                <a:spcPts val="300"/>
              </a:spcAft>
              <a:buFont typeface="Arial" pitchFamily="34" charset="0"/>
              <a:buChar char="•"/>
              <a:defRPr/>
            </a:pPr>
            <a:endParaRPr lang="en-GB" altLang="ja-JP" sz="1800" dirty="0"/>
          </a:p>
          <a:p>
            <a:pPr marL="179388" indent="-179388">
              <a:spcAft>
                <a:spcPts val="300"/>
              </a:spcAft>
              <a:buFont typeface="Arial" pitchFamily="34" charset="0"/>
              <a:buChar char="•"/>
              <a:defRPr/>
            </a:pPr>
            <a:endParaRPr lang="en-GB" altLang="ja-JP"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Simulation result (w/ frame aggregation)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Following two cases are assumed:</a:t>
            </a:r>
          </a:p>
          <a:p>
            <a:pPr marL="579438" lvl="1" indent="-179388">
              <a:spcAft>
                <a:spcPts val="300"/>
              </a:spcAft>
              <a:buFont typeface="Arial" pitchFamily="34" charset="0"/>
              <a:buChar char="•"/>
              <a:defRPr/>
            </a:pPr>
            <a:r>
              <a:rPr lang="en-GB" altLang="ja-JP" sz="1800" dirty="0"/>
              <a:t>15 legacy BSSs (3 BSS in 2.4 GHz band, 12 BSSs in 5 GHz band)</a:t>
            </a:r>
          </a:p>
          <a:p>
            <a:pPr marL="579438" lvl="1" indent="-179388">
              <a:spcAft>
                <a:spcPts val="300"/>
              </a:spcAft>
              <a:buFont typeface="Arial" pitchFamily="34" charset="0"/>
              <a:buChar char="•"/>
              <a:defRPr/>
            </a:pPr>
            <a:r>
              <a:rPr lang="en-GB" altLang="ja-JP" sz="1800" dirty="0"/>
              <a:t>2 proposed and 13 legacy BSSs (2 and 11 BSSs in 2.4 GHz and 5 GHz bands)</a:t>
            </a:r>
          </a:p>
          <a:p>
            <a:pPr marL="179388" indent="-179388">
              <a:spcAft>
                <a:spcPts val="300"/>
              </a:spcAft>
              <a:buFont typeface="Arial" pitchFamily="34" charset="0"/>
              <a:buChar char="•"/>
              <a:defRPr/>
            </a:pPr>
            <a:r>
              <a:rPr lang="en-GB" altLang="ja-JP" sz="2200" dirty="0"/>
              <a:t>The proposed approach improves area throughput by 58 %.</a:t>
            </a:r>
          </a:p>
        </p:txBody>
      </p:sp>
      <p:pic>
        <p:nvPicPr>
          <p:cNvPr id="15362" name="Picture 2" descr="C:\cygwin64\home\yano\study\project\WLAN-CA\standardization\201711_plenary\my_presentation\thr_ap05.png"/>
          <p:cNvPicPr>
            <a:picLocks noChangeAspect="1" noChangeArrowheads="1"/>
          </p:cNvPicPr>
          <p:nvPr/>
        </p:nvPicPr>
        <p:blipFill>
          <a:blip r:embed="rId3" cstate="print"/>
          <a:stretch>
            <a:fillRect/>
          </a:stretch>
        </p:blipFill>
        <p:spPr bwMode="auto">
          <a:xfrm>
            <a:off x="537472" y="3119283"/>
            <a:ext cx="3907639" cy="3118029"/>
          </a:xfrm>
          <a:prstGeom prst="rect">
            <a:avLst/>
          </a:prstGeom>
          <a:noFill/>
        </p:spPr>
      </p:pic>
      <p:pic>
        <p:nvPicPr>
          <p:cNvPr id="15363" name="Picture 3" descr="C:\cygwin64\home\yano\study\project\WLAN-CA\standardization\201711_plenary\my_presentation\cor_ap05.png"/>
          <p:cNvPicPr>
            <a:picLocks noChangeAspect="1" noChangeArrowheads="1"/>
          </p:cNvPicPr>
          <p:nvPr/>
        </p:nvPicPr>
        <p:blipFill>
          <a:blip r:embed="rId4" cstate="print"/>
          <a:stretch>
            <a:fillRect/>
          </a:stretch>
        </p:blipFill>
        <p:spPr bwMode="auto">
          <a:xfrm>
            <a:off x="4810804" y="3065643"/>
            <a:ext cx="3845465" cy="3167768"/>
          </a:xfrm>
          <a:prstGeom prst="rect">
            <a:avLst/>
          </a:prstGeom>
          <a:noFill/>
        </p:spPr>
      </p:pic>
      <p:sp>
        <p:nvSpPr>
          <p:cNvPr id="9" name="テキスト ボックス 8"/>
          <p:cNvSpPr txBox="1"/>
          <p:nvPr/>
        </p:nvSpPr>
        <p:spPr>
          <a:xfrm>
            <a:off x="1325736" y="6186790"/>
            <a:ext cx="245451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Average area throughput</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5551512" y="6186790"/>
            <a:ext cx="267893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Utilization rate in PHY layer</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2</a:t>
            </a:fld>
            <a:endParaRPr lang="en-GB" dirty="0"/>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dirty="0"/>
              <a:t>Background (1)</a:t>
            </a:r>
          </a:p>
        </p:txBody>
      </p:sp>
      <p:pic>
        <p:nvPicPr>
          <p:cNvPr id="16386" name="Picture 2" descr="C:\cygwin64\home\yano\study\project\WLAN-CA\standardization\201703_plenary\my_presentation\cisco_whitepaper_fig23.png"/>
          <p:cNvPicPr>
            <a:picLocks noChangeAspect="1" noChangeArrowheads="1"/>
          </p:cNvPicPr>
          <p:nvPr/>
        </p:nvPicPr>
        <p:blipFill>
          <a:blip r:embed="rId3" cstate="print"/>
          <a:srcRect/>
          <a:stretch>
            <a:fillRect/>
          </a:stretch>
        </p:blipFill>
        <p:spPr bwMode="auto">
          <a:xfrm>
            <a:off x="899592" y="3068960"/>
            <a:ext cx="7492459" cy="3089865"/>
          </a:xfrm>
          <a:prstGeom prst="rect">
            <a:avLst/>
          </a:prstGeom>
          <a:noFill/>
        </p:spPr>
      </p:pic>
      <p:sp>
        <p:nvSpPr>
          <p:cNvPr id="8" name="テキスト ボックス 7"/>
          <p:cNvSpPr txBox="1"/>
          <p:nvPr/>
        </p:nvSpPr>
        <p:spPr>
          <a:xfrm>
            <a:off x="2531961" y="6114782"/>
            <a:ext cx="4092787"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Growth of IP traffic forecasted by Cisco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bwMode="auto">
          <a:xfrm>
            <a:off x="2627784" y="5013176"/>
            <a:ext cx="432048" cy="28803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正方形/長方形 9"/>
          <p:cNvSpPr/>
          <p:nvPr/>
        </p:nvSpPr>
        <p:spPr bwMode="auto">
          <a:xfrm>
            <a:off x="5652120" y="4005064"/>
            <a:ext cx="504056" cy="10081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3" name="テキスト ボックス 12"/>
          <p:cNvSpPr txBox="1"/>
          <p:nvPr/>
        </p:nvSpPr>
        <p:spPr>
          <a:xfrm>
            <a:off x="3422572" y="5013176"/>
            <a:ext cx="2284600" cy="584775"/>
          </a:xfrm>
          <a:prstGeom prst="rect">
            <a:avLst/>
          </a:prstGeom>
          <a:solidFill>
            <a:schemeClr val="bg1">
              <a:alpha val="70000"/>
            </a:schemeClr>
          </a:solidFill>
        </p:spPr>
        <p:txBody>
          <a:bodyPr wrap="none" rtlCol="0">
            <a:spAutoFit/>
          </a:bodyPr>
          <a:lstStyle/>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WLAN traffic becomes </a:t>
            </a:r>
          </a:p>
          <a:p>
            <a:pPr algn="ctr"/>
            <a:r>
              <a:rPr kumimoji="1" lang="en-US" altLang="ja-JP" sz="1600" dirty="0">
                <a:solidFill>
                  <a:srgbClr val="FF0000"/>
                </a:solidFill>
                <a:latin typeface="Arial Unicode MS" pitchFamily="50" charset="-128"/>
                <a:ea typeface="Arial Unicode MS" pitchFamily="50" charset="-128"/>
                <a:cs typeface="Arial Unicode MS" pitchFamily="50" charset="-128"/>
              </a:rPr>
              <a:t>4 times in 5 years.</a:t>
            </a:r>
            <a:endParaRPr kumimoji="1" lang="ja-JP" altLang="en-US" sz="1600" dirty="0">
              <a:solidFill>
                <a:srgbClr val="FF0000"/>
              </a:solidFill>
              <a:latin typeface="Arial Unicode MS" pitchFamily="50" charset="-128"/>
              <a:ea typeface="Arial Unicode MS" pitchFamily="50" charset="-128"/>
              <a:cs typeface="Arial Unicode MS" pitchFamily="50" charset="-128"/>
            </a:endParaRPr>
          </a:p>
        </p:txBody>
      </p:sp>
      <p:cxnSp>
        <p:nvCxnSpPr>
          <p:cNvPr id="12" name="直線矢印コネクタ 11"/>
          <p:cNvCxnSpPr/>
          <p:nvPr/>
        </p:nvCxnSpPr>
        <p:spPr bwMode="auto">
          <a:xfrm flipV="1">
            <a:off x="3131840" y="4509120"/>
            <a:ext cx="2448272" cy="648072"/>
          </a:xfrm>
          <a:prstGeom prst="straightConnector1">
            <a:avLst/>
          </a:prstGeom>
          <a:solidFill>
            <a:srgbClr val="00B8FF"/>
          </a:solidFill>
          <a:ln w="38100" cap="flat" cmpd="sng" algn="ctr">
            <a:solidFill>
              <a:srgbClr val="FF0000"/>
            </a:solidFill>
            <a:prstDash val="solid"/>
            <a:round/>
            <a:headEnd type="none" w="med" len="med"/>
            <a:tailEnd type="arrow"/>
          </a:ln>
          <a:effectLst/>
        </p:spPr>
      </p:cxnSp>
      <p:sp>
        <p:nvSpPr>
          <p:cNvPr id="9218" name="Rectangle 2"/>
          <p:cNvSpPr>
            <a:spLocks noGrp="1" noChangeArrowheads="1"/>
          </p:cNvSpPr>
          <p:nvPr>
            <p:ph type="body" idx="1"/>
          </p:nvPr>
        </p:nvSpPr>
        <p:spPr>
          <a:xfrm>
            <a:off x="685800" y="1556792"/>
            <a:ext cx="7772400" cy="1519808"/>
          </a:xfrm>
          <a:ln/>
        </p:spPr>
        <p:txBody>
          <a:bodyPr/>
          <a:lstStyle/>
          <a:p>
            <a:pPr>
              <a:buFont typeface="Times New Roman" pitchFamily="16" charset="0"/>
              <a:buChar char="•"/>
            </a:pPr>
            <a:r>
              <a:rPr lang="en-GB" altLang="ja-JP" sz="2200" dirty="0"/>
              <a:t>The amount of wireless LAN traffic is still increasing due to expansion of applications and off-loading of cellular traffic.</a:t>
            </a:r>
          </a:p>
          <a:p>
            <a:pPr>
              <a:buFont typeface="Times New Roman" pitchFamily="16" charset="0"/>
              <a:buChar char="•"/>
            </a:pPr>
            <a:r>
              <a:rPr lang="en-GB" altLang="ja-JP" sz="2200" dirty="0"/>
              <a:t>To meet the increasing demand, enhancement of system throughput of the wireless LAN is still necessary.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Simulation result (w/o frame aggregation)</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Following two cases are assumed:</a:t>
            </a:r>
          </a:p>
          <a:p>
            <a:pPr marL="579438" lvl="1" indent="-179388">
              <a:spcAft>
                <a:spcPts val="300"/>
              </a:spcAft>
              <a:buFont typeface="Arial" pitchFamily="34" charset="0"/>
              <a:buChar char="•"/>
              <a:defRPr/>
            </a:pPr>
            <a:r>
              <a:rPr lang="en-GB" altLang="ja-JP" sz="1800" dirty="0"/>
              <a:t>15 legacy BSSs (3 BSS in 2.4 GHz band, 12 BSSs in 5 GHz band)</a:t>
            </a:r>
          </a:p>
          <a:p>
            <a:pPr marL="579438" lvl="1" indent="-179388">
              <a:spcAft>
                <a:spcPts val="300"/>
              </a:spcAft>
              <a:buFont typeface="Arial" pitchFamily="34" charset="0"/>
              <a:buChar char="•"/>
              <a:defRPr/>
            </a:pPr>
            <a:r>
              <a:rPr lang="en-GB" altLang="ja-JP" sz="1800" dirty="0"/>
              <a:t>2 proposed and 13 legacy BSSs (2 and 11 BSSs in 2.4 GHz and 5 GHz bands)</a:t>
            </a:r>
          </a:p>
          <a:p>
            <a:pPr marL="179388" indent="-179388">
              <a:spcAft>
                <a:spcPts val="300"/>
              </a:spcAft>
              <a:buFont typeface="Arial" pitchFamily="34" charset="0"/>
              <a:buChar char="•"/>
              <a:defRPr/>
            </a:pPr>
            <a:r>
              <a:rPr lang="en-GB" altLang="ja-JP" sz="2200" dirty="0"/>
              <a:t>The proposed approach improves area throughput by 68 %.</a:t>
            </a:r>
          </a:p>
        </p:txBody>
      </p:sp>
      <p:pic>
        <p:nvPicPr>
          <p:cNvPr id="15362" name="Picture 2" descr="C:\cygwin64\home\yano\study\project\WLAN-CA\standardization\201711_plenary\my_presentation\thr_ap05.png"/>
          <p:cNvPicPr>
            <a:picLocks noChangeAspect="1" noChangeArrowheads="1"/>
          </p:cNvPicPr>
          <p:nvPr/>
        </p:nvPicPr>
        <p:blipFill>
          <a:blip r:embed="rId3" cstate="print"/>
          <a:stretch>
            <a:fillRect/>
          </a:stretch>
        </p:blipFill>
        <p:spPr bwMode="auto">
          <a:xfrm>
            <a:off x="537472" y="3119283"/>
            <a:ext cx="3907639" cy="3118028"/>
          </a:xfrm>
          <a:prstGeom prst="rect">
            <a:avLst/>
          </a:prstGeom>
          <a:noFill/>
        </p:spPr>
      </p:pic>
      <p:pic>
        <p:nvPicPr>
          <p:cNvPr id="15363" name="Picture 3" descr="C:\cygwin64\home\yano\study\project\WLAN-CA\standardization\201711_plenary\my_presentation\cor_ap05.png"/>
          <p:cNvPicPr>
            <a:picLocks noChangeAspect="1" noChangeArrowheads="1"/>
          </p:cNvPicPr>
          <p:nvPr/>
        </p:nvPicPr>
        <p:blipFill>
          <a:blip r:embed="rId4" cstate="print"/>
          <a:stretch>
            <a:fillRect/>
          </a:stretch>
        </p:blipFill>
        <p:spPr bwMode="auto">
          <a:xfrm>
            <a:off x="4810804" y="3065643"/>
            <a:ext cx="3845465" cy="3167767"/>
          </a:xfrm>
          <a:prstGeom prst="rect">
            <a:avLst/>
          </a:prstGeom>
          <a:noFill/>
        </p:spPr>
      </p:pic>
      <p:sp>
        <p:nvSpPr>
          <p:cNvPr id="9" name="テキスト ボックス 8"/>
          <p:cNvSpPr txBox="1"/>
          <p:nvPr/>
        </p:nvSpPr>
        <p:spPr>
          <a:xfrm>
            <a:off x="1325736" y="6186790"/>
            <a:ext cx="245451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Average area throughput</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10" name="テキスト ボックス 9"/>
          <p:cNvSpPr txBox="1"/>
          <p:nvPr/>
        </p:nvSpPr>
        <p:spPr>
          <a:xfrm>
            <a:off x="5551512" y="6186790"/>
            <a:ext cx="2678938"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Utilization rate in PHY layer</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Summary</a:t>
            </a:r>
            <a:endParaRPr lang="en-US" dirty="0"/>
          </a:p>
        </p:txBody>
      </p:sp>
      <p:sp>
        <p:nvSpPr>
          <p:cNvPr id="9218" name="Rectangle 2"/>
          <p:cNvSpPr>
            <a:spLocks noGrp="1" noChangeArrowheads="1"/>
          </p:cNvSpPr>
          <p:nvPr>
            <p:ph type="body" idx="1"/>
          </p:nvPr>
        </p:nvSpPr>
        <p:spPr>
          <a:xfrm>
            <a:off x="685800" y="1981200"/>
            <a:ext cx="7918648" cy="4114800"/>
          </a:xfrm>
          <a:ln/>
        </p:spPr>
        <p:txBody>
          <a:bodyPr/>
          <a:lstStyle/>
          <a:p>
            <a:pPr>
              <a:buFont typeface="Times New Roman" pitchFamily="16" charset="0"/>
              <a:buChar char="•"/>
            </a:pPr>
            <a:r>
              <a:rPr lang="en-GB" altLang="ja-JP" sz="2200" dirty="0"/>
              <a:t>To exploit unused resources scattered in time and frequency domains and obtain transmission chances on such resources, we have proposed to set multiple PCHs and three ways to use obtained transmission chances.</a:t>
            </a:r>
          </a:p>
          <a:p>
            <a:pPr marL="1257300" lvl="2" indent="-457200">
              <a:buFont typeface="Wingdings" pitchFamily="2" charset="2"/>
              <a:buChar char="Ø"/>
            </a:pPr>
            <a:r>
              <a:rPr lang="en-GB" altLang="ja-JP" sz="2000" dirty="0">
                <a:solidFill>
                  <a:schemeClr val="tx1"/>
                </a:solidFill>
              </a:rPr>
              <a:t>Simultaneous </a:t>
            </a:r>
            <a:r>
              <a:rPr lang="en-GB" altLang="ja-JP" sz="2000" dirty="0" smtClean="0">
                <a:solidFill>
                  <a:schemeClr val="tx1"/>
                </a:solidFill>
              </a:rPr>
              <a:t>(channel-bonded) transmission </a:t>
            </a:r>
            <a:r>
              <a:rPr lang="en-GB" altLang="ja-JP" sz="2000" dirty="0">
                <a:solidFill>
                  <a:schemeClr val="tx1"/>
                </a:solidFill>
              </a:rPr>
              <a:t>on multiple PCHs</a:t>
            </a:r>
          </a:p>
          <a:p>
            <a:pPr marL="1257300" lvl="2" indent="-457200">
              <a:buFont typeface="Wingdings" pitchFamily="2" charset="2"/>
              <a:buChar char="Ø"/>
            </a:pPr>
            <a:r>
              <a:rPr lang="en-GB" altLang="ja-JP" sz="2000" dirty="0">
                <a:solidFill>
                  <a:schemeClr val="tx1"/>
                </a:solidFill>
              </a:rPr>
              <a:t>Concurrent </a:t>
            </a:r>
            <a:r>
              <a:rPr lang="en-GB" altLang="ja-JP" sz="2000" dirty="0" smtClean="0">
                <a:solidFill>
                  <a:schemeClr val="tx1"/>
                </a:solidFill>
              </a:rPr>
              <a:t>(asynchronous) transmission </a:t>
            </a:r>
            <a:r>
              <a:rPr lang="en-GB" altLang="ja-JP" sz="2000" dirty="0">
                <a:solidFill>
                  <a:schemeClr val="tx1"/>
                </a:solidFill>
              </a:rPr>
              <a:t>on multiple PCHs</a:t>
            </a:r>
          </a:p>
          <a:p>
            <a:pPr marL="1257300" lvl="2" indent="-457200">
              <a:buFont typeface="Wingdings" pitchFamily="2" charset="2"/>
              <a:buChar char="Ø"/>
            </a:pPr>
            <a:r>
              <a:rPr lang="en-GB" altLang="ja-JP" sz="2000" dirty="0">
                <a:solidFill>
                  <a:schemeClr val="tx1"/>
                </a:solidFill>
              </a:rPr>
              <a:t>Non-concurrent transmission</a:t>
            </a:r>
          </a:p>
          <a:p>
            <a:pPr marL="457200" indent="-457200">
              <a:buFont typeface="Arial" pitchFamily="34" charset="0"/>
              <a:buChar char="•"/>
            </a:pPr>
            <a:r>
              <a:rPr lang="en-GB" altLang="ja-JP" sz="2200" dirty="0"/>
              <a:t>We have confirmed through computer simulation that the proposed methods can utilize more radio resources and achieve higher average area throughput than current single-PCH transmission without increase of RF chains.</a:t>
            </a:r>
            <a:endParaRPr lang="en-US" altLang="ja-JP" sz="2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a:t>Straw Poll #1</a:t>
            </a:r>
          </a:p>
        </p:txBody>
      </p:sp>
      <p:sp>
        <p:nvSpPr>
          <p:cNvPr id="9218" name="Rectangle 2"/>
          <p:cNvSpPr>
            <a:spLocks noGrp="1" noChangeArrowheads="1"/>
          </p:cNvSpPr>
          <p:nvPr>
            <p:ph type="body" idx="1"/>
          </p:nvPr>
        </p:nvSpPr>
        <p:spPr>
          <a:xfrm>
            <a:off x="685800" y="1981200"/>
            <a:ext cx="7774632" cy="4114800"/>
          </a:xfrm>
          <a:ln/>
        </p:spPr>
        <p:txBody>
          <a:bodyPr/>
          <a:lstStyle/>
          <a:p>
            <a:pPr>
              <a:buFont typeface="Arial" panose="020B0604020202020204" pitchFamily="34" charset="0"/>
              <a:buChar char="•"/>
            </a:pPr>
            <a:r>
              <a:rPr lang="en-GB" altLang="ja-JP" dirty="0"/>
              <a:t>Do you think that introducing multiple primary channels </a:t>
            </a:r>
            <a:r>
              <a:rPr lang="en-US" altLang="ja-JP" dirty="0"/>
              <a:t>is an effective approach to enhance achievable </a:t>
            </a:r>
            <a:r>
              <a:rPr lang="en-US" altLang="ja-JP" dirty="0" err="1"/>
              <a:t>QoS</a:t>
            </a:r>
            <a:r>
              <a:rPr lang="en-GB" altLang="ja-JP" dirty="0"/>
              <a:t>?</a:t>
            </a:r>
            <a:endParaRPr lang="en-US" altLang="ja-JP" sz="2800" dirty="0"/>
          </a:p>
          <a:p>
            <a:pPr>
              <a:buFont typeface="Arial" panose="020B0604020202020204" pitchFamily="34" charset="0"/>
              <a:buChar char="•"/>
            </a:pPr>
            <a:endParaRPr lang="en-US" altLang="ja-JP" sz="2800" dirty="0"/>
          </a:p>
          <a:p>
            <a:pPr marL="457200" lvl="1" indent="0"/>
            <a:r>
              <a:rPr lang="en-US" altLang="ja-JP" sz="2400" b="1" dirty="0"/>
              <a:t>Yes:</a:t>
            </a:r>
          </a:p>
          <a:p>
            <a:pPr marL="457200" lvl="1" indent="0"/>
            <a:r>
              <a:rPr lang="en-US" altLang="ja-JP" sz="2400" b="1" dirty="0"/>
              <a:t>No:</a:t>
            </a:r>
          </a:p>
          <a:p>
            <a:pPr marL="457200" lvl="1" indent="0"/>
            <a:r>
              <a:rPr lang="en-US" altLang="ja-JP" sz="2400" b="1" dirty="0"/>
              <a:t>Need more information:</a:t>
            </a:r>
          </a:p>
          <a:p>
            <a:pPr marL="457200" lvl="1" indent="0"/>
            <a:r>
              <a:rPr lang="en-US" altLang="ja-JP" sz="2400" b="1" dirty="0"/>
              <a:t>Abstain: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a:t>[1] Cisco, “</a:t>
            </a:r>
            <a:r>
              <a:rPr lang="en-US" altLang="ja-JP" dirty="0"/>
              <a:t>Cisco Visual Networking Index: Global Mobile Data Traffic Forecast Update, 2016–2021,</a:t>
            </a:r>
            <a:r>
              <a:rPr lang="en-US" dirty="0"/>
              <a:t>” Cisco White Paper </a:t>
            </a:r>
            <a:r>
              <a:rPr lang="en-US" altLang="ja-JP" dirty="0"/>
              <a:t>C11-738429-00, February 2017. </a:t>
            </a:r>
            <a:endParaRPr lang="en-US" dirty="0"/>
          </a:p>
          <a:p>
            <a:r>
              <a:rPr lang="en-US" altLang="ja-JP" dirty="0"/>
              <a:t>[2] doc. IEEE 802.11-17/0410r0.</a:t>
            </a:r>
          </a:p>
          <a:p>
            <a:r>
              <a:rPr lang="en-US" altLang="ja-JP" dirty="0"/>
              <a:t>[3] doc. IEEE 802.11-17/0767r0.</a:t>
            </a:r>
          </a:p>
          <a:p>
            <a:r>
              <a:rPr lang="en-US" dirty="0"/>
              <a:t>[4] IEEE 802.11-2016.</a:t>
            </a:r>
          </a:p>
          <a:p>
            <a:r>
              <a:rPr lang="en-US" dirty="0"/>
              <a:t>[5] </a:t>
            </a:r>
            <a:r>
              <a:rPr lang="en-US" altLang="ja-JP" dirty="0"/>
              <a:t>doc. IEEE 802.11-17/0129r3.</a:t>
            </a:r>
          </a:p>
          <a:p>
            <a:r>
              <a:rPr lang="en-US" dirty="0"/>
              <a:t>[6] doc. IEEE 802.11-14/0571r12.</a:t>
            </a:r>
          </a:p>
          <a:p>
            <a:r>
              <a:rPr lang="en-US" dirty="0"/>
              <a:t>[7] </a:t>
            </a:r>
            <a:r>
              <a:rPr lang="fr-FR" altLang="ja-JP" dirty="0"/>
              <a:t>IEICE Trans. Commun., vol. E92-B, no. 9, pp. 2773-2788, Sept. 2009.</a:t>
            </a:r>
            <a:endParaRPr lang="en-US" dirty="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15074" y="6475413"/>
            <a:ext cx="2327264"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Appendix</a:t>
            </a:r>
          </a:p>
        </p:txBody>
      </p:sp>
      <p:sp>
        <p:nvSpPr>
          <p:cNvPr id="7" name="コンテンツ プレースホルダ 6"/>
          <p:cNvSpPr>
            <a:spLocks noGrp="1"/>
          </p:cNvSpPr>
          <p:nvPr>
            <p:ph idx="1"/>
          </p:nvPr>
        </p:nvSpPr>
        <p:spPr/>
        <p:txBody>
          <a:bodyPr/>
          <a:lstStyle/>
          <a:p>
            <a:endParaRPr kumimoji="1" lang="ja-JP" alt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25</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Calculation of MIMO gain and </a:t>
            </a:r>
            <a:r>
              <a:rPr lang="en-US" dirty="0" err="1"/>
              <a:t>Tx</a:t>
            </a:r>
            <a:r>
              <a:rPr lang="en-US" dirty="0"/>
              <a:t> rate</a:t>
            </a:r>
          </a:p>
        </p:txBody>
      </p:sp>
      <p:sp>
        <p:nvSpPr>
          <p:cNvPr id="9218" name="Rectangle 2"/>
          <p:cNvSpPr>
            <a:spLocks noGrp="1" noChangeArrowheads="1"/>
          </p:cNvSpPr>
          <p:nvPr>
            <p:ph type="body" idx="1"/>
          </p:nvPr>
        </p:nvSpPr>
        <p:spPr>
          <a:xfrm>
            <a:off x="467544" y="1412776"/>
            <a:ext cx="8424936" cy="4114800"/>
          </a:xfrm>
          <a:ln/>
        </p:spPr>
        <p:txBody>
          <a:bodyPr/>
          <a:lstStyle/>
          <a:p>
            <a:pPr marL="179388" indent="-179388">
              <a:spcAft>
                <a:spcPts val="300"/>
              </a:spcAft>
              <a:buFont typeface="Arial" pitchFamily="34" charset="0"/>
              <a:buChar char="•"/>
              <a:defRPr/>
            </a:pPr>
            <a:r>
              <a:rPr lang="en-GB" altLang="ja-JP" sz="2200" dirty="0"/>
              <a:t>We define “MIMO gain” as the ratio of capacity between MIMO transmission and SISO transmission.  (Therefore, the MIMO gain of SISO transmission is 1.)</a:t>
            </a:r>
          </a:p>
          <a:p>
            <a:pPr marL="179388" indent="-179388">
              <a:spcAft>
                <a:spcPts val="300"/>
              </a:spcAft>
              <a:buFont typeface="Arial" pitchFamily="34" charset="0"/>
              <a:buChar char="•"/>
              <a:defRPr/>
            </a:pPr>
            <a:r>
              <a:rPr lang="en-GB" altLang="ja-JP" sz="2200" dirty="0"/>
              <a:t>The CCDF of MIMO gain of 4 x 4 transmission is obtained from the result shown in [7]. The MIMO gain of 2 x 2 transmission is obtained by linear interpolation.</a:t>
            </a:r>
          </a:p>
          <a:p>
            <a:pPr marL="179388" indent="-179388">
              <a:spcAft>
                <a:spcPts val="300"/>
              </a:spcAft>
              <a:buFont typeface="Arial" pitchFamily="34" charset="0"/>
              <a:buChar char="•"/>
              <a:defRPr/>
            </a:pPr>
            <a:r>
              <a:rPr lang="en-GB" altLang="ja-JP" sz="2200" dirty="0"/>
              <a:t>The transmission rate of MIMO transmission is calculated by multiplying the transmission rate of SISO with the MIMO gain.</a:t>
            </a:r>
          </a:p>
        </p:txBody>
      </p:sp>
      <p:cxnSp>
        <p:nvCxnSpPr>
          <p:cNvPr id="12" name="直線矢印コネクタ 11"/>
          <p:cNvCxnSpPr/>
          <p:nvPr/>
        </p:nvCxnSpPr>
        <p:spPr bwMode="auto">
          <a:xfrm>
            <a:off x="2267744" y="6093296"/>
            <a:ext cx="3600400" cy="0"/>
          </a:xfrm>
          <a:prstGeom prst="straightConnector1">
            <a:avLst/>
          </a:prstGeom>
          <a:solidFill>
            <a:srgbClr val="00B8FF"/>
          </a:solidFill>
          <a:ln w="19050" cap="flat" cmpd="sng" algn="ctr">
            <a:solidFill>
              <a:schemeClr val="tx1"/>
            </a:solidFill>
            <a:prstDash val="solid"/>
            <a:round/>
            <a:headEnd type="none" w="med" len="med"/>
            <a:tailEnd type="arrow"/>
          </a:ln>
          <a:effectLst/>
        </p:spPr>
      </p:cxnSp>
      <p:cxnSp>
        <p:nvCxnSpPr>
          <p:cNvPr id="13" name="直線矢印コネクタ 12"/>
          <p:cNvCxnSpPr/>
          <p:nvPr/>
        </p:nvCxnSpPr>
        <p:spPr bwMode="auto">
          <a:xfrm flipV="1">
            <a:off x="2267744" y="4797152"/>
            <a:ext cx="0" cy="129614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16" name="テキスト ボックス 15"/>
          <p:cNvSpPr txBox="1"/>
          <p:nvPr/>
        </p:nvSpPr>
        <p:spPr bwMode="auto">
          <a:xfrm>
            <a:off x="4932040" y="6093296"/>
            <a:ext cx="172819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Number of antennas</a:t>
            </a:r>
            <a:endParaRPr lang="ja-JP" altLang="en-US" sz="1400" b="1" dirty="0">
              <a:latin typeface="Calibri" pitchFamily="34" charset="0"/>
              <a:cs typeface="Calibri" pitchFamily="34" charset="0"/>
            </a:endParaRPr>
          </a:p>
        </p:txBody>
      </p:sp>
      <p:sp>
        <p:nvSpPr>
          <p:cNvPr id="17" name="テキスト ボックス 16"/>
          <p:cNvSpPr txBox="1"/>
          <p:nvPr/>
        </p:nvSpPr>
        <p:spPr bwMode="auto">
          <a:xfrm>
            <a:off x="1403648" y="4509120"/>
            <a:ext cx="172819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MIMO gain</a:t>
            </a:r>
            <a:endParaRPr lang="ja-JP" altLang="en-US" sz="1400" b="1" dirty="0">
              <a:latin typeface="Calibri" pitchFamily="34" charset="0"/>
              <a:cs typeface="Calibri" pitchFamily="34" charset="0"/>
            </a:endParaRPr>
          </a:p>
        </p:txBody>
      </p:sp>
      <p:sp>
        <p:nvSpPr>
          <p:cNvPr id="18" name="テキスト ボックス 17"/>
          <p:cNvSpPr txBox="1"/>
          <p:nvPr/>
        </p:nvSpPr>
        <p:spPr bwMode="auto">
          <a:xfrm>
            <a:off x="197971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1</a:t>
            </a:r>
            <a:endParaRPr lang="ja-JP" altLang="en-US" sz="1400" b="1" dirty="0">
              <a:latin typeface="Calibri" pitchFamily="34" charset="0"/>
              <a:cs typeface="Calibri" pitchFamily="34" charset="0"/>
            </a:endParaRPr>
          </a:p>
        </p:txBody>
      </p:sp>
      <p:sp>
        <p:nvSpPr>
          <p:cNvPr id="19" name="テキスト ボックス 18"/>
          <p:cNvSpPr txBox="1"/>
          <p:nvPr/>
        </p:nvSpPr>
        <p:spPr bwMode="auto">
          <a:xfrm>
            <a:off x="269979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2</a:t>
            </a:r>
            <a:endParaRPr lang="ja-JP" altLang="en-US" sz="1400" b="1" dirty="0">
              <a:latin typeface="Calibri" pitchFamily="34" charset="0"/>
              <a:cs typeface="Calibri" pitchFamily="34" charset="0"/>
            </a:endParaRPr>
          </a:p>
        </p:txBody>
      </p:sp>
      <p:sp>
        <p:nvSpPr>
          <p:cNvPr id="20" name="テキスト ボックス 19"/>
          <p:cNvSpPr txBox="1"/>
          <p:nvPr/>
        </p:nvSpPr>
        <p:spPr bwMode="auto">
          <a:xfrm>
            <a:off x="4139952" y="6093296"/>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4</a:t>
            </a:r>
            <a:endParaRPr lang="ja-JP" altLang="en-US" sz="1400" b="1" dirty="0">
              <a:latin typeface="Calibri" pitchFamily="34" charset="0"/>
              <a:cs typeface="Calibri" pitchFamily="34" charset="0"/>
            </a:endParaRPr>
          </a:p>
        </p:txBody>
      </p:sp>
      <p:sp>
        <p:nvSpPr>
          <p:cNvPr id="21" name="テキスト ボックス 20"/>
          <p:cNvSpPr txBox="1"/>
          <p:nvPr/>
        </p:nvSpPr>
        <p:spPr bwMode="auto">
          <a:xfrm>
            <a:off x="1763688" y="5589240"/>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1</a:t>
            </a:r>
            <a:endParaRPr lang="ja-JP" altLang="en-US" sz="1400" b="1" dirty="0">
              <a:latin typeface="Calibri" pitchFamily="34" charset="0"/>
              <a:cs typeface="Calibri" pitchFamily="34" charset="0"/>
            </a:endParaRPr>
          </a:p>
        </p:txBody>
      </p:sp>
      <p:sp>
        <p:nvSpPr>
          <p:cNvPr id="22" name="円/楕円 21"/>
          <p:cNvSpPr/>
          <p:nvPr/>
        </p:nvSpPr>
        <p:spPr bwMode="auto">
          <a:xfrm>
            <a:off x="4355976" y="5085184"/>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24" name="直線コネクタ 23"/>
          <p:cNvCxnSpPr/>
          <p:nvPr/>
        </p:nvCxnSpPr>
        <p:spPr bwMode="auto">
          <a:xfrm>
            <a:off x="2275805" y="5184843"/>
            <a:ext cx="2808312" cy="0"/>
          </a:xfrm>
          <a:prstGeom prst="line">
            <a:avLst/>
          </a:prstGeom>
          <a:solidFill>
            <a:srgbClr val="00B8FF"/>
          </a:solidFill>
          <a:ln w="19050" cap="flat" cmpd="sng" algn="ctr">
            <a:solidFill>
              <a:schemeClr val="tx1"/>
            </a:solidFill>
            <a:prstDash val="dash"/>
            <a:round/>
            <a:headEnd type="none" w="med" len="med"/>
            <a:tailEnd type="none" w="med" len="med"/>
          </a:ln>
          <a:effectLst/>
        </p:spPr>
      </p:cxnSp>
      <p:sp>
        <p:nvSpPr>
          <p:cNvPr id="26" name="テキスト ボックス 25"/>
          <p:cNvSpPr txBox="1"/>
          <p:nvPr/>
        </p:nvSpPr>
        <p:spPr bwMode="auto">
          <a:xfrm>
            <a:off x="971600" y="4941168"/>
            <a:ext cx="1296144"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MIMO gain of </a:t>
            </a:r>
          </a:p>
          <a:p>
            <a:pPr algn="ctr">
              <a:defRPr/>
            </a:pPr>
            <a:r>
              <a:rPr lang="en-US" altLang="ja-JP" sz="1400" b="1" dirty="0">
                <a:latin typeface="Calibri" pitchFamily="34" charset="0"/>
                <a:cs typeface="Calibri" pitchFamily="34" charset="0"/>
              </a:rPr>
              <a:t>4 x 4 trans.</a:t>
            </a:r>
            <a:endParaRPr lang="ja-JP" altLang="en-US" sz="1400" b="1" dirty="0">
              <a:latin typeface="Calibri" pitchFamily="34" charset="0"/>
              <a:cs typeface="Calibri" pitchFamily="34" charset="0"/>
            </a:endParaRPr>
          </a:p>
        </p:txBody>
      </p:sp>
      <p:sp>
        <p:nvSpPr>
          <p:cNvPr id="29" name="円/楕円 28"/>
          <p:cNvSpPr/>
          <p:nvPr/>
        </p:nvSpPr>
        <p:spPr bwMode="auto">
          <a:xfrm>
            <a:off x="2195736" y="5661248"/>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直線コネクタ 29"/>
          <p:cNvCxnSpPr/>
          <p:nvPr/>
        </p:nvCxnSpPr>
        <p:spPr bwMode="auto">
          <a:xfrm flipV="1">
            <a:off x="2267744" y="4990289"/>
            <a:ext cx="2878188" cy="742967"/>
          </a:xfrm>
          <a:prstGeom prst="line">
            <a:avLst/>
          </a:prstGeom>
          <a:solidFill>
            <a:srgbClr val="00B8FF"/>
          </a:solidFill>
          <a:ln w="19050" cap="flat" cmpd="sng" algn="ctr">
            <a:solidFill>
              <a:srgbClr val="0000FF"/>
            </a:solidFill>
            <a:prstDash val="solid"/>
            <a:round/>
            <a:headEnd type="none" w="med" len="med"/>
            <a:tailEnd type="none" w="med" len="med"/>
          </a:ln>
          <a:effectLst/>
        </p:spPr>
      </p:cxnSp>
      <p:sp>
        <p:nvSpPr>
          <p:cNvPr id="32" name="円/楕円 31"/>
          <p:cNvSpPr/>
          <p:nvPr/>
        </p:nvSpPr>
        <p:spPr bwMode="auto">
          <a:xfrm>
            <a:off x="2915816" y="5445224"/>
            <a:ext cx="144000" cy="1440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4" name="直線矢印コネクタ 33"/>
          <p:cNvCxnSpPr/>
          <p:nvPr/>
        </p:nvCxnSpPr>
        <p:spPr bwMode="auto">
          <a:xfrm flipH="1" flipV="1">
            <a:off x="4499992" y="5229200"/>
            <a:ext cx="864096" cy="216024"/>
          </a:xfrm>
          <a:prstGeom prst="straightConnector1">
            <a:avLst/>
          </a:prstGeom>
          <a:solidFill>
            <a:srgbClr val="00B8FF"/>
          </a:solidFill>
          <a:ln w="19050" cap="flat" cmpd="sng" algn="ctr">
            <a:solidFill>
              <a:schemeClr val="tx1"/>
            </a:solidFill>
            <a:prstDash val="solid"/>
            <a:round/>
            <a:headEnd type="none" w="med" len="med"/>
            <a:tailEnd type="arrow"/>
          </a:ln>
          <a:effectLst/>
        </p:spPr>
      </p:cxnSp>
      <p:sp>
        <p:nvSpPr>
          <p:cNvPr id="36" name="テキスト ボックス 35"/>
          <p:cNvSpPr txBox="1"/>
          <p:nvPr/>
        </p:nvSpPr>
        <p:spPr bwMode="auto">
          <a:xfrm>
            <a:off x="5220072" y="5229200"/>
            <a:ext cx="2304256"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Given as a random value based on the result in [7]</a:t>
            </a:r>
            <a:endParaRPr lang="ja-JP" altLang="en-US" sz="1400" b="1" dirty="0">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540346"/>
            <a:ext cx="7772400" cy="1160462"/>
          </a:xfrm>
          <a:ln/>
        </p:spPr>
        <p:txBody>
          <a:bodyPr lIns="90000" tIns="46800" rIns="90000" bIns="46800"/>
          <a:lstStyle/>
          <a:p>
            <a:r>
              <a:rPr lang="en-US" altLang="ja-JP" dirty="0"/>
              <a:t>Background (2)</a:t>
            </a:r>
            <a:endParaRPr lang="en-US" dirty="0"/>
          </a:p>
        </p:txBody>
      </p:sp>
      <p:sp>
        <p:nvSpPr>
          <p:cNvPr id="24" name="コンテンツ プレースホルダ 23"/>
          <p:cNvSpPr>
            <a:spLocks noGrp="1"/>
          </p:cNvSpPr>
          <p:nvPr>
            <p:ph idx="1"/>
          </p:nvPr>
        </p:nvSpPr>
        <p:spPr>
          <a:xfrm>
            <a:off x="395536" y="1700808"/>
            <a:ext cx="4248472" cy="4113213"/>
          </a:xfrm>
        </p:spPr>
        <p:txBody>
          <a:bodyPr/>
          <a:lstStyle/>
          <a:p>
            <a:pPr>
              <a:buFont typeface="Arial" panose="020B0604020202020204" pitchFamily="34" charset="0"/>
              <a:buChar char="•"/>
            </a:pPr>
            <a:r>
              <a:rPr lang="en-US" altLang="ja-JP" sz="2200" dirty="0"/>
              <a:t>We conducted measurements of channel usage at a main-line railway station in Japan [2,3].</a:t>
            </a:r>
          </a:p>
          <a:p>
            <a:pPr>
              <a:buFont typeface="Arial" panose="020B0604020202020204" pitchFamily="34" charset="0"/>
              <a:buChar char="•"/>
            </a:pPr>
            <a:r>
              <a:rPr lang="en-US" altLang="ja-JP" sz="2200" dirty="0"/>
              <a:t>Example 500 ms snapshot of spectrogram shows there are many short unused resources with durations of typically 10-70 </a:t>
            </a:r>
            <a:r>
              <a:rPr lang="en-US" altLang="ja-JP" sz="2200" dirty="0" err="1"/>
              <a:t>ms.</a:t>
            </a:r>
            <a:endParaRPr lang="en-US" altLang="ja-JP" sz="2200" dirty="0"/>
          </a:p>
          <a:p>
            <a:pPr>
              <a:buFont typeface="Arial" panose="020B0604020202020204" pitchFamily="34" charset="0"/>
              <a:buChar char="•"/>
            </a:pPr>
            <a:r>
              <a:rPr lang="en-GB" altLang="ja-JP" sz="2200" dirty="0"/>
              <a:t>If we can utilize these scattered unused resources, we can obtain more transmission chances and can improve </a:t>
            </a:r>
            <a:r>
              <a:rPr lang="en-GB" altLang="ja-JP" sz="2200" dirty="0" err="1"/>
              <a:t>QoS</a:t>
            </a:r>
            <a:r>
              <a:rPr lang="en-GB" altLang="ja-JP" sz="2200" dirty="0"/>
              <a:t>.</a:t>
            </a:r>
          </a:p>
          <a:p>
            <a:endParaRPr kumimoji="1" lang="ja-JP" altLang="en-US" sz="2200" dirty="0"/>
          </a:p>
        </p:txBody>
      </p:sp>
      <p:sp>
        <p:nvSpPr>
          <p:cNvPr id="25" name="テキスト ボックス 24"/>
          <p:cNvSpPr txBox="1"/>
          <p:nvPr/>
        </p:nvSpPr>
        <p:spPr>
          <a:xfrm>
            <a:off x="8256993" y="5754742"/>
            <a:ext cx="526106"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26"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50099" r="39717"/>
          <a:stretch/>
        </p:blipFill>
        <p:spPr>
          <a:xfrm>
            <a:off x="8208777" y="1733915"/>
            <a:ext cx="643348" cy="4029624"/>
          </a:xfrm>
          <a:prstGeom prst="rect">
            <a:avLst/>
          </a:prstGeom>
        </p:spPr>
      </p:pic>
      <p:sp>
        <p:nvSpPr>
          <p:cNvPr id="27" name="正方形/長方形 47"/>
          <p:cNvSpPr/>
          <p:nvPr/>
        </p:nvSpPr>
        <p:spPr bwMode="auto">
          <a:xfrm flipV="1">
            <a:off x="8199234" y="3499752"/>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8" name="正方形/長方形 47"/>
          <p:cNvSpPr/>
          <p:nvPr/>
        </p:nvSpPr>
        <p:spPr bwMode="auto">
          <a:xfrm flipV="1">
            <a:off x="8199234" y="3809457"/>
            <a:ext cx="652891" cy="14905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29" name="正方形/長方形 47"/>
          <p:cNvSpPr/>
          <p:nvPr/>
        </p:nvSpPr>
        <p:spPr bwMode="auto">
          <a:xfrm flipV="1">
            <a:off x="8199234" y="2540665"/>
            <a:ext cx="652891" cy="9280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Footer Placeholder 4"/>
          <p:cNvSpPr>
            <a:spLocks noGrp="1"/>
          </p:cNvSpPr>
          <p:nvPr>
            <p:ph type="ftr" idx="14"/>
          </p:nvPr>
        </p:nvSpPr>
        <p:spPr>
          <a:xfrm>
            <a:off x="6286512" y="6475413"/>
            <a:ext cx="2255826" cy="180975"/>
          </a:xfrm>
        </p:spPr>
        <p:txBody>
          <a:bodyPr/>
          <a:lstStyle/>
          <a:p>
            <a:r>
              <a:rPr lang="en-GB" altLang="ja-JP"/>
              <a:t>Kazuto Yano, ATR</a:t>
            </a:r>
            <a:endParaRPr lang="en-GB" altLang="ja-JP" dirty="0"/>
          </a:p>
        </p:txBody>
      </p:sp>
      <p:pic>
        <p:nvPicPr>
          <p:cNvPr id="31" name="Picture 4" descr="C:\cygwin64\home\yano\study\project\WLAN-CA\standardization\201703_plenary\my_presentation\measurement\cropped_2017年1月17日18_26_48_B_大阪駅busytime.tdms1.bin2.4GHz0.png"/>
          <p:cNvPicPr>
            <a:picLocks noChangeAspect="1" noChangeArrowheads="1"/>
          </p:cNvPicPr>
          <p:nvPr/>
        </p:nvPicPr>
        <p:blipFill>
          <a:blip r:embed="rId4" cstate="print"/>
          <a:stretch>
            <a:fillRect/>
          </a:stretch>
        </p:blipFill>
        <p:spPr bwMode="auto">
          <a:xfrm>
            <a:off x="5268436" y="1736181"/>
            <a:ext cx="1448874" cy="4031069"/>
          </a:xfrm>
          <a:prstGeom prst="rect">
            <a:avLst/>
          </a:prstGeom>
          <a:noFill/>
        </p:spPr>
      </p:pic>
      <p:sp>
        <p:nvSpPr>
          <p:cNvPr id="32" name="テキスト ボックス 31"/>
          <p:cNvSpPr txBox="1"/>
          <p:nvPr/>
        </p:nvSpPr>
        <p:spPr>
          <a:xfrm>
            <a:off x="5134975" y="5754742"/>
            <a:ext cx="72008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Ch. 1</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33" name="正方形/長方形 32"/>
          <p:cNvSpPr/>
          <p:nvPr/>
        </p:nvSpPr>
        <p:spPr bwMode="auto">
          <a:xfrm>
            <a:off x="5326071" y="3028950"/>
            <a:ext cx="609380" cy="104775"/>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正方形/長方形 38"/>
          <p:cNvSpPr/>
          <p:nvPr/>
        </p:nvSpPr>
        <p:spPr bwMode="auto">
          <a:xfrm>
            <a:off x="5326071" y="2828925"/>
            <a:ext cx="609380" cy="12662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1" name="正方形/長方形 40"/>
          <p:cNvSpPr/>
          <p:nvPr/>
        </p:nvSpPr>
        <p:spPr bwMode="auto">
          <a:xfrm>
            <a:off x="5326609" y="3267075"/>
            <a:ext cx="596618" cy="457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42" name="正方形/長方形 41"/>
          <p:cNvSpPr/>
          <p:nvPr/>
        </p:nvSpPr>
        <p:spPr bwMode="auto">
          <a:xfrm>
            <a:off x="5326071" y="4867275"/>
            <a:ext cx="609380" cy="106774"/>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2" name="正方形/長方形 51"/>
          <p:cNvSpPr/>
          <p:nvPr/>
        </p:nvSpPr>
        <p:spPr bwMode="auto">
          <a:xfrm>
            <a:off x="5326071" y="4657725"/>
            <a:ext cx="609380" cy="13952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3" name="正方形/長方形 52"/>
          <p:cNvSpPr/>
          <p:nvPr/>
        </p:nvSpPr>
        <p:spPr bwMode="auto">
          <a:xfrm>
            <a:off x="5326071" y="5067299"/>
            <a:ext cx="609380" cy="44484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4" name="正方形/長方形 53"/>
          <p:cNvSpPr/>
          <p:nvPr/>
        </p:nvSpPr>
        <p:spPr bwMode="auto">
          <a:xfrm>
            <a:off x="5326071" y="5574659"/>
            <a:ext cx="609380" cy="935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5" name="正方形/長方形 54"/>
          <p:cNvSpPr/>
          <p:nvPr/>
        </p:nvSpPr>
        <p:spPr bwMode="auto">
          <a:xfrm>
            <a:off x="5326071" y="5471509"/>
            <a:ext cx="609380" cy="1211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6" name="テキスト ボックス 55"/>
          <p:cNvSpPr txBox="1"/>
          <p:nvPr/>
        </p:nvSpPr>
        <p:spPr>
          <a:xfrm>
            <a:off x="6156176" y="5754742"/>
            <a:ext cx="334727"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6</a:t>
            </a:r>
            <a:endParaRPr kumimoji="1" lang="ja-JP" altLang="en-US" sz="1600" dirty="0">
              <a:solidFill>
                <a:srgbClr val="C000C0"/>
              </a:solidFill>
              <a:latin typeface="Arial Unicode MS" pitchFamily="50" charset="-128"/>
              <a:ea typeface="Arial Unicode MS" pitchFamily="50" charset="-128"/>
              <a:cs typeface="Arial Unicode MS" pitchFamily="50" charset="-128"/>
            </a:endParaRPr>
          </a:p>
        </p:txBody>
      </p:sp>
      <p:pic>
        <p:nvPicPr>
          <p:cNvPr id="57" name="コンテンツ プレースホルダー 5"/>
          <p:cNvPicPr>
            <a:picLocks noGrp="1"/>
          </p:cNvPicPr>
          <p:nvPr/>
        </p:nvPicPr>
        <p:blipFill rotWithShape="1">
          <a:blip r:embed="rId3" cstate="print">
            <a:extLst>
              <a:ext uri="{28A0092B-C50C-407E-A947-70E740481C1C}">
                <a14:useLocalDpi xmlns="" xmlns:a14="http://schemas.microsoft.com/office/drawing/2010/main" val="0"/>
              </a:ext>
            </a:extLst>
          </a:blip>
          <a:srcRect l="19602" r="60238"/>
          <a:stretch/>
        </p:blipFill>
        <p:spPr>
          <a:xfrm>
            <a:off x="6904897" y="1729479"/>
            <a:ext cx="1268797" cy="4029624"/>
          </a:xfrm>
          <a:prstGeom prst="rect">
            <a:avLst/>
          </a:prstGeom>
        </p:spPr>
      </p:pic>
      <p:sp>
        <p:nvSpPr>
          <p:cNvPr id="58" name="テキスト ボックス 57"/>
          <p:cNvSpPr txBox="1"/>
          <p:nvPr/>
        </p:nvSpPr>
        <p:spPr>
          <a:xfrm>
            <a:off x="6896289" y="5754742"/>
            <a:ext cx="625878"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108</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59" name="正方形/長方形 58"/>
          <p:cNvSpPr/>
          <p:nvPr/>
        </p:nvSpPr>
        <p:spPr bwMode="auto">
          <a:xfrm flipV="1">
            <a:off x="6920926" y="4298712"/>
            <a:ext cx="623042" cy="47410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0" name="正方形/長方形 59"/>
          <p:cNvSpPr/>
          <p:nvPr/>
        </p:nvSpPr>
        <p:spPr bwMode="auto">
          <a:xfrm flipV="1">
            <a:off x="6908453" y="4882728"/>
            <a:ext cx="636725" cy="13239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1" name="正方形/長方形 60"/>
          <p:cNvSpPr/>
          <p:nvPr/>
        </p:nvSpPr>
        <p:spPr bwMode="auto">
          <a:xfrm flipV="1">
            <a:off x="6920925" y="5124914"/>
            <a:ext cx="623042" cy="63177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2" name="正方形/長方形 61"/>
          <p:cNvSpPr/>
          <p:nvPr/>
        </p:nvSpPr>
        <p:spPr bwMode="auto">
          <a:xfrm flipV="1">
            <a:off x="6908453" y="3809458"/>
            <a:ext cx="636726" cy="36828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3" name="正方形/長方形 62"/>
          <p:cNvSpPr/>
          <p:nvPr/>
        </p:nvSpPr>
        <p:spPr bwMode="auto">
          <a:xfrm flipV="1">
            <a:off x="6908452" y="3058077"/>
            <a:ext cx="636727" cy="3275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4" name="正方形/長方形 63"/>
          <p:cNvSpPr/>
          <p:nvPr/>
        </p:nvSpPr>
        <p:spPr bwMode="auto">
          <a:xfrm flipV="1">
            <a:off x="6893426" y="3473979"/>
            <a:ext cx="653211" cy="15033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5" name="正方形/長方形 64"/>
          <p:cNvSpPr/>
          <p:nvPr/>
        </p:nvSpPr>
        <p:spPr bwMode="auto">
          <a:xfrm flipV="1">
            <a:off x="6895254" y="3682236"/>
            <a:ext cx="640259" cy="6346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6" name="正方形/長方形 65"/>
          <p:cNvSpPr/>
          <p:nvPr/>
        </p:nvSpPr>
        <p:spPr bwMode="auto">
          <a:xfrm flipV="1">
            <a:off x="6918426" y="1925516"/>
            <a:ext cx="625784" cy="95489"/>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67" name="テキスト ボックス 66"/>
          <p:cNvSpPr txBox="1"/>
          <p:nvPr/>
        </p:nvSpPr>
        <p:spPr>
          <a:xfrm>
            <a:off x="7540279" y="5754742"/>
            <a:ext cx="636440" cy="338554"/>
          </a:xfrm>
          <a:prstGeom prst="rect">
            <a:avLst/>
          </a:prstGeom>
          <a:noFill/>
        </p:spPr>
        <p:txBody>
          <a:bodyPr wrap="squar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112</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sp>
        <p:nvSpPr>
          <p:cNvPr id="68" name="テキスト ボックス 42"/>
          <p:cNvSpPr txBox="1"/>
          <p:nvPr/>
        </p:nvSpPr>
        <p:spPr>
          <a:xfrm>
            <a:off x="4932040" y="6114782"/>
            <a:ext cx="3953326" cy="338554"/>
          </a:xfrm>
          <a:prstGeom prst="rect">
            <a:avLst/>
          </a:prstGeom>
          <a:noFill/>
        </p:spPr>
        <p:txBody>
          <a:bodyPr wrap="none" rtlCol="0">
            <a:spAutoFit/>
          </a:bodyPr>
          <a:lstStyle/>
          <a:p>
            <a:pPr algn="ctr"/>
            <a:r>
              <a:rPr kumimoji="1" lang="en-US" altLang="ja-JP" sz="1600" dirty="0">
                <a:solidFill>
                  <a:schemeClr val="tx1"/>
                </a:solidFill>
                <a:latin typeface="Arial Unicode MS" pitchFamily="50" charset="-128"/>
                <a:ea typeface="Arial Unicode MS" pitchFamily="50" charset="-128"/>
                <a:cs typeface="Arial Unicode MS" pitchFamily="50" charset="-128"/>
              </a:rPr>
              <a:t>(Left) 2.4 and (Right) 5 GHz Spectrogram</a:t>
            </a:r>
            <a:endParaRPr kumimoji="1" lang="ja-JP" altLang="en-US" sz="1600" dirty="0">
              <a:solidFill>
                <a:schemeClr val="tx1"/>
              </a:solidFill>
              <a:latin typeface="Arial Unicode MS" pitchFamily="50" charset="-128"/>
              <a:ea typeface="Arial Unicode MS" pitchFamily="50" charset="-128"/>
              <a:cs typeface="Arial Unicode MS" pitchFamily="50" charset="-128"/>
            </a:endParaRPr>
          </a:p>
        </p:txBody>
      </p:sp>
      <p:grpSp>
        <p:nvGrpSpPr>
          <p:cNvPr id="69" name="グループ化 52"/>
          <p:cNvGrpSpPr/>
          <p:nvPr/>
        </p:nvGrpSpPr>
        <p:grpSpPr>
          <a:xfrm>
            <a:off x="4716016" y="1556866"/>
            <a:ext cx="555052" cy="4416878"/>
            <a:chOff x="-100139" y="1580672"/>
            <a:chExt cx="972992" cy="4737193"/>
          </a:xfrm>
        </p:grpSpPr>
        <p:cxnSp>
          <p:nvCxnSpPr>
            <p:cNvPr id="70" name="直線コネクタ 69"/>
            <p:cNvCxnSpPr/>
            <p:nvPr/>
          </p:nvCxnSpPr>
          <p:spPr>
            <a:xfrm>
              <a:off x="650961" y="176533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50961" y="219738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50961" y="262943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650961" y="306148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650961" y="349353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650961" y="392557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650961" y="4357626"/>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56853" y="4789674"/>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50961" y="5221722"/>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50961" y="5653770"/>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650961" y="6085818"/>
              <a:ext cx="21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5762" y="5901152"/>
              <a:ext cx="707931" cy="416713"/>
            </a:xfrm>
            <a:prstGeom prst="rect">
              <a:avLst/>
            </a:prstGeom>
            <a:noFill/>
          </p:spPr>
          <p:txBody>
            <a:bodyPr wrap="square" rtlCol="0">
              <a:spAutoFit/>
            </a:bodyPr>
            <a:lstStyle/>
            <a:p>
              <a:pPr algn="r"/>
              <a:r>
                <a:rPr kumimoji="1" lang="en-US" altLang="ja-JP" sz="1200" dirty="0">
                  <a:solidFill>
                    <a:schemeClr val="tx1"/>
                  </a:solidFill>
                </a:rPr>
                <a:t>0</a:t>
              </a:r>
              <a:endParaRPr kumimoji="1" lang="ja-JP" altLang="en-US" sz="1200" dirty="0">
                <a:solidFill>
                  <a:schemeClr val="tx1"/>
                </a:solidFill>
              </a:endParaRPr>
            </a:p>
          </p:txBody>
        </p:sp>
        <p:sp>
          <p:nvSpPr>
            <p:cNvPr id="82" name="テキスト ボックス 81"/>
            <p:cNvSpPr txBox="1"/>
            <p:nvPr/>
          </p:nvSpPr>
          <p:spPr>
            <a:xfrm>
              <a:off x="-100139" y="1580672"/>
              <a:ext cx="783708" cy="297087"/>
            </a:xfrm>
            <a:prstGeom prst="rect">
              <a:avLst/>
            </a:prstGeom>
            <a:noFill/>
          </p:spPr>
          <p:txBody>
            <a:bodyPr wrap="square" rtlCol="0">
              <a:spAutoFit/>
            </a:bodyPr>
            <a:lstStyle/>
            <a:p>
              <a:pPr algn="r"/>
              <a:r>
                <a:rPr kumimoji="1" lang="en-US" altLang="ja-JP" sz="1200" dirty="0">
                  <a:solidFill>
                    <a:schemeClr val="tx1"/>
                  </a:solidFill>
                </a:rPr>
                <a:t>500</a:t>
              </a:r>
            </a:p>
          </p:txBody>
        </p:sp>
        <p:sp>
          <p:nvSpPr>
            <p:cNvPr id="83" name="テキスト ボックス 82"/>
            <p:cNvSpPr txBox="1"/>
            <p:nvPr/>
          </p:nvSpPr>
          <p:spPr>
            <a:xfrm>
              <a:off x="-83403" y="2444768"/>
              <a:ext cx="766972" cy="297087"/>
            </a:xfrm>
            <a:prstGeom prst="rect">
              <a:avLst/>
            </a:prstGeom>
            <a:noFill/>
          </p:spPr>
          <p:txBody>
            <a:bodyPr wrap="square" rtlCol="0">
              <a:spAutoFit/>
            </a:bodyPr>
            <a:lstStyle/>
            <a:p>
              <a:pPr algn="r"/>
              <a:r>
                <a:rPr lang="en-US" altLang="ja-JP" sz="1200" dirty="0">
                  <a:solidFill>
                    <a:schemeClr val="tx1"/>
                  </a:solidFill>
                </a:rPr>
                <a:t>400</a:t>
              </a:r>
            </a:p>
          </p:txBody>
        </p:sp>
        <p:sp>
          <p:nvSpPr>
            <p:cNvPr id="84" name="テキスト ボックス 83"/>
            <p:cNvSpPr txBox="1"/>
            <p:nvPr/>
          </p:nvSpPr>
          <p:spPr>
            <a:xfrm>
              <a:off x="-83403" y="3308864"/>
              <a:ext cx="766970" cy="297087"/>
            </a:xfrm>
            <a:prstGeom prst="rect">
              <a:avLst/>
            </a:prstGeom>
            <a:noFill/>
          </p:spPr>
          <p:txBody>
            <a:bodyPr wrap="square" rtlCol="0">
              <a:spAutoFit/>
            </a:bodyPr>
            <a:lstStyle/>
            <a:p>
              <a:pPr algn="r"/>
              <a:r>
                <a:rPr kumimoji="1" lang="en-US" altLang="ja-JP" sz="1200" dirty="0">
                  <a:solidFill>
                    <a:schemeClr val="tx1"/>
                  </a:solidFill>
                </a:rPr>
                <a:t>300</a:t>
              </a:r>
              <a:endParaRPr kumimoji="1" lang="ja-JP" altLang="en-US" sz="1200" dirty="0">
                <a:solidFill>
                  <a:schemeClr val="tx1"/>
                </a:solidFill>
              </a:endParaRPr>
            </a:p>
          </p:txBody>
        </p:sp>
        <p:sp>
          <p:nvSpPr>
            <p:cNvPr id="85" name="テキスト ボックス 84"/>
            <p:cNvSpPr txBox="1"/>
            <p:nvPr/>
          </p:nvSpPr>
          <p:spPr>
            <a:xfrm>
              <a:off x="-100139" y="4162303"/>
              <a:ext cx="788057" cy="297087"/>
            </a:xfrm>
            <a:prstGeom prst="rect">
              <a:avLst/>
            </a:prstGeom>
            <a:noFill/>
          </p:spPr>
          <p:txBody>
            <a:bodyPr wrap="square" rtlCol="0">
              <a:spAutoFit/>
            </a:bodyPr>
            <a:lstStyle/>
            <a:p>
              <a:pPr algn="r"/>
              <a:r>
                <a:rPr kumimoji="1" lang="en-US" altLang="ja-JP" sz="1200" dirty="0">
                  <a:solidFill>
                    <a:schemeClr val="tx1"/>
                  </a:solidFill>
                </a:rPr>
                <a:t>200</a:t>
              </a:r>
              <a:endParaRPr kumimoji="1" lang="ja-JP" altLang="en-US" sz="1200" dirty="0">
                <a:solidFill>
                  <a:schemeClr val="tx1"/>
                </a:solidFill>
              </a:endParaRPr>
            </a:p>
          </p:txBody>
        </p:sp>
        <p:sp>
          <p:nvSpPr>
            <p:cNvPr id="86" name="テキスト ボックス 85"/>
            <p:cNvSpPr txBox="1"/>
            <p:nvPr/>
          </p:nvSpPr>
          <p:spPr>
            <a:xfrm>
              <a:off x="-100139" y="5037057"/>
              <a:ext cx="783708" cy="297087"/>
            </a:xfrm>
            <a:prstGeom prst="rect">
              <a:avLst/>
            </a:prstGeom>
            <a:noFill/>
          </p:spPr>
          <p:txBody>
            <a:bodyPr wrap="square" rtlCol="0">
              <a:spAutoFit/>
            </a:bodyPr>
            <a:lstStyle/>
            <a:p>
              <a:pPr algn="r"/>
              <a:r>
                <a:rPr kumimoji="1" lang="en-US" altLang="ja-JP" sz="1200" dirty="0">
                  <a:solidFill>
                    <a:schemeClr val="tx1"/>
                  </a:solidFill>
                </a:rPr>
                <a:t>100</a:t>
              </a:r>
            </a:p>
          </p:txBody>
        </p:sp>
      </p:grpSp>
      <p:sp>
        <p:nvSpPr>
          <p:cNvPr id="87" name="正方形/長方形 26"/>
          <p:cNvSpPr/>
          <p:nvPr/>
        </p:nvSpPr>
        <p:spPr bwMode="auto">
          <a:xfrm>
            <a:off x="6012257" y="4524375"/>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8" name="正方形/長方形 26"/>
          <p:cNvSpPr/>
          <p:nvPr/>
        </p:nvSpPr>
        <p:spPr bwMode="auto">
          <a:xfrm>
            <a:off x="6016006" y="527288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89" name="正方形/長方形 26"/>
          <p:cNvSpPr/>
          <p:nvPr/>
        </p:nvSpPr>
        <p:spPr bwMode="auto">
          <a:xfrm>
            <a:off x="6022506" y="5502290"/>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0" name="正方形/長方形 26"/>
          <p:cNvSpPr/>
          <p:nvPr/>
        </p:nvSpPr>
        <p:spPr bwMode="auto">
          <a:xfrm>
            <a:off x="6022506" y="3571012"/>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1" name="正方形/長方形 26"/>
          <p:cNvSpPr/>
          <p:nvPr/>
        </p:nvSpPr>
        <p:spPr bwMode="auto">
          <a:xfrm>
            <a:off x="6006378" y="3136619"/>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2" name="正方形/長方形 26"/>
          <p:cNvSpPr/>
          <p:nvPr/>
        </p:nvSpPr>
        <p:spPr bwMode="auto">
          <a:xfrm>
            <a:off x="6022506" y="2257425"/>
            <a:ext cx="625853" cy="13906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3" name="正方形/長方形 26"/>
          <p:cNvSpPr/>
          <p:nvPr/>
        </p:nvSpPr>
        <p:spPr bwMode="auto">
          <a:xfrm>
            <a:off x="6022506" y="176538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4" name="正方形/長方形 26"/>
          <p:cNvSpPr/>
          <p:nvPr/>
        </p:nvSpPr>
        <p:spPr bwMode="auto">
          <a:xfrm>
            <a:off x="6022506" y="2611321"/>
            <a:ext cx="625853" cy="11871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5" name="正方形/長方形 50"/>
          <p:cNvSpPr/>
          <p:nvPr/>
        </p:nvSpPr>
        <p:spPr bwMode="auto">
          <a:xfrm flipV="1">
            <a:off x="7546281" y="1813438"/>
            <a:ext cx="631941" cy="765242"/>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6" name="正方形/長方形 50"/>
          <p:cNvSpPr/>
          <p:nvPr/>
        </p:nvSpPr>
        <p:spPr bwMode="auto">
          <a:xfrm flipV="1">
            <a:off x="7545177" y="2844088"/>
            <a:ext cx="631941" cy="54026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7" name="正方形/長方形 50"/>
          <p:cNvSpPr/>
          <p:nvPr/>
        </p:nvSpPr>
        <p:spPr bwMode="auto">
          <a:xfrm flipV="1">
            <a:off x="7545177" y="3490521"/>
            <a:ext cx="631941" cy="69949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8" name="正方形/長方形 50"/>
          <p:cNvSpPr/>
          <p:nvPr/>
        </p:nvSpPr>
        <p:spPr bwMode="auto">
          <a:xfrm flipV="1">
            <a:off x="7545177" y="2684856"/>
            <a:ext cx="631941" cy="11423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99" name="正方形/長方形 50"/>
          <p:cNvSpPr/>
          <p:nvPr/>
        </p:nvSpPr>
        <p:spPr bwMode="auto">
          <a:xfrm flipV="1">
            <a:off x="7545177" y="4296189"/>
            <a:ext cx="631941" cy="50290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0" name="正方形/長方形 50"/>
          <p:cNvSpPr/>
          <p:nvPr/>
        </p:nvSpPr>
        <p:spPr bwMode="auto">
          <a:xfrm flipV="1">
            <a:off x="7545177" y="4858748"/>
            <a:ext cx="631941" cy="13488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1" name="正方形/長方形 50"/>
          <p:cNvSpPr/>
          <p:nvPr/>
        </p:nvSpPr>
        <p:spPr bwMode="auto">
          <a:xfrm flipV="1">
            <a:off x="7545177" y="5124911"/>
            <a:ext cx="631941" cy="285577"/>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2" name="正方形/長方形 50"/>
          <p:cNvSpPr/>
          <p:nvPr/>
        </p:nvSpPr>
        <p:spPr bwMode="auto">
          <a:xfrm flipV="1">
            <a:off x="7535140" y="5477480"/>
            <a:ext cx="631941" cy="235433"/>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3" name="正方形/長方形 50"/>
          <p:cNvSpPr/>
          <p:nvPr/>
        </p:nvSpPr>
        <p:spPr bwMode="auto">
          <a:xfrm flipV="1">
            <a:off x="6923255" y="1796642"/>
            <a:ext cx="625784" cy="76121"/>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4" name="正方形/長方形 39"/>
          <p:cNvSpPr/>
          <p:nvPr/>
        </p:nvSpPr>
        <p:spPr bwMode="auto">
          <a:xfrm>
            <a:off x="5326071" y="1743076"/>
            <a:ext cx="609380" cy="9525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5" name="正方形/長方形 26"/>
          <p:cNvSpPr/>
          <p:nvPr/>
        </p:nvSpPr>
        <p:spPr bwMode="auto">
          <a:xfrm>
            <a:off x="6022505" y="5668169"/>
            <a:ext cx="625853" cy="72516"/>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548680"/>
            <a:ext cx="7772400" cy="1160462"/>
          </a:xfrm>
          <a:ln/>
        </p:spPr>
        <p:txBody>
          <a:bodyPr lIns="90000" tIns="46800" rIns="90000" bIns="46800"/>
          <a:lstStyle/>
          <a:p>
            <a:r>
              <a:rPr lang="en-US" dirty="0"/>
              <a:t>Background (3)</a:t>
            </a:r>
          </a:p>
        </p:txBody>
      </p:sp>
      <p:sp>
        <p:nvSpPr>
          <p:cNvPr id="9218" name="Rectangle 2"/>
          <p:cNvSpPr>
            <a:spLocks noGrp="1" noChangeArrowheads="1"/>
          </p:cNvSpPr>
          <p:nvPr>
            <p:ph type="body" idx="1"/>
          </p:nvPr>
        </p:nvSpPr>
        <p:spPr>
          <a:xfrm>
            <a:off x="685800" y="1637283"/>
            <a:ext cx="7772400" cy="4114800"/>
          </a:xfrm>
          <a:ln/>
        </p:spPr>
        <p:txBody>
          <a:bodyPr/>
          <a:lstStyle/>
          <a:p>
            <a:pPr>
              <a:buFont typeface="Times New Roman" pitchFamily="16" charset="0"/>
              <a:buChar char="•"/>
            </a:pPr>
            <a:r>
              <a:rPr lang="en-GB" altLang="ja-JP" sz="2200" dirty="0"/>
              <a:t>In current IEEE 802.11 wireless LAN, a BSS sets one primary channel (PCH) on which each STA invokes the back-off procedure to obtain a transmission </a:t>
            </a:r>
            <a:r>
              <a:rPr lang="en-GB" altLang="ja-JP" sz="2200" dirty="0" smtClean="0"/>
              <a:t>opportunity (TXOP) </a:t>
            </a:r>
            <a:r>
              <a:rPr lang="en-GB" altLang="ja-JP" sz="2200" dirty="0"/>
              <a:t>[4].</a:t>
            </a:r>
          </a:p>
          <a:p>
            <a:pPr>
              <a:buFont typeface="Times New Roman" pitchFamily="16" charset="0"/>
              <a:buChar char="•"/>
            </a:pPr>
            <a:r>
              <a:rPr lang="en-GB" altLang="ja-JP" sz="2200" dirty="0"/>
              <a:t>However, if channel load of the PCH is relatively high, some STAs would hardly obtain enough </a:t>
            </a:r>
            <a:r>
              <a:rPr lang="en-GB" altLang="ja-JP" sz="2200" dirty="0" smtClean="0"/>
              <a:t>TXOPs </a:t>
            </a:r>
            <a:r>
              <a:rPr lang="en-GB" altLang="ja-JP" sz="2200" dirty="0"/>
              <a:t>to achieve required </a:t>
            </a:r>
            <a:r>
              <a:rPr lang="en-GB" altLang="ja-JP" sz="2200" dirty="0" err="1"/>
              <a:t>QoS</a:t>
            </a:r>
            <a:r>
              <a:rPr lang="en-GB" altLang="ja-JP" sz="2200" dirty="0"/>
              <a:t> even though unused resources exist on other channels.</a:t>
            </a:r>
          </a:p>
        </p:txBody>
      </p:sp>
      <p:sp>
        <p:nvSpPr>
          <p:cNvPr id="45" name="正方形/長方形 44"/>
          <p:cNvSpPr/>
          <p:nvPr/>
        </p:nvSpPr>
        <p:spPr bwMode="auto">
          <a:xfrm>
            <a:off x="2861382" y="467288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46" name="直線矢印コネクタ 45"/>
          <p:cNvCxnSpPr/>
          <p:nvPr/>
        </p:nvCxnSpPr>
        <p:spPr bwMode="auto">
          <a:xfrm flipV="1">
            <a:off x="2843808" y="4384849"/>
            <a:ext cx="0" cy="155334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bwMode="auto">
          <a:xfrm>
            <a:off x="2771800" y="5949280"/>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bwMode="auto">
          <a:xfrm>
            <a:off x="3131840" y="5032961"/>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3983158"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4466729"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4860032"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2999281" y="5356812"/>
            <a:ext cx="86499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3" name="正方形/長方形 52"/>
          <p:cNvSpPr/>
          <p:nvPr/>
        </p:nvSpPr>
        <p:spPr bwMode="auto">
          <a:xfrm>
            <a:off x="3935385" y="535681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4" name="正方形/長方形 53"/>
          <p:cNvSpPr/>
          <p:nvPr/>
        </p:nvSpPr>
        <p:spPr bwMode="auto">
          <a:xfrm>
            <a:off x="2915816" y="472195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正方形/長方形 54"/>
          <p:cNvSpPr/>
          <p:nvPr/>
        </p:nvSpPr>
        <p:spPr bwMode="auto">
          <a:xfrm>
            <a:off x="5317538" y="4742982"/>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6" name="正方形/長方形 55"/>
          <p:cNvSpPr/>
          <p:nvPr/>
        </p:nvSpPr>
        <p:spPr bwMode="auto">
          <a:xfrm>
            <a:off x="3225930" y="4708885"/>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57" name="テキスト ボックス 56"/>
          <p:cNvSpPr txBox="1"/>
          <p:nvPr/>
        </p:nvSpPr>
        <p:spPr bwMode="auto">
          <a:xfrm>
            <a:off x="2267744" y="407707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58" name="テキスト ボックス 57"/>
          <p:cNvSpPr txBox="1"/>
          <p:nvPr/>
        </p:nvSpPr>
        <p:spPr bwMode="auto">
          <a:xfrm>
            <a:off x="2195736" y="4672881"/>
            <a:ext cx="5760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a:t>
            </a:r>
            <a:endParaRPr lang="ja-JP" altLang="en-US" sz="1400" b="1" dirty="0">
              <a:solidFill>
                <a:srgbClr val="FF0000"/>
              </a:solidFill>
              <a:latin typeface="Calibri" pitchFamily="34" charset="0"/>
              <a:cs typeface="Calibri" pitchFamily="34" charset="0"/>
            </a:endParaRPr>
          </a:p>
        </p:txBody>
      </p:sp>
      <p:sp>
        <p:nvSpPr>
          <p:cNvPr id="59" name="テキスト ボックス 58"/>
          <p:cNvSpPr txBox="1"/>
          <p:nvPr/>
        </p:nvSpPr>
        <p:spPr bwMode="auto">
          <a:xfrm>
            <a:off x="7907118" y="5769024"/>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sp>
        <p:nvSpPr>
          <p:cNvPr id="60" name="テキスト ボックス 59"/>
          <p:cNvSpPr txBox="1"/>
          <p:nvPr/>
        </p:nvSpPr>
        <p:spPr bwMode="auto">
          <a:xfrm>
            <a:off x="971600" y="4960913"/>
            <a:ext cx="180020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a:t>
            </a:r>
            <a:endParaRPr lang="ja-JP" altLang="en-US" sz="1400" b="1" dirty="0">
              <a:solidFill>
                <a:srgbClr val="0000CC"/>
              </a:solidFill>
              <a:latin typeface="Calibri" pitchFamily="34" charset="0"/>
              <a:cs typeface="Calibri" pitchFamily="34" charset="0"/>
            </a:endParaRPr>
          </a:p>
        </p:txBody>
      </p:sp>
      <p:sp>
        <p:nvSpPr>
          <p:cNvPr id="61" name="正方形/長方形 60"/>
          <p:cNvSpPr/>
          <p:nvPr/>
        </p:nvSpPr>
        <p:spPr bwMode="auto">
          <a:xfrm>
            <a:off x="6372200" y="4721959"/>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2" name="正方形/長方形 61"/>
          <p:cNvSpPr/>
          <p:nvPr/>
        </p:nvSpPr>
        <p:spPr bwMode="auto">
          <a:xfrm>
            <a:off x="6855771" y="4717291"/>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3" name="正方形/長方形 62"/>
          <p:cNvSpPr/>
          <p:nvPr/>
        </p:nvSpPr>
        <p:spPr bwMode="auto">
          <a:xfrm>
            <a:off x="6588224" y="5356812"/>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4" name="正方形/長方形 63"/>
          <p:cNvSpPr/>
          <p:nvPr/>
        </p:nvSpPr>
        <p:spPr bwMode="auto">
          <a:xfrm>
            <a:off x="4211959" y="5680993"/>
            <a:ext cx="1315383" cy="22848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5" name="正方形/長方形 64"/>
          <p:cNvSpPr/>
          <p:nvPr/>
        </p:nvSpPr>
        <p:spPr bwMode="auto">
          <a:xfrm>
            <a:off x="3131840" y="5680993"/>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6" name="正方形/長方形 65"/>
          <p:cNvSpPr/>
          <p:nvPr/>
        </p:nvSpPr>
        <p:spPr bwMode="auto">
          <a:xfrm>
            <a:off x="4071713" y="5052012"/>
            <a:ext cx="115212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7" name="正方形/長方形 66"/>
          <p:cNvSpPr/>
          <p:nvPr/>
        </p:nvSpPr>
        <p:spPr bwMode="auto">
          <a:xfrm>
            <a:off x="5761695" y="5697214"/>
            <a:ext cx="1584176"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68" name="テキスト ボックス 67"/>
          <p:cNvSpPr txBox="1"/>
          <p:nvPr/>
        </p:nvSpPr>
        <p:spPr bwMode="auto">
          <a:xfrm>
            <a:off x="2699792" y="6084004"/>
            <a:ext cx="4968552" cy="3693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b="1" dirty="0">
                <a:solidFill>
                  <a:srgbClr val="FF0000"/>
                </a:solidFill>
                <a:latin typeface="Calibri" pitchFamily="34" charset="0"/>
                <a:cs typeface="Calibri" pitchFamily="34" charset="0"/>
              </a:rPr>
              <a:t>These unused resources are not available.</a:t>
            </a:r>
            <a:endParaRPr lang="ja-JP" altLang="en-US" b="1" dirty="0">
              <a:solidFill>
                <a:srgbClr val="FF0000"/>
              </a:solidFill>
              <a:latin typeface="Calibri" pitchFamily="34" charset="0"/>
              <a:cs typeface="Calibri" pitchFamily="34" charset="0"/>
            </a:endParaRPr>
          </a:p>
        </p:txBody>
      </p:sp>
      <p:cxnSp>
        <p:nvCxnSpPr>
          <p:cNvPr id="69" name="直線矢印コネクタ 68"/>
          <p:cNvCxnSpPr>
            <a:stCxn id="68" idx="0"/>
          </p:cNvCxnSpPr>
          <p:nvPr/>
        </p:nvCxnSpPr>
        <p:spPr>
          <a:xfrm flipH="1" flipV="1">
            <a:off x="4644008" y="5157192"/>
            <a:ext cx="540060" cy="926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8" idx="0"/>
          </p:cNvCxnSpPr>
          <p:nvPr/>
        </p:nvCxnSpPr>
        <p:spPr>
          <a:xfrm flipV="1">
            <a:off x="5184068" y="5805264"/>
            <a:ext cx="1260140" cy="2787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bwMode="auto">
          <a:xfrm>
            <a:off x="6444208" y="5032961"/>
            <a:ext cx="1080120"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73" name="直線矢印コネクタ 72"/>
          <p:cNvCxnSpPr/>
          <p:nvPr/>
        </p:nvCxnSpPr>
        <p:spPr>
          <a:xfrm flipH="1">
            <a:off x="5796136" y="4509120"/>
            <a:ext cx="864096"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flipH="1">
            <a:off x="4211960" y="4509120"/>
            <a:ext cx="288032"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bwMode="auto">
          <a:xfrm>
            <a:off x="3707904"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79" name="テキスト ボックス 78"/>
          <p:cNvSpPr txBox="1"/>
          <p:nvPr/>
        </p:nvSpPr>
        <p:spPr bwMode="auto">
          <a:xfrm>
            <a:off x="5746878" y="420134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40" name="正方形/長方形 39"/>
          <p:cNvSpPr/>
          <p:nvPr/>
        </p:nvSpPr>
        <p:spPr bwMode="auto">
          <a:xfrm>
            <a:off x="5940152" y="5373216"/>
            <a:ext cx="583478" cy="195071"/>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cxnSp>
        <p:nvCxnSpPr>
          <p:cNvPr id="41" name="直線矢印コネクタ 40"/>
          <p:cNvCxnSpPr>
            <a:stCxn id="68" idx="0"/>
          </p:cNvCxnSpPr>
          <p:nvPr/>
        </p:nvCxnSpPr>
        <p:spPr>
          <a:xfrm flipV="1">
            <a:off x="5184068" y="5445224"/>
            <a:ext cx="1044116" cy="6387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Contents of this presentation</a:t>
            </a:r>
          </a:p>
        </p:txBody>
      </p:sp>
      <p:sp>
        <p:nvSpPr>
          <p:cNvPr id="9218" name="Rectangle 2"/>
          <p:cNvSpPr>
            <a:spLocks noGrp="1" noChangeArrowheads="1"/>
          </p:cNvSpPr>
          <p:nvPr>
            <p:ph type="body" idx="1"/>
          </p:nvPr>
        </p:nvSpPr>
        <p:spPr>
          <a:xfrm>
            <a:off x="539552" y="1981200"/>
            <a:ext cx="8064896" cy="4114800"/>
          </a:xfrm>
          <a:ln/>
        </p:spPr>
        <p:txBody>
          <a:bodyPr/>
          <a:lstStyle/>
          <a:p>
            <a:pPr>
              <a:buFont typeface="Times New Roman" pitchFamily="16" charset="0"/>
              <a:buChar char="•"/>
            </a:pPr>
            <a:r>
              <a:rPr lang="en-GB" altLang="ja-JP" sz="2200" dirty="0"/>
              <a:t>We have presented some basic ideas to exploit such scattered unused resources to obtain more </a:t>
            </a:r>
            <a:r>
              <a:rPr lang="en-GB" altLang="ja-JP" sz="2200" dirty="0" smtClean="0"/>
              <a:t>transmission chances. </a:t>
            </a:r>
            <a:r>
              <a:rPr lang="en-GB" altLang="ja-JP" sz="2200" dirty="0"/>
              <a:t>[2,3,5].</a:t>
            </a:r>
          </a:p>
          <a:p>
            <a:pPr>
              <a:buFont typeface="Times New Roman" pitchFamily="16" charset="0"/>
              <a:buChar char="•"/>
            </a:pPr>
            <a:r>
              <a:rPr lang="en-US" altLang="ja-JP" sz="2200" dirty="0"/>
              <a:t>T</a:t>
            </a:r>
            <a:r>
              <a:rPr lang="en-GB" altLang="ja-JP" sz="2200" dirty="0"/>
              <a:t>his presentation proposes detailed methods to exploit such unused resources. </a:t>
            </a:r>
          </a:p>
          <a:p>
            <a:pPr>
              <a:buFont typeface="Times New Roman" pitchFamily="16" charset="0"/>
              <a:buChar char="•"/>
            </a:pPr>
            <a:r>
              <a:rPr lang="en-US" altLang="ja-JP" sz="2200" dirty="0"/>
              <a:t>T</a:t>
            </a:r>
            <a:r>
              <a:rPr lang="en-GB" altLang="ja-JP" sz="2200" dirty="0"/>
              <a:t>his presentation also shows some evaluation results of area throughput when our proposed methods are employed.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9217" name="Rectangle 1"/>
          <p:cNvSpPr>
            <a:spLocks noGrp="1" noChangeArrowheads="1"/>
          </p:cNvSpPr>
          <p:nvPr>
            <p:ph type="title"/>
          </p:nvPr>
        </p:nvSpPr>
        <p:spPr>
          <a:xfrm>
            <a:off x="467544" y="684213"/>
            <a:ext cx="8280920" cy="1160462"/>
          </a:xfrm>
          <a:ln/>
        </p:spPr>
        <p:txBody>
          <a:bodyPr lIns="90000" tIns="46800" rIns="90000" bIns="46800"/>
          <a:lstStyle/>
          <a:p>
            <a:r>
              <a:rPr lang="en-US" dirty="0"/>
              <a:t>Multiple PCHs to obtain </a:t>
            </a:r>
            <a:r>
              <a:rPr lang="en-US" dirty="0" smtClean="0"/>
              <a:t>transmission chances </a:t>
            </a:r>
            <a:r>
              <a:rPr lang="en-US" dirty="0"/>
              <a:t>on multiple channels/bands</a:t>
            </a:r>
          </a:p>
        </p:txBody>
      </p:sp>
      <p:sp>
        <p:nvSpPr>
          <p:cNvPr id="9218" name="Rectangle 2"/>
          <p:cNvSpPr>
            <a:spLocks noGrp="1" noChangeArrowheads="1"/>
          </p:cNvSpPr>
          <p:nvPr>
            <p:ph type="body" idx="1"/>
          </p:nvPr>
        </p:nvSpPr>
        <p:spPr>
          <a:xfrm>
            <a:off x="467544" y="1844824"/>
            <a:ext cx="8208912" cy="4114800"/>
          </a:xfrm>
          <a:ln/>
        </p:spPr>
        <p:txBody>
          <a:bodyPr/>
          <a:lstStyle/>
          <a:p>
            <a:pPr>
              <a:buFont typeface="Times New Roman" pitchFamily="16" charset="0"/>
              <a:buChar char="•"/>
            </a:pPr>
            <a:r>
              <a:rPr lang="en-GB" altLang="ja-JP" sz="2200" dirty="0"/>
              <a:t>To obtain a </a:t>
            </a:r>
            <a:r>
              <a:rPr lang="en-GB" altLang="ja-JP" sz="2200" dirty="0" smtClean="0"/>
              <a:t>transmission chance </a:t>
            </a:r>
            <a:r>
              <a:rPr lang="en-GB" altLang="ja-JP" sz="2200" dirty="0"/>
              <a:t>even when the primary channel is busy, we propose to set multiple PCHs. </a:t>
            </a:r>
          </a:p>
          <a:p>
            <a:pPr>
              <a:buFont typeface="Times New Roman" pitchFamily="16" charset="0"/>
              <a:buChar char="•"/>
            </a:pPr>
            <a:r>
              <a:rPr lang="en-GB" altLang="ja-JP" sz="2200" dirty="0"/>
              <a:t>These PCHs can be set in different frequency bands.</a:t>
            </a:r>
          </a:p>
          <a:p>
            <a:pPr>
              <a:buFont typeface="Times New Roman" pitchFamily="16" charset="0"/>
              <a:buChar char="•"/>
            </a:pPr>
            <a:r>
              <a:rPr lang="en-GB" altLang="ja-JP" sz="2200" dirty="0"/>
              <a:t>A STA independently invokes the back-off process using EDCAF (or DCF) on each PCH. </a:t>
            </a:r>
          </a:p>
          <a:p>
            <a:pPr>
              <a:buFont typeface="Times New Roman" pitchFamily="16" charset="0"/>
              <a:buChar char="•"/>
            </a:pPr>
            <a:endParaRPr lang="en-GB" altLang="ja-JP" sz="2200" dirty="0"/>
          </a:p>
        </p:txBody>
      </p:sp>
      <p:sp>
        <p:nvSpPr>
          <p:cNvPr id="7" name="正方形/長方形 6"/>
          <p:cNvSpPr/>
          <p:nvPr/>
        </p:nvSpPr>
        <p:spPr bwMode="auto">
          <a:xfrm>
            <a:off x="2987824"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 name="直線矢印コネクタ 7"/>
          <p:cNvCxnSpPr/>
          <p:nvPr/>
        </p:nvCxnSpPr>
        <p:spPr bwMode="auto">
          <a:xfrm flipV="1">
            <a:off x="2987824" y="3985319"/>
            <a:ext cx="0" cy="2376264"/>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bwMode="auto">
          <a:xfrm>
            <a:off x="2987824"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bwMode="auto">
          <a:xfrm>
            <a:off x="2411760" y="3717032"/>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1" name="テキスト ボックス 10"/>
          <p:cNvSpPr txBox="1"/>
          <p:nvPr/>
        </p:nvSpPr>
        <p:spPr bwMode="auto">
          <a:xfrm>
            <a:off x="7907118"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 name="直線コネクタ 11"/>
          <p:cNvCxnSpPr/>
          <p:nvPr/>
        </p:nvCxnSpPr>
        <p:spPr>
          <a:xfrm>
            <a:off x="539552"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bwMode="auto">
          <a:xfrm>
            <a:off x="3005398" y="4253606"/>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4" name="テキスト ボックス 13"/>
          <p:cNvSpPr txBox="1"/>
          <p:nvPr/>
        </p:nvSpPr>
        <p:spPr bwMode="auto">
          <a:xfrm>
            <a:off x="2123728" y="4253606"/>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5" name="テキスト ボックス 14"/>
          <p:cNvSpPr txBox="1"/>
          <p:nvPr/>
        </p:nvSpPr>
        <p:spPr bwMode="auto">
          <a:xfrm>
            <a:off x="1907704"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6" name="テキスト ボックス 15"/>
          <p:cNvSpPr txBox="1"/>
          <p:nvPr/>
        </p:nvSpPr>
        <p:spPr bwMode="auto">
          <a:xfrm>
            <a:off x="467544"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7" name="テキスト ボックス 16"/>
          <p:cNvSpPr txBox="1"/>
          <p:nvPr/>
        </p:nvSpPr>
        <p:spPr bwMode="auto">
          <a:xfrm>
            <a:off x="539552" y="4541638"/>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8" name="正方形/長方形 17"/>
          <p:cNvSpPr/>
          <p:nvPr/>
        </p:nvSpPr>
        <p:spPr bwMode="auto">
          <a:xfrm>
            <a:off x="3005398"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9" name="テキスト ボックス 18"/>
          <p:cNvSpPr txBox="1"/>
          <p:nvPr/>
        </p:nvSpPr>
        <p:spPr bwMode="auto">
          <a:xfrm>
            <a:off x="2195736"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20" name="テキスト ボックス 19"/>
          <p:cNvSpPr txBox="1"/>
          <p:nvPr/>
        </p:nvSpPr>
        <p:spPr bwMode="auto">
          <a:xfrm>
            <a:off x="395536"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21" name="正方形/長方形 20"/>
          <p:cNvSpPr/>
          <p:nvPr/>
        </p:nvSpPr>
        <p:spPr bwMode="auto">
          <a:xfrm>
            <a:off x="3275856" y="4597427"/>
            <a:ext cx="864096" cy="21598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2" name="正方形/長方形 21"/>
          <p:cNvSpPr/>
          <p:nvPr/>
        </p:nvSpPr>
        <p:spPr bwMode="auto">
          <a:xfrm>
            <a:off x="4610745" y="4281757"/>
            <a:ext cx="550586"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3" name="正方形/長方形 22"/>
          <p:cNvSpPr/>
          <p:nvPr/>
        </p:nvSpPr>
        <p:spPr bwMode="auto">
          <a:xfrm>
            <a:off x="5364088" y="492127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4" name="正方形/長方形 23"/>
          <p:cNvSpPr/>
          <p:nvPr/>
        </p:nvSpPr>
        <p:spPr bwMode="auto">
          <a:xfrm>
            <a:off x="3143296" y="4921277"/>
            <a:ext cx="996655" cy="216169"/>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5" name="正方形/長方形 24"/>
          <p:cNvSpPr/>
          <p:nvPr/>
        </p:nvSpPr>
        <p:spPr bwMode="auto">
          <a:xfrm>
            <a:off x="3059832" y="4286425"/>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6" name="正方形/長方形 25"/>
          <p:cNvSpPr/>
          <p:nvPr/>
        </p:nvSpPr>
        <p:spPr bwMode="auto">
          <a:xfrm>
            <a:off x="5461554" y="4307448"/>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7" name="正方形/長方形 26"/>
          <p:cNvSpPr/>
          <p:nvPr/>
        </p:nvSpPr>
        <p:spPr bwMode="auto">
          <a:xfrm>
            <a:off x="3657978" y="4273351"/>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28" name="正方形/長方形 27"/>
          <p:cNvSpPr/>
          <p:nvPr/>
        </p:nvSpPr>
        <p:spPr bwMode="auto">
          <a:xfrm>
            <a:off x="6516216" y="4286425"/>
            <a:ext cx="398501"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29" name="正方形/長方形 28"/>
          <p:cNvSpPr/>
          <p:nvPr/>
        </p:nvSpPr>
        <p:spPr bwMode="auto">
          <a:xfrm>
            <a:off x="6999787" y="4281757"/>
            <a:ext cx="786552" cy="199212"/>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0" name="正方形/長方形 29"/>
          <p:cNvSpPr/>
          <p:nvPr/>
        </p:nvSpPr>
        <p:spPr bwMode="auto">
          <a:xfrm>
            <a:off x="536408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1" name="正方形/長方形 30"/>
          <p:cNvSpPr/>
          <p:nvPr/>
        </p:nvSpPr>
        <p:spPr bwMode="auto">
          <a:xfrm>
            <a:off x="3275856"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2" name="正方形/長方形 31"/>
          <p:cNvSpPr/>
          <p:nvPr/>
        </p:nvSpPr>
        <p:spPr bwMode="auto">
          <a:xfrm>
            <a:off x="4499992"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3" name="正方形/長方形 32"/>
          <p:cNvSpPr/>
          <p:nvPr/>
        </p:nvSpPr>
        <p:spPr bwMode="auto">
          <a:xfrm>
            <a:off x="7164288" y="4921423"/>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4" name="正方形/長方形 33"/>
          <p:cNvSpPr/>
          <p:nvPr/>
        </p:nvSpPr>
        <p:spPr bwMode="auto">
          <a:xfrm>
            <a:off x="3638800" y="5740532"/>
            <a:ext cx="697998"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35" name="正方形/長方形 34"/>
          <p:cNvSpPr/>
          <p:nvPr/>
        </p:nvSpPr>
        <p:spPr bwMode="auto">
          <a:xfrm>
            <a:off x="3059832"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6" name="正方形/長方形 35"/>
          <p:cNvSpPr/>
          <p:nvPr/>
        </p:nvSpPr>
        <p:spPr bwMode="auto">
          <a:xfrm>
            <a:off x="4572000"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7" name="正方形/長方形 36"/>
          <p:cNvSpPr/>
          <p:nvPr/>
        </p:nvSpPr>
        <p:spPr bwMode="auto">
          <a:xfrm>
            <a:off x="6660232" y="5740532"/>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8" name="正方形/長方形 37"/>
          <p:cNvSpPr/>
          <p:nvPr/>
        </p:nvSpPr>
        <p:spPr bwMode="auto">
          <a:xfrm>
            <a:off x="4283968"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39" name="正方形/長方形 38"/>
          <p:cNvSpPr/>
          <p:nvPr/>
        </p:nvSpPr>
        <p:spPr bwMode="auto">
          <a:xfrm>
            <a:off x="687625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0" name="正方形/長方形 39"/>
          <p:cNvSpPr/>
          <p:nvPr/>
        </p:nvSpPr>
        <p:spPr bwMode="auto">
          <a:xfrm>
            <a:off x="5746210" y="5740532"/>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42" name="テキスト ボックス 41"/>
          <p:cNvSpPr txBox="1"/>
          <p:nvPr/>
        </p:nvSpPr>
        <p:spPr bwMode="auto">
          <a:xfrm>
            <a:off x="683568" y="4129335"/>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43" name="テキスト ボックス 42"/>
          <p:cNvSpPr txBox="1"/>
          <p:nvPr/>
        </p:nvSpPr>
        <p:spPr bwMode="auto">
          <a:xfrm>
            <a:off x="683568"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46" name="正方形/長方形 45"/>
          <p:cNvSpPr/>
          <p:nvPr/>
        </p:nvSpPr>
        <p:spPr bwMode="auto">
          <a:xfrm>
            <a:off x="34918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8" name="正方形/長方形 47"/>
          <p:cNvSpPr/>
          <p:nvPr/>
        </p:nvSpPr>
        <p:spPr bwMode="auto">
          <a:xfrm>
            <a:off x="5292080" y="4293096"/>
            <a:ext cx="144016" cy="196279"/>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49" name="正方形/長方形 48"/>
          <p:cNvSpPr/>
          <p:nvPr/>
        </p:nvSpPr>
        <p:spPr bwMode="auto">
          <a:xfrm>
            <a:off x="4283968" y="4941168"/>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0" name="正方形/長方形 49"/>
          <p:cNvSpPr/>
          <p:nvPr/>
        </p:nvSpPr>
        <p:spPr bwMode="auto">
          <a:xfrm>
            <a:off x="6516216" y="4941168"/>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1" name="正方形/長方形 50"/>
          <p:cNvSpPr/>
          <p:nvPr/>
        </p:nvSpPr>
        <p:spPr bwMode="auto">
          <a:xfrm>
            <a:off x="2987824" y="5733256"/>
            <a:ext cx="639688"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2" name="正方形/長方形 51"/>
          <p:cNvSpPr/>
          <p:nvPr/>
        </p:nvSpPr>
        <p:spPr bwMode="auto">
          <a:xfrm>
            <a:off x="5508104" y="5733256"/>
            <a:ext cx="207640" cy="20764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5" name="テキスト ボックス 54"/>
          <p:cNvSpPr txBox="1"/>
          <p:nvPr/>
        </p:nvSpPr>
        <p:spPr bwMode="auto">
          <a:xfrm>
            <a:off x="6876256"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Frame from other STA</a:t>
            </a:r>
            <a:endParaRPr lang="ja-JP" altLang="en-US" sz="1400" b="1" dirty="0">
              <a:latin typeface="Calibri" pitchFamily="34" charset="0"/>
              <a:cs typeface="Calibri" pitchFamily="34" charset="0"/>
            </a:endParaRPr>
          </a:p>
        </p:txBody>
      </p:sp>
      <p:sp>
        <p:nvSpPr>
          <p:cNvPr id="56" name="テキスト ボックス 55"/>
          <p:cNvSpPr txBox="1"/>
          <p:nvPr/>
        </p:nvSpPr>
        <p:spPr bwMode="auto">
          <a:xfrm>
            <a:off x="4499992" y="3880793"/>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My transmitted frame</a:t>
            </a:r>
            <a:endParaRPr lang="ja-JP" altLang="en-US" sz="1400" b="1" dirty="0">
              <a:latin typeface="Calibri" pitchFamily="34" charset="0"/>
              <a:cs typeface="Calibri" pitchFamily="34" charset="0"/>
            </a:endParaRPr>
          </a:p>
        </p:txBody>
      </p:sp>
      <p:sp>
        <p:nvSpPr>
          <p:cNvPr id="57" name="テキスト ボックス 56"/>
          <p:cNvSpPr txBox="1"/>
          <p:nvPr/>
        </p:nvSpPr>
        <p:spPr bwMode="auto">
          <a:xfrm>
            <a:off x="6876256" y="3645024"/>
            <a:ext cx="184945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on back-off</a:t>
            </a:r>
            <a:endParaRPr lang="ja-JP" altLang="en-US" sz="1400" b="1" dirty="0">
              <a:latin typeface="Calibri" pitchFamily="34" charset="0"/>
              <a:cs typeface="Calibri" pitchFamily="34" charset="0"/>
            </a:endParaRPr>
          </a:p>
        </p:txBody>
      </p:sp>
      <p:sp>
        <p:nvSpPr>
          <p:cNvPr id="58" name="正方形/長方形 57"/>
          <p:cNvSpPr/>
          <p:nvPr/>
        </p:nvSpPr>
        <p:spPr bwMode="auto">
          <a:xfrm>
            <a:off x="6372200" y="3944681"/>
            <a:ext cx="540000" cy="180000"/>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59" name="正方形/長方形 58"/>
          <p:cNvSpPr/>
          <p:nvPr/>
        </p:nvSpPr>
        <p:spPr bwMode="auto">
          <a:xfrm>
            <a:off x="3995936" y="3944681"/>
            <a:ext cx="540000" cy="180000"/>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60" name="正方形/長方形 59"/>
          <p:cNvSpPr/>
          <p:nvPr/>
        </p:nvSpPr>
        <p:spPr bwMode="auto">
          <a:xfrm>
            <a:off x="6372200" y="3708912"/>
            <a:ext cx="540000" cy="180000"/>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dirty="0"/>
              <a:t>Kazuto Yano, ATR</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7</a:t>
            </a:fld>
            <a:endParaRPr lang="en-GB" dirty="0"/>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ja-JP" dirty="0"/>
              <a:t>How to access multiple PCHs</a:t>
            </a:r>
            <a:endParaRPr lang="en-US" dirty="0"/>
          </a:p>
        </p:txBody>
      </p:sp>
      <p:sp>
        <p:nvSpPr>
          <p:cNvPr id="9218" name="Rectangle 2"/>
          <p:cNvSpPr>
            <a:spLocks noGrp="1" noChangeArrowheads="1"/>
          </p:cNvSpPr>
          <p:nvPr>
            <p:ph type="body" idx="1"/>
          </p:nvPr>
        </p:nvSpPr>
        <p:spPr>
          <a:xfrm>
            <a:off x="539552" y="1909192"/>
            <a:ext cx="7992888" cy="1591816"/>
          </a:xfrm>
          <a:ln/>
        </p:spPr>
        <p:txBody>
          <a:bodyPr/>
          <a:lstStyle/>
          <a:p>
            <a:pPr>
              <a:buFont typeface="Times New Roman" pitchFamily="16" charset="0"/>
              <a:buChar char="•"/>
            </a:pPr>
            <a:r>
              <a:rPr lang="en-GB" altLang="ja-JP" sz="2200" dirty="0"/>
              <a:t>There are three ways to transmit a frame on PCHs.</a:t>
            </a:r>
          </a:p>
          <a:p>
            <a:pPr marL="857250" lvl="1" indent="-457200">
              <a:buFont typeface="+mj-lt"/>
              <a:buAutoNum type="alphaLcPeriod"/>
            </a:pPr>
            <a:r>
              <a:rPr lang="en-GB" altLang="ja-JP" u="sng" dirty="0">
                <a:solidFill>
                  <a:srgbClr val="0000FF"/>
                </a:solidFill>
              </a:rPr>
              <a:t>Simultaneous transmission on multiple PCHs</a:t>
            </a:r>
            <a:r>
              <a:rPr lang="en-GB" altLang="ja-JP" dirty="0">
                <a:solidFill>
                  <a:srgbClr val="0000FF"/>
                </a:solidFill>
              </a:rPr>
              <a:t> : </a:t>
            </a:r>
            <a:r>
              <a:rPr lang="en-US" altLang="ja-JP" dirty="0" smtClean="0"/>
              <a:t>Transmit a channel-bonded frame across multiple PCHs on which transmission chances are obtained (similar to 80+80 MHz non-contiguous transmission in 802.11ac)</a:t>
            </a:r>
            <a:r>
              <a:rPr lang="en-GB" altLang="ja-JP" dirty="0" smtClean="0"/>
              <a:t>. </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Concurrent (asynchronous) transmission on multiple PCHs</a:t>
            </a:r>
            <a:r>
              <a:rPr lang="en-GB" altLang="ja-JP" dirty="0">
                <a:solidFill>
                  <a:srgbClr val="0000FF"/>
                </a:solidFill>
              </a:rPr>
              <a:t> : </a:t>
            </a:r>
            <a:r>
              <a:rPr lang="en-GB" altLang="ja-JP" dirty="0"/>
              <a:t>Transmit a frame immediately on a PCH if a </a:t>
            </a:r>
            <a:r>
              <a:rPr lang="en-GB" altLang="ja-JP" dirty="0" smtClean="0"/>
              <a:t>transmission chance </a:t>
            </a:r>
            <a:r>
              <a:rPr lang="en-GB" altLang="ja-JP" dirty="0"/>
              <a:t>is obtained on the PCH. If inter-channel interference is negligible (frequency separation between PCHs is large), multiple frames can be concurrently </a:t>
            </a:r>
            <a:r>
              <a:rPr lang="en-GB" altLang="ja-JP" dirty="0" smtClean="0"/>
              <a:t>transmitted </a:t>
            </a:r>
            <a:r>
              <a:rPr lang="en-GB" altLang="ja-JP" dirty="0"/>
              <a:t>on different PCHs.</a:t>
            </a:r>
            <a:endParaRPr lang="en-GB" altLang="ja-JP" dirty="0">
              <a:solidFill>
                <a:srgbClr val="0000FF"/>
              </a:solidFill>
            </a:endParaRPr>
          </a:p>
          <a:p>
            <a:pPr marL="857250" lvl="1" indent="-457200">
              <a:buFont typeface="+mj-lt"/>
              <a:buAutoNum type="alphaLcPeriod"/>
            </a:pPr>
            <a:r>
              <a:rPr lang="en-GB" altLang="ja-JP" u="sng" dirty="0">
                <a:solidFill>
                  <a:srgbClr val="0000FF"/>
                </a:solidFill>
              </a:rPr>
              <a:t>Non-concurrent transmission</a:t>
            </a:r>
            <a:r>
              <a:rPr lang="en-GB" altLang="ja-JP" dirty="0">
                <a:solidFill>
                  <a:srgbClr val="0000FF"/>
                </a:solidFill>
              </a:rPr>
              <a:t> : </a:t>
            </a:r>
            <a:r>
              <a:rPr lang="en-GB" altLang="ja-JP" dirty="0"/>
              <a:t>Transmit a frame immediately on a PCH if a transmission chance is obtained on the PCH. If inter-channel interference is not negligible (frequency separation between PCHs is small), only one frame can be transmitted at a time. </a:t>
            </a:r>
            <a:endParaRPr lang="en-GB" altLang="ja-JP" dirty="0">
              <a:solidFill>
                <a:srgbClr val="0000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Simultaneous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transmission chances are obtained on multiple PCHs, a channel-bonded frame is transmitted on the PCHs.</a:t>
            </a:r>
          </a:p>
          <a:p>
            <a:pPr>
              <a:buFont typeface="Times New Roman" pitchFamily="16" charset="0"/>
              <a:buChar char="•"/>
            </a:pPr>
            <a:r>
              <a:rPr lang="en-GB" altLang="ja-JP" sz="2200" dirty="0"/>
              <a:t>If OFDM(A) is used, this method is available even when PCH separation is small due to synchronous transmission. </a:t>
            </a:r>
          </a:p>
          <a:p>
            <a:pPr>
              <a:buFont typeface="Times New Roman" pitchFamily="16" charset="0"/>
              <a:buChar char="•"/>
            </a:pPr>
            <a:r>
              <a:rPr lang="en-GB" altLang="ja-JP" sz="2200" dirty="0" smtClean="0"/>
              <a:t>If the PCHs used for simultaneous transmission are far apart in the frequency domain, </a:t>
            </a:r>
            <a:r>
              <a:rPr lang="en-GB" altLang="ja-JP" sz="2200" dirty="0"/>
              <a:t>high frequency-diversity gain is expected.</a:t>
            </a:r>
          </a:p>
        </p:txBody>
      </p:sp>
      <p:sp>
        <p:nvSpPr>
          <p:cNvPr id="124" name="正方形/長方形 123"/>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125" name="直線矢印コネクタ 124"/>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128" name="テキスト ボックス 127"/>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129" name="直線コネクタ 128"/>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bwMode="auto">
          <a:xfrm>
            <a:off x="3077406" y="4089845"/>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1" name="テキスト ボックス 130"/>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132" name="テキスト ボックス 131"/>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133" name="テキスト ボックス 132"/>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134" name="テキスト ボックス 133"/>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135" name="正方形/長方形 134"/>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136" name="テキスト ボックス 135"/>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137" name="テキスト ボックス 136"/>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138" name="正方形/長方形 137"/>
          <p:cNvSpPr/>
          <p:nvPr/>
        </p:nvSpPr>
        <p:spPr bwMode="auto">
          <a:xfrm>
            <a:off x="5640663"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39" name="正方形/長方形 138"/>
          <p:cNvSpPr/>
          <p:nvPr/>
        </p:nvSpPr>
        <p:spPr bwMode="auto">
          <a:xfrm>
            <a:off x="3131840" y="4122664"/>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0" name="正方形/長方形 139"/>
          <p:cNvSpPr/>
          <p:nvPr/>
        </p:nvSpPr>
        <p:spPr bwMode="auto">
          <a:xfrm>
            <a:off x="6494600" y="4129335"/>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1" name="正方形/長方形 140"/>
          <p:cNvSpPr/>
          <p:nvPr/>
        </p:nvSpPr>
        <p:spPr bwMode="auto">
          <a:xfrm>
            <a:off x="4306050" y="4129336"/>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42" name="正方形/長方形 141"/>
          <p:cNvSpPr/>
          <p:nvPr/>
        </p:nvSpPr>
        <p:spPr bwMode="auto">
          <a:xfrm>
            <a:off x="5724128" y="5245459"/>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3" name="正方形/長方形 142"/>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4" name="正方形/長方形 143"/>
          <p:cNvSpPr/>
          <p:nvPr/>
        </p:nvSpPr>
        <p:spPr bwMode="auto">
          <a:xfrm>
            <a:off x="3707904" y="5740532"/>
            <a:ext cx="1512168" cy="208748"/>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5" name="正方形/長方形 144"/>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6" name="正方形/長方形 145"/>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47" name="テキスト ボックス 146"/>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148" name="テキスト ボックス 147"/>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sp>
        <p:nvSpPr>
          <p:cNvPr id="149" name="正方形/長方形 148"/>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50" name="正方形/長方形 149"/>
          <p:cNvSpPr/>
          <p:nvPr/>
        </p:nvSpPr>
        <p:spPr bwMode="auto">
          <a:xfrm>
            <a:off x="64946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51" name="平行四辺形 150"/>
          <p:cNvSpPr/>
          <p:nvPr/>
        </p:nvSpPr>
        <p:spPr bwMode="auto">
          <a:xfrm>
            <a:off x="3707904" y="376929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2" name="平行四辺形 151"/>
          <p:cNvSpPr/>
          <p:nvPr/>
        </p:nvSpPr>
        <p:spPr bwMode="auto">
          <a:xfrm>
            <a:off x="3704565"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3" name="平行四辺形 152"/>
          <p:cNvSpPr/>
          <p:nvPr/>
        </p:nvSpPr>
        <p:spPr bwMode="auto">
          <a:xfrm>
            <a:off x="3851920"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4" name="平行四辺形 153"/>
          <p:cNvSpPr/>
          <p:nvPr/>
        </p:nvSpPr>
        <p:spPr bwMode="auto">
          <a:xfrm>
            <a:off x="3992597"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5" name="平行四辺形 154"/>
          <p:cNvSpPr/>
          <p:nvPr/>
        </p:nvSpPr>
        <p:spPr bwMode="auto">
          <a:xfrm>
            <a:off x="4139952" y="4129335"/>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6" name="平行四辺形 155"/>
          <p:cNvSpPr/>
          <p:nvPr/>
        </p:nvSpPr>
        <p:spPr bwMode="auto">
          <a:xfrm>
            <a:off x="3563888" y="4129335"/>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7" name="平行四辺形 156"/>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8" name="平行四辺形 157"/>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59" name="平行四辺形 158"/>
          <p:cNvSpPr/>
          <p:nvPr/>
        </p:nvSpPr>
        <p:spPr bwMode="auto">
          <a:xfrm>
            <a:off x="414663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0" name="平行四辺形 159"/>
          <p:cNvSpPr/>
          <p:nvPr/>
        </p:nvSpPr>
        <p:spPr bwMode="auto">
          <a:xfrm>
            <a:off x="586480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平行四辺形 161"/>
          <p:cNvSpPr/>
          <p:nvPr/>
        </p:nvSpPr>
        <p:spPr bwMode="auto">
          <a:xfrm>
            <a:off x="615283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3" name="平行四辺形 162"/>
          <p:cNvSpPr/>
          <p:nvPr/>
        </p:nvSpPr>
        <p:spPr bwMode="auto">
          <a:xfrm>
            <a:off x="6300192"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4" name="平行四辺形 163"/>
          <p:cNvSpPr/>
          <p:nvPr/>
        </p:nvSpPr>
        <p:spPr bwMode="auto">
          <a:xfrm>
            <a:off x="5436096"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557677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572412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7" name="正方形/長方形 166"/>
          <p:cNvSpPr/>
          <p:nvPr/>
        </p:nvSpPr>
        <p:spPr bwMode="auto">
          <a:xfrm>
            <a:off x="6228184" y="4129335"/>
            <a:ext cx="216024" cy="216024"/>
          </a:xfrm>
          <a:prstGeom prst="rect">
            <a:avLst/>
          </a:pr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8" name="平行四辺形 167"/>
          <p:cNvSpPr/>
          <p:nvPr/>
        </p:nvSpPr>
        <p:spPr bwMode="auto">
          <a:xfrm>
            <a:off x="5648781"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9" name="平行四辺形 168"/>
          <p:cNvSpPr/>
          <p:nvPr/>
        </p:nvSpPr>
        <p:spPr bwMode="auto">
          <a:xfrm>
            <a:off x="5796136"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0" name="平行四辺形 169"/>
          <p:cNvSpPr/>
          <p:nvPr/>
        </p:nvSpPr>
        <p:spPr bwMode="auto">
          <a:xfrm>
            <a:off x="5936813"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1" name="平行四辺形 170"/>
          <p:cNvSpPr/>
          <p:nvPr/>
        </p:nvSpPr>
        <p:spPr bwMode="auto">
          <a:xfrm>
            <a:off x="6084168" y="412933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2" name="平行四辺形 171"/>
          <p:cNvSpPr/>
          <p:nvPr/>
        </p:nvSpPr>
        <p:spPr bwMode="auto">
          <a:xfrm>
            <a:off x="5220072"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3" name="平行四辺形 172"/>
          <p:cNvSpPr/>
          <p:nvPr/>
        </p:nvSpPr>
        <p:spPr bwMode="auto">
          <a:xfrm>
            <a:off x="5360749"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4" name="平行四辺形 173"/>
          <p:cNvSpPr/>
          <p:nvPr/>
        </p:nvSpPr>
        <p:spPr bwMode="auto">
          <a:xfrm>
            <a:off x="5508104" y="4129335"/>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75" name="正方形/長方形 174"/>
          <p:cNvSpPr/>
          <p:nvPr/>
        </p:nvSpPr>
        <p:spPr bwMode="auto">
          <a:xfrm>
            <a:off x="6876256" y="4941168"/>
            <a:ext cx="1019569"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76" name="テキスト ボックス 175"/>
          <p:cNvSpPr txBox="1"/>
          <p:nvPr/>
        </p:nvSpPr>
        <p:spPr bwMode="auto">
          <a:xfrm>
            <a:off x="3851920" y="3697287"/>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slot</a:t>
            </a:r>
            <a:endParaRPr lang="ja-JP" altLang="en-US" sz="1400" b="1" dirty="0">
              <a:latin typeface="Calibri" pitchFamily="34" charset="0"/>
              <a:cs typeface="Calibri" pitchFamily="34" charset="0"/>
            </a:endParaRPr>
          </a:p>
        </p:txBody>
      </p:sp>
      <p:sp>
        <p:nvSpPr>
          <p:cNvPr id="177" name="正方形/長方形 176"/>
          <p:cNvSpPr/>
          <p:nvPr/>
        </p:nvSpPr>
        <p:spPr bwMode="auto">
          <a:xfrm>
            <a:off x="4306050" y="4941168"/>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81" name="平行四辺形 180"/>
          <p:cNvSpPr/>
          <p:nvPr/>
        </p:nvSpPr>
        <p:spPr bwMode="auto">
          <a:xfrm>
            <a:off x="5026798" y="3769295"/>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2" name="テキスト ボックス 181"/>
          <p:cNvSpPr txBox="1"/>
          <p:nvPr/>
        </p:nvSpPr>
        <p:spPr bwMode="auto">
          <a:xfrm>
            <a:off x="5170814" y="3697287"/>
            <a:ext cx="134540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Back-off finish</a:t>
            </a:r>
            <a:endParaRPr lang="ja-JP" altLang="en-US" sz="1400" b="1" dirty="0">
              <a:latin typeface="Calibri" pitchFamily="34" charset="0"/>
              <a:cs typeface="Calibri" pitchFamily="34" charset="0"/>
            </a:endParaRPr>
          </a:p>
        </p:txBody>
      </p:sp>
      <p:cxnSp>
        <p:nvCxnSpPr>
          <p:cNvPr id="183" name="直線矢印コネクタ 182"/>
          <p:cNvCxnSpPr/>
          <p:nvPr/>
        </p:nvCxnSpPr>
        <p:spPr>
          <a:xfrm flipH="1">
            <a:off x="6300192" y="3851756"/>
            <a:ext cx="576064" cy="369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4" name="テキスト ボックス 183"/>
          <p:cNvSpPr txBox="1"/>
          <p:nvPr/>
        </p:nvSpPr>
        <p:spPr bwMode="auto">
          <a:xfrm>
            <a:off x="6826998" y="3553852"/>
            <a:ext cx="1849458" cy="523220"/>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400" b="1" dirty="0">
                <a:latin typeface="Calibri" pitchFamily="34" charset="0"/>
                <a:cs typeface="Calibri" pitchFamily="34" charset="0"/>
              </a:rPr>
              <a:t>Waiting to finish back-off on other PCH</a:t>
            </a:r>
            <a:endParaRPr lang="ja-JP" altLang="en-US" sz="1400" b="1" dirty="0">
              <a:latin typeface="Calibri" pitchFamily="34" charset="0"/>
              <a:cs typeface="Calibri" pitchFamily="34" charset="0"/>
            </a:endParaRPr>
          </a:p>
        </p:txBody>
      </p:sp>
      <p:cxnSp>
        <p:nvCxnSpPr>
          <p:cNvPr id="186" name="直線コネクタ 185"/>
          <p:cNvCxnSpPr/>
          <p:nvPr/>
        </p:nvCxnSpPr>
        <p:spPr bwMode="auto">
          <a:xfrm>
            <a:off x="428396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89" name="直線コネクタ 188"/>
          <p:cNvCxnSpPr/>
          <p:nvPr/>
        </p:nvCxnSpPr>
        <p:spPr bwMode="auto">
          <a:xfrm>
            <a:off x="5004048" y="4653136"/>
            <a:ext cx="0" cy="288032"/>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0" name="直線コネクタ 189"/>
          <p:cNvCxnSpPr/>
          <p:nvPr/>
        </p:nvCxnSpPr>
        <p:spPr bwMode="auto">
          <a:xfrm>
            <a:off x="6516216"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cxnSp>
        <p:nvCxnSpPr>
          <p:cNvPr id="192" name="直線コネクタ 191"/>
          <p:cNvCxnSpPr/>
          <p:nvPr/>
        </p:nvCxnSpPr>
        <p:spPr bwMode="auto">
          <a:xfrm>
            <a:off x="7452320" y="4653136"/>
            <a:ext cx="0" cy="1080120"/>
          </a:xfrm>
          <a:prstGeom prst="line">
            <a:avLst/>
          </a:prstGeom>
          <a:solidFill>
            <a:srgbClr val="00B8FF"/>
          </a:solidFill>
          <a:ln w="19050" cap="flat" cmpd="sng" algn="ctr">
            <a:solidFill>
              <a:schemeClr val="tx1"/>
            </a:solidFill>
            <a:prstDash val="sysDash"/>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a:t>November 2017</a:t>
            </a:r>
            <a:endParaRPr lang="en-GB" dirty="0"/>
          </a:p>
        </p:txBody>
      </p:sp>
      <p:sp>
        <p:nvSpPr>
          <p:cNvPr id="5" name="Footer Placeholder 4"/>
          <p:cNvSpPr>
            <a:spLocks noGrp="1"/>
          </p:cNvSpPr>
          <p:nvPr>
            <p:ph type="ftr" idx="14"/>
          </p:nvPr>
        </p:nvSpPr>
        <p:spPr>
          <a:xfrm>
            <a:off x="6286512" y="6475413"/>
            <a:ext cx="2255826" cy="180975"/>
          </a:xfrm>
        </p:spPr>
        <p:txBody>
          <a:bodyPr/>
          <a:lstStyle/>
          <a:p>
            <a:r>
              <a:rPr lang="en-GB"/>
              <a:t>Kazuto Yano, ATR</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9217" name="Rectangle 1"/>
          <p:cNvSpPr>
            <a:spLocks noGrp="1" noChangeArrowheads="1"/>
          </p:cNvSpPr>
          <p:nvPr>
            <p:ph type="title"/>
          </p:nvPr>
        </p:nvSpPr>
        <p:spPr>
          <a:xfrm>
            <a:off x="467544" y="404664"/>
            <a:ext cx="8280920" cy="1160462"/>
          </a:xfrm>
          <a:ln/>
        </p:spPr>
        <p:txBody>
          <a:bodyPr lIns="90000" tIns="46800" rIns="90000" bIns="46800"/>
          <a:lstStyle/>
          <a:p>
            <a:r>
              <a:rPr lang="en-US" dirty="0"/>
              <a:t>Concurrent transmission on multiple PCHs</a:t>
            </a:r>
          </a:p>
        </p:txBody>
      </p:sp>
      <p:sp>
        <p:nvSpPr>
          <p:cNvPr id="9218" name="Rectangle 2"/>
          <p:cNvSpPr>
            <a:spLocks noGrp="1" noChangeArrowheads="1"/>
          </p:cNvSpPr>
          <p:nvPr>
            <p:ph type="body" idx="1"/>
          </p:nvPr>
        </p:nvSpPr>
        <p:spPr>
          <a:xfrm>
            <a:off x="467544" y="1412776"/>
            <a:ext cx="8280920" cy="4114800"/>
          </a:xfrm>
          <a:ln/>
        </p:spPr>
        <p:txBody>
          <a:bodyPr/>
          <a:lstStyle/>
          <a:p>
            <a:pPr>
              <a:buFont typeface="Times New Roman" pitchFamily="16" charset="0"/>
              <a:buChar char="•"/>
            </a:pPr>
            <a:r>
              <a:rPr lang="en-GB" altLang="ja-JP" sz="2200" dirty="0"/>
              <a:t>If a transmission chance is obtained on one of the multiple PCHs, a frame is immediately transmitted on that PCH.</a:t>
            </a:r>
          </a:p>
          <a:p>
            <a:pPr>
              <a:buFont typeface="Times New Roman" pitchFamily="16" charset="0"/>
              <a:buChar char="•"/>
            </a:pPr>
            <a:r>
              <a:rPr lang="en-GB" altLang="ja-JP" sz="2200" dirty="0"/>
              <a:t>Concurrent transmission is available only when PCH separation is large so that inter-channel interference is negligible.</a:t>
            </a:r>
          </a:p>
          <a:p>
            <a:pPr>
              <a:buFont typeface="Times New Roman" pitchFamily="16" charset="0"/>
              <a:buChar char="•"/>
            </a:pPr>
            <a:r>
              <a:rPr lang="en-GB" altLang="ja-JP" sz="2200" dirty="0"/>
              <a:t>A STA may wait frame transmission until another PCH finishes back-off to perform simultaneous transmission.</a:t>
            </a:r>
          </a:p>
        </p:txBody>
      </p:sp>
      <p:cxnSp>
        <p:nvCxnSpPr>
          <p:cNvPr id="71" name="直線矢印コネクタ 70"/>
          <p:cNvCxnSpPr/>
          <p:nvPr/>
        </p:nvCxnSpPr>
        <p:spPr bwMode="auto">
          <a:xfrm flipV="1">
            <a:off x="3059832" y="3861048"/>
            <a:ext cx="0" cy="252028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bwMode="auto">
          <a:xfrm>
            <a:off x="2483768" y="3553271"/>
            <a:ext cx="112937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Frequency</a:t>
            </a:r>
            <a:endParaRPr lang="ja-JP" altLang="en-US" sz="1400" b="1" dirty="0">
              <a:latin typeface="Calibri" pitchFamily="34" charset="0"/>
              <a:cs typeface="Calibri" pitchFamily="34" charset="0"/>
            </a:endParaRPr>
          </a:p>
        </p:txBody>
      </p:sp>
      <p:sp>
        <p:nvSpPr>
          <p:cNvPr id="74" name="テキスト ボックス 73"/>
          <p:cNvSpPr txBox="1"/>
          <p:nvPr/>
        </p:nvSpPr>
        <p:spPr bwMode="auto">
          <a:xfrm>
            <a:off x="7979126" y="6217567"/>
            <a:ext cx="69733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Time</a:t>
            </a:r>
            <a:endParaRPr lang="ja-JP" altLang="en-US" sz="1400" b="1" dirty="0">
              <a:latin typeface="Calibri" pitchFamily="34" charset="0"/>
              <a:cs typeface="Calibri" pitchFamily="34" charset="0"/>
            </a:endParaRPr>
          </a:p>
        </p:txBody>
      </p:sp>
      <p:cxnSp>
        <p:nvCxnSpPr>
          <p:cNvPr id="75" name="直線コネクタ 74"/>
          <p:cNvCxnSpPr/>
          <p:nvPr/>
        </p:nvCxnSpPr>
        <p:spPr>
          <a:xfrm>
            <a:off x="611560" y="5517232"/>
            <a:ext cx="770485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bwMode="auto">
          <a:xfrm>
            <a:off x="2195736" y="4089845"/>
            <a:ext cx="792088"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1</a:t>
            </a:r>
            <a:endParaRPr lang="ja-JP" altLang="en-US" sz="1400" b="1" dirty="0">
              <a:solidFill>
                <a:srgbClr val="FF0000"/>
              </a:solidFill>
              <a:latin typeface="Calibri" pitchFamily="34" charset="0"/>
              <a:cs typeface="Calibri" pitchFamily="34" charset="0"/>
            </a:endParaRPr>
          </a:p>
        </p:txBody>
      </p:sp>
      <p:sp>
        <p:nvSpPr>
          <p:cNvPr id="77" name="テキスト ボックス 76"/>
          <p:cNvSpPr txBox="1"/>
          <p:nvPr/>
        </p:nvSpPr>
        <p:spPr bwMode="auto">
          <a:xfrm>
            <a:off x="1979712" y="5713511"/>
            <a:ext cx="100811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3</a:t>
            </a:r>
            <a:endParaRPr lang="ja-JP" altLang="en-US" sz="1400" b="1" dirty="0">
              <a:solidFill>
                <a:srgbClr val="FF0000"/>
              </a:solidFill>
              <a:latin typeface="Calibri" pitchFamily="34" charset="0"/>
              <a:cs typeface="Calibri" pitchFamily="34" charset="0"/>
            </a:endParaRPr>
          </a:p>
        </p:txBody>
      </p:sp>
      <p:sp>
        <p:nvSpPr>
          <p:cNvPr id="78" name="テキスト ボックス 77"/>
          <p:cNvSpPr txBox="1"/>
          <p:nvPr/>
        </p:nvSpPr>
        <p:spPr bwMode="auto">
          <a:xfrm>
            <a:off x="539552" y="6001543"/>
            <a:ext cx="2448272"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3</a:t>
            </a:r>
            <a:endParaRPr lang="ja-JP" altLang="en-US" sz="1400" b="1" dirty="0">
              <a:solidFill>
                <a:srgbClr val="0000CC"/>
              </a:solidFill>
              <a:latin typeface="Calibri" pitchFamily="34" charset="0"/>
              <a:cs typeface="Calibri" pitchFamily="34" charset="0"/>
            </a:endParaRPr>
          </a:p>
        </p:txBody>
      </p:sp>
      <p:sp>
        <p:nvSpPr>
          <p:cNvPr id="79" name="テキスト ボックス 78"/>
          <p:cNvSpPr txBox="1"/>
          <p:nvPr/>
        </p:nvSpPr>
        <p:spPr bwMode="auto">
          <a:xfrm>
            <a:off x="611560" y="4377877"/>
            <a:ext cx="2376264"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1</a:t>
            </a:r>
            <a:endParaRPr lang="ja-JP" altLang="en-US" sz="1400" b="1" dirty="0">
              <a:solidFill>
                <a:srgbClr val="0000CC"/>
              </a:solidFill>
              <a:latin typeface="Calibri" pitchFamily="34" charset="0"/>
              <a:cs typeface="Calibri" pitchFamily="34" charset="0"/>
            </a:endParaRPr>
          </a:p>
        </p:txBody>
      </p:sp>
      <p:sp>
        <p:nvSpPr>
          <p:cNvPr id="80" name="テキスト ボックス 79"/>
          <p:cNvSpPr txBox="1"/>
          <p:nvPr/>
        </p:nvSpPr>
        <p:spPr bwMode="auto">
          <a:xfrm>
            <a:off x="2267744" y="4901678"/>
            <a:ext cx="7200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FF0000"/>
                </a:solidFill>
                <a:latin typeface="Calibri" pitchFamily="34" charset="0"/>
                <a:cs typeface="Calibri" pitchFamily="34" charset="0"/>
              </a:rPr>
              <a:t>PCH 2</a:t>
            </a:r>
            <a:endParaRPr lang="ja-JP" altLang="en-US" sz="1400" b="1" dirty="0">
              <a:solidFill>
                <a:srgbClr val="FF0000"/>
              </a:solidFill>
              <a:latin typeface="Calibri" pitchFamily="34" charset="0"/>
              <a:cs typeface="Calibri" pitchFamily="34" charset="0"/>
            </a:endParaRPr>
          </a:p>
        </p:txBody>
      </p:sp>
      <p:sp>
        <p:nvSpPr>
          <p:cNvPr id="81" name="テキスト ボックス 80"/>
          <p:cNvSpPr txBox="1"/>
          <p:nvPr/>
        </p:nvSpPr>
        <p:spPr bwMode="auto">
          <a:xfrm>
            <a:off x="467544" y="5189710"/>
            <a:ext cx="2520280" cy="30777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1400" b="1" dirty="0">
                <a:solidFill>
                  <a:srgbClr val="0000CC"/>
                </a:solidFill>
                <a:latin typeface="Calibri" pitchFamily="34" charset="0"/>
                <a:cs typeface="Calibri" pitchFamily="34" charset="0"/>
              </a:rPr>
              <a:t>Secondary channel for PCH 2</a:t>
            </a:r>
            <a:endParaRPr lang="ja-JP" altLang="en-US" sz="1400" b="1" dirty="0">
              <a:solidFill>
                <a:srgbClr val="0000CC"/>
              </a:solidFill>
              <a:latin typeface="Calibri" pitchFamily="34" charset="0"/>
              <a:cs typeface="Calibri" pitchFamily="34" charset="0"/>
            </a:endParaRPr>
          </a:p>
        </p:txBody>
      </p:sp>
      <p:sp>
        <p:nvSpPr>
          <p:cNvPr id="82" name="テキスト ボックス 81"/>
          <p:cNvSpPr txBox="1"/>
          <p:nvPr/>
        </p:nvSpPr>
        <p:spPr bwMode="auto">
          <a:xfrm>
            <a:off x="755576" y="3965574"/>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A</a:t>
            </a:r>
            <a:endParaRPr lang="ja-JP" altLang="en-US" sz="1400" b="1" dirty="0">
              <a:latin typeface="Calibri" pitchFamily="34" charset="0"/>
              <a:cs typeface="Calibri" pitchFamily="34" charset="0"/>
            </a:endParaRPr>
          </a:p>
        </p:txBody>
      </p:sp>
      <p:sp>
        <p:nvSpPr>
          <p:cNvPr id="83" name="テキスト ボックス 82"/>
          <p:cNvSpPr txBox="1"/>
          <p:nvPr/>
        </p:nvSpPr>
        <p:spPr bwMode="auto">
          <a:xfrm>
            <a:off x="755576" y="5641503"/>
            <a:ext cx="864096" cy="307777"/>
          </a:xfrm>
          <a:prstGeom prst="rect">
            <a:avLst/>
          </a:prstGeom>
          <a:noFill/>
          <a:ln w="19050">
            <a:solidFill>
              <a:schemeClr val="tx1"/>
            </a:solid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1400" b="1" dirty="0">
                <a:latin typeface="Calibri" pitchFamily="34" charset="0"/>
                <a:cs typeface="Calibri" pitchFamily="34" charset="0"/>
              </a:rPr>
              <a:t>Band B</a:t>
            </a:r>
            <a:endParaRPr lang="ja-JP" altLang="en-US" sz="1400" b="1" dirty="0">
              <a:latin typeface="Calibri" pitchFamily="34" charset="0"/>
              <a:cs typeface="Calibri" pitchFamily="34" charset="0"/>
            </a:endParaRPr>
          </a:p>
        </p:txBody>
      </p:sp>
      <p:grpSp>
        <p:nvGrpSpPr>
          <p:cNvPr id="84" name="グループ化 153"/>
          <p:cNvGrpSpPr/>
          <p:nvPr/>
        </p:nvGrpSpPr>
        <p:grpSpPr>
          <a:xfrm>
            <a:off x="2861737" y="4509120"/>
            <a:ext cx="364202" cy="595228"/>
            <a:chOff x="4572000" y="1124744"/>
            <a:chExt cx="364202" cy="595228"/>
          </a:xfrm>
        </p:grpSpPr>
        <p:sp>
          <p:nvSpPr>
            <p:cNvPr id="85" name="テキスト ボックス 84"/>
            <p:cNvSpPr txBox="1"/>
            <p:nvPr/>
          </p:nvSpPr>
          <p:spPr>
            <a:xfrm>
              <a:off x="4572000" y="1124744"/>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sp>
          <p:nvSpPr>
            <p:cNvPr id="86" name="テキスト ボックス 85"/>
            <p:cNvSpPr txBox="1"/>
            <p:nvPr/>
          </p:nvSpPr>
          <p:spPr>
            <a:xfrm>
              <a:off x="4572000" y="1196752"/>
              <a:ext cx="364202" cy="523220"/>
            </a:xfrm>
            <a:prstGeom prst="rect">
              <a:avLst/>
            </a:prstGeom>
            <a:noFill/>
          </p:spPr>
          <p:txBody>
            <a:bodyPr wrap="none" rtlCol="0">
              <a:spAutoFit/>
            </a:bodyPr>
            <a:lstStyle/>
            <a:p>
              <a:r>
                <a:rPr kumimoji="1" lang="en-US" altLang="ja-JP" sz="2800" dirty="0">
                  <a:solidFill>
                    <a:schemeClr val="tx1"/>
                  </a:solidFill>
                  <a:latin typeface="Calibri" pitchFamily="34" charset="0"/>
                  <a:cs typeface="Calibri" pitchFamily="34" charset="0"/>
                </a:rPr>
                <a:t>~</a:t>
              </a:r>
              <a:endParaRPr kumimoji="1" lang="ja-JP" altLang="en-US" sz="2800" dirty="0">
                <a:solidFill>
                  <a:schemeClr val="tx1"/>
                </a:solidFill>
                <a:latin typeface="Calibri" pitchFamily="34" charset="0"/>
                <a:cs typeface="Calibri" pitchFamily="34" charset="0"/>
              </a:endParaRPr>
            </a:p>
          </p:txBody>
        </p:sp>
      </p:grpSp>
      <p:sp>
        <p:nvSpPr>
          <p:cNvPr id="87" name="正方形/長方形 86"/>
          <p:cNvSpPr/>
          <p:nvPr/>
        </p:nvSpPr>
        <p:spPr bwMode="auto">
          <a:xfrm>
            <a:off x="3059832" y="5713511"/>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cxnSp>
        <p:nvCxnSpPr>
          <p:cNvPr id="88" name="直線矢印コネクタ 87"/>
          <p:cNvCxnSpPr/>
          <p:nvPr/>
        </p:nvCxnSpPr>
        <p:spPr bwMode="auto">
          <a:xfrm>
            <a:off x="3059832" y="6361583"/>
            <a:ext cx="5040560" cy="0"/>
          </a:xfrm>
          <a:prstGeom prst="straightConnector1">
            <a:avLst/>
          </a:prstGeom>
          <a:ln w="19050" cap="rnd">
            <a:solidFill>
              <a:schemeClr val="tx1"/>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bwMode="auto">
          <a:xfrm>
            <a:off x="3077406" y="4149080"/>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0" name="正方形/長方形 89"/>
          <p:cNvSpPr/>
          <p:nvPr/>
        </p:nvSpPr>
        <p:spPr bwMode="auto">
          <a:xfrm>
            <a:off x="3077406" y="4901678"/>
            <a:ext cx="4878969" cy="288032"/>
          </a:xfrm>
          <a:prstGeom prst="rect">
            <a:avLst/>
          </a:prstGeom>
          <a:solidFill>
            <a:srgbClr val="FF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Calibri" pitchFamily="34" charset="0"/>
              <a:ea typeface="ＭＳ Ｐゴシック" pitchFamily="50" charset="-128"/>
              <a:cs typeface="Calibri" pitchFamily="34" charset="0"/>
            </a:endParaRPr>
          </a:p>
        </p:txBody>
      </p:sp>
      <p:sp>
        <p:nvSpPr>
          <p:cNvPr id="91" name="正方形/長方形 90"/>
          <p:cNvSpPr/>
          <p:nvPr/>
        </p:nvSpPr>
        <p:spPr bwMode="auto">
          <a:xfrm>
            <a:off x="3131840" y="4181899"/>
            <a:ext cx="269789" cy="18987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2" name="正方形/長方形 91"/>
          <p:cNvSpPr/>
          <p:nvPr/>
        </p:nvSpPr>
        <p:spPr bwMode="auto">
          <a:xfrm>
            <a:off x="6278576" y="4188570"/>
            <a:ext cx="957720" cy="505963"/>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3" name="正方形/長方形 92"/>
          <p:cNvSpPr/>
          <p:nvPr/>
        </p:nvSpPr>
        <p:spPr bwMode="auto">
          <a:xfrm>
            <a:off x="4306050" y="4188571"/>
            <a:ext cx="697998"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94" name="正方形/長方形 93"/>
          <p:cNvSpPr/>
          <p:nvPr/>
        </p:nvSpPr>
        <p:spPr bwMode="auto">
          <a:xfrm>
            <a:off x="5724128" y="5245459"/>
            <a:ext cx="1000272" cy="201053"/>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5" name="正方形/長方形 94"/>
          <p:cNvSpPr/>
          <p:nvPr/>
        </p:nvSpPr>
        <p:spPr bwMode="auto">
          <a:xfrm>
            <a:off x="3131840"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6" name="正方形/長方形 95"/>
          <p:cNvSpPr/>
          <p:nvPr/>
        </p:nvSpPr>
        <p:spPr bwMode="auto">
          <a:xfrm>
            <a:off x="435597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7" name="正方形/長方形 96"/>
          <p:cNvSpPr/>
          <p:nvPr/>
        </p:nvSpPr>
        <p:spPr bwMode="auto">
          <a:xfrm>
            <a:off x="5796136" y="6073551"/>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8" name="正方形/長方形 97"/>
          <p:cNvSpPr/>
          <p:nvPr/>
        </p:nvSpPr>
        <p:spPr bwMode="auto">
          <a:xfrm>
            <a:off x="3131840" y="4941168"/>
            <a:ext cx="509785" cy="212046"/>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99" name="正方形/長方形 98"/>
          <p:cNvSpPr/>
          <p:nvPr/>
        </p:nvSpPr>
        <p:spPr bwMode="auto">
          <a:xfrm>
            <a:off x="4572000" y="5733256"/>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00" name="平行四辺形 99"/>
          <p:cNvSpPr/>
          <p:nvPr/>
        </p:nvSpPr>
        <p:spPr bwMode="auto">
          <a:xfrm>
            <a:off x="3704565"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1" name="平行四辺形 100"/>
          <p:cNvSpPr/>
          <p:nvPr/>
        </p:nvSpPr>
        <p:spPr bwMode="auto">
          <a:xfrm>
            <a:off x="3851920"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2" name="平行四辺形 101"/>
          <p:cNvSpPr/>
          <p:nvPr/>
        </p:nvSpPr>
        <p:spPr bwMode="auto">
          <a:xfrm>
            <a:off x="3992597"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3" name="平行四辺形 102"/>
          <p:cNvSpPr/>
          <p:nvPr/>
        </p:nvSpPr>
        <p:spPr bwMode="auto">
          <a:xfrm>
            <a:off x="4139952" y="4188570"/>
            <a:ext cx="140677"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4" name="平行四辺形 103"/>
          <p:cNvSpPr/>
          <p:nvPr/>
        </p:nvSpPr>
        <p:spPr bwMode="auto">
          <a:xfrm>
            <a:off x="3563888" y="4188570"/>
            <a:ext cx="140677"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5" name="平行四辺形 104"/>
          <p:cNvSpPr/>
          <p:nvPr/>
        </p:nvSpPr>
        <p:spPr bwMode="auto">
          <a:xfrm>
            <a:off x="385859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6" name="平行四辺形 105"/>
          <p:cNvSpPr/>
          <p:nvPr/>
        </p:nvSpPr>
        <p:spPr bwMode="auto">
          <a:xfrm>
            <a:off x="3999275"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7" name="平行四辺形 106"/>
          <p:cNvSpPr/>
          <p:nvPr/>
        </p:nvSpPr>
        <p:spPr bwMode="auto">
          <a:xfrm>
            <a:off x="4146630"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8" name="平行四辺形 107"/>
          <p:cNvSpPr/>
          <p:nvPr/>
        </p:nvSpPr>
        <p:spPr bwMode="auto">
          <a:xfrm>
            <a:off x="4424645"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09" name="平行四辺形 108"/>
          <p:cNvSpPr/>
          <p:nvPr/>
        </p:nvSpPr>
        <p:spPr bwMode="auto">
          <a:xfrm>
            <a:off x="4136613"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0" name="平行四辺形 109"/>
          <p:cNvSpPr/>
          <p:nvPr/>
        </p:nvSpPr>
        <p:spPr bwMode="auto">
          <a:xfrm>
            <a:off x="4283968"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1" name="平行四辺形 110"/>
          <p:cNvSpPr/>
          <p:nvPr/>
        </p:nvSpPr>
        <p:spPr bwMode="auto">
          <a:xfrm>
            <a:off x="5648781"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2" name="平行四辺形 111"/>
          <p:cNvSpPr/>
          <p:nvPr/>
        </p:nvSpPr>
        <p:spPr bwMode="auto">
          <a:xfrm>
            <a:off x="5796136"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3" name="平行四辺形 112"/>
          <p:cNvSpPr/>
          <p:nvPr/>
        </p:nvSpPr>
        <p:spPr bwMode="auto">
          <a:xfrm>
            <a:off x="5936813"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16" name="平行四辺形 115"/>
          <p:cNvSpPr/>
          <p:nvPr/>
        </p:nvSpPr>
        <p:spPr bwMode="auto">
          <a:xfrm>
            <a:off x="6084168" y="4188570"/>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20" name="平行四辺形 119"/>
          <p:cNvSpPr/>
          <p:nvPr/>
        </p:nvSpPr>
        <p:spPr bwMode="auto">
          <a:xfrm>
            <a:off x="522007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42" name="平行四辺形 141"/>
          <p:cNvSpPr/>
          <p:nvPr/>
        </p:nvSpPr>
        <p:spPr bwMode="auto">
          <a:xfrm>
            <a:off x="5360749"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1" name="平行四辺形 160"/>
          <p:cNvSpPr/>
          <p:nvPr/>
        </p:nvSpPr>
        <p:spPr bwMode="auto">
          <a:xfrm>
            <a:off x="5508104"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2" name="正方形/長方形 161"/>
          <p:cNvSpPr/>
          <p:nvPr/>
        </p:nvSpPr>
        <p:spPr bwMode="auto">
          <a:xfrm>
            <a:off x="3131840" y="5733256"/>
            <a:ext cx="792088" cy="216024"/>
          </a:xfrm>
          <a:prstGeom prst="rect">
            <a:avLst/>
          </a:prstGeom>
          <a:solidFill>
            <a:srgbClr val="CCFFCC"/>
          </a:solidFill>
          <a:ln w="952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400" dirty="0">
              <a:solidFill>
                <a:srgbClr val="CC00CC"/>
              </a:solidFill>
              <a:latin typeface="Calibri" pitchFamily="34" charset="0"/>
              <a:cs typeface="Calibri" pitchFamily="34" charset="0"/>
            </a:endParaRPr>
          </a:p>
        </p:txBody>
      </p:sp>
      <p:sp>
        <p:nvSpPr>
          <p:cNvPr id="163" name="平行四辺形 162"/>
          <p:cNvSpPr/>
          <p:nvPr/>
        </p:nvSpPr>
        <p:spPr bwMode="auto">
          <a:xfrm>
            <a:off x="7452320"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5" name="平行四辺形 164"/>
          <p:cNvSpPr/>
          <p:nvPr/>
        </p:nvSpPr>
        <p:spPr bwMode="auto">
          <a:xfrm>
            <a:off x="6300192"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66" name="平行四辺形 165"/>
          <p:cNvSpPr/>
          <p:nvPr/>
        </p:nvSpPr>
        <p:spPr bwMode="auto">
          <a:xfrm>
            <a:off x="6447547"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6" name="平行四辺形 185"/>
          <p:cNvSpPr/>
          <p:nvPr/>
        </p:nvSpPr>
        <p:spPr bwMode="auto">
          <a:xfrm>
            <a:off x="658822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7" name="平行四辺形 186"/>
          <p:cNvSpPr/>
          <p:nvPr/>
        </p:nvSpPr>
        <p:spPr bwMode="auto">
          <a:xfrm>
            <a:off x="6732240" y="5733256"/>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8" name="平行四辺形 187"/>
          <p:cNvSpPr/>
          <p:nvPr/>
        </p:nvSpPr>
        <p:spPr bwMode="auto">
          <a:xfrm>
            <a:off x="5720789"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89" name="平行四辺形 188"/>
          <p:cNvSpPr/>
          <p:nvPr/>
        </p:nvSpPr>
        <p:spPr bwMode="auto">
          <a:xfrm>
            <a:off x="5868144"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0" name="平行四辺形 189"/>
          <p:cNvSpPr/>
          <p:nvPr/>
        </p:nvSpPr>
        <p:spPr bwMode="auto">
          <a:xfrm>
            <a:off x="6012160"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1" name="平行四辺形 190"/>
          <p:cNvSpPr/>
          <p:nvPr/>
        </p:nvSpPr>
        <p:spPr bwMode="auto">
          <a:xfrm>
            <a:off x="6159515" y="5733256"/>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2" name="正方形/長方形 191"/>
          <p:cNvSpPr/>
          <p:nvPr/>
        </p:nvSpPr>
        <p:spPr bwMode="auto">
          <a:xfrm>
            <a:off x="6876256" y="5733256"/>
            <a:ext cx="936104"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3" name="平行四辺形 192"/>
          <p:cNvSpPr/>
          <p:nvPr/>
        </p:nvSpPr>
        <p:spPr bwMode="auto">
          <a:xfrm>
            <a:off x="428396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4" name="平行四辺形 193"/>
          <p:cNvSpPr/>
          <p:nvPr/>
        </p:nvSpPr>
        <p:spPr bwMode="auto">
          <a:xfrm>
            <a:off x="4431323"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5" name="平行四辺形 194"/>
          <p:cNvSpPr/>
          <p:nvPr/>
        </p:nvSpPr>
        <p:spPr bwMode="auto">
          <a:xfrm>
            <a:off x="4572000"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6" name="正方形/長方形 195"/>
          <p:cNvSpPr/>
          <p:nvPr/>
        </p:nvSpPr>
        <p:spPr bwMode="auto">
          <a:xfrm>
            <a:off x="4716016" y="4941168"/>
            <a:ext cx="957600" cy="504056"/>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7" name="正方形/長方形 196"/>
          <p:cNvSpPr/>
          <p:nvPr/>
        </p:nvSpPr>
        <p:spPr bwMode="auto">
          <a:xfrm>
            <a:off x="6566728" y="4941168"/>
            <a:ext cx="957600" cy="216024"/>
          </a:xfrm>
          <a:prstGeom prst="rect">
            <a:avLst/>
          </a:prstGeom>
          <a:pattFill prst="dkUpDiag">
            <a:fgClr>
              <a:srgbClr val="FF0000"/>
            </a:fgClr>
            <a:bgClr>
              <a:schemeClr val="bg1"/>
            </a:bgClr>
          </a:patt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sz="1600" dirty="0">
              <a:solidFill>
                <a:srgbClr val="CC00CC"/>
              </a:solidFill>
              <a:latin typeface="Calibri" pitchFamily="34" charset="0"/>
              <a:cs typeface="Calibri" pitchFamily="34" charset="0"/>
            </a:endParaRPr>
          </a:p>
        </p:txBody>
      </p:sp>
      <p:sp>
        <p:nvSpPr>
          <p:cNvPr id="198" name="平行四辺形 197"/>
          <p:cNvSpPr/>
          <p:nvPr/>
        </p:nvSpPr>
        <p:spPr bwMode="auto">
          <a:xfrm>
            <a:off x="6419373" y="4941168"/>
            <a:ext cx="137338" cy="216024"/>
          </a:xfrm>
          <a:prstGeom prst="parallelogram">
            <a:avLst/>
          </a:prstGeom>
          <a:solidFill>
            <a:srgbClr val="FFFF00"/>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199" name="平行四辺形 198"/>
          <p:cNvSpPr/>
          <p:nvPr/>
        </p:nvSpPr>
        <p:spPr bwMode="auto">
          <a:xfrm>
            <a:off x="613134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0" name="平行四辺形 199"/>
          <p:cNvSpPr/>
          <p:nvPr/>
        </p:nvSpPr>
        <p:spPr bwMode="auto">
          <a:xfrm>
            <a:off x="6278696"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1" name="平行四辺形 200"/>
          <p:cNvSpPr/>
          <p:nvPr/>
        </p:nvSpPr>
        <p:spPr bwMode="auto">
          <a:xfrm>
            <a:off x="6018838"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2" name="平行四辺形 201"/>
          <p:cNvSpPr/>
          <p:nvPr/>
        </p:nvSpPr>
        <p:spPr bwMode="auto">
          <a:xfrm>
            <a:off x="5874822"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3" name="平行四辺形 202"/>
          <p:cNvSpPr/>
          <p:nvPr/>
        </p:nvSpPr>
        <p:spPr bwMode="auto">
          <a:xfrm>
            <a:off x="7599675"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4" name="平行四辺形 203"/>
          <p:cNvSpPr/>
          <p:nvPr/>
        </p:nvSpPr>
        <p:spPr bwMode="auto">
          <a:xfrm>
            <a:off x="7740352" y="4188570"/>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5" name="平行四辺形 204"/>
          <p:cNvSpPr/>
          <p:nvPr/>
        </p:nvSpPr>
        <p:spPr bwMode="auto">
          <a:xfrm>
            <a:off x="7668344"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
        <p:nvSpPr>
          <p:cNvPr id="206" name="平行四辺形 205"/>
          <p:cNvSpPr/>
          <p:nvPr/>
        </p:nvSpPr>
        <p:spPr bwMode="auto">
          <a:xfrm>
            <a:off x="7809021" y="4941168"/>
            <a:ext cx="137338" cy="216024"/>
          </a:xfrm>
          <a:prstGeom prst="parallelogram">
            <a:avLst/>
          </a:prstGeom>
          <a:solidFill>
            <a:srgbClr val="BBE0E3"/>
          </a:solidFill>
          <a:ln w="12700" cap="flat" cmpd="sng" algn="ctr">
            <a:solidFill>
              <a:srgbClr val="000000"/>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Arial" charset="0"/>
              <a:ea typeface="ＭＳ Ｐゴシック" pitchFamily="50" charset="-128"/>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5339</TotalTime>
  <Words>2589</Words>
  <Application>Microsoft Office PowerPoint</Application>
  <PresentationFormat>画面に合わせる (4:3)</PresentationFormat>
  <Paragraphs>404</Paragraphs>
  <Slides>25</Slides>
  <Notes>25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802-11-Submission</vt:lpstr>
      <vt:lpstr>Document</vt:lpstr>
      <vt:lpstr>Introducing multiple primary channels to exploit unused resources scattered in multiple channels/bands</vt:lpstr>
      <vt:lpstr>Background (1)</vt:lpstr>
      <vt:lpstr>Background (2)</vt:lpstr>
      <vt:lpstr>Background (3)</vt:lpstr>
      <vt:lpstr>Contents of this presentation</vt:lpstr>
      <vt:lpstr>Multiple PCHs to obtain transmission chances on multiple channels/bands</vt:lpstr>
      <vt:lpstr>How to access multiple PCHs</vt:lpstr>
      <vt:lpstr>Simultaneous transmission on multiple PCHs</vt:lpstr>
      <vt:lpstr>Concurrent transmission on multiple PCHs</vt:lpstr>
      <vt:lpstr>Non-concurrent transmission</vt:lpstr>
      <vt:lpstr>Impact of MIMO gain on frame length</vt:lpstr>
      <vt:lpstr>Effect of introducing multiple PCHs</vt:lpstr>
      <vt:lpstr>Queue sharing among PCHs</vt:lpstr>
      <vt:lpstr>Hardware structure for multiple PCHs</vt:lpstr>
      <vt:lpstr>Mode switching of single/multiple PCHs</vt:lpstr>
      <vt:lpstr>Performance evaluation</vt:lpstr>
      <vt:lpstr>Evaluation configuration (1/2)</vt:lpstr>
      <vt:lpstr>Evaluation configuration (2/2)</vt:lpstr>
      <vt:lpstr>Simulation result (w/ frame aggregation)</vt:lpstr>
      <vt:lpstr>Simulation result (w/o frame aggregation)</vt:lpstr>
      <vt:lpstr>Summary</vt:lpstr>
      <vt:lpstr>Straw Poll #1</vt:lpstr>
      <vt:lpstr>References</vt:lpstr>
      <vt:lpstr>Appendix</vt:lpstr>
      <vt:lpstr>Calculation of MIMO gain and Tx rate</vt:lpstr>
    </vt:vector>
  </TitlesOfParts>
  <Company>Intel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multiple primary channels to exploit unused resources scattered in multiple channels/bands</dc:title>
  <dc:creator>Kazuto Yano</dc:creator>
  <cp:lastModifiedBy>yano</cp:lastModifiedBy>
  <cp:revision>1578</cp:revision>
  <cp:lastPrinted>1601-01-01T00:00:00Z</cp:lastPrinted>
  <dcterms:created xsi:type="dcterms:W3CDTF">2017-01-04T01:17:49Z</dcterms:created>
  <dcterms:modified xsi:type="dcterms:W3CDTF">2017-11-06T17:50:12Z</dcterms:modified>
</cp:coreProperties>
</file>