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99" r:id="rId3"/>
    <p:sldId id="316" r:id="rId4"/>
    <p:sldId id="300" r:id="rId5"/>
    <p:sldId id="297" r:id="rId6"/>
    <p:sldId id="291" r:id="rId7"/>
    <p:sldId id="304" r:id="rId8"/>
    <p:sldId id="317" r:id="rId9"/>
    <p:sldId id="331" r:id="rId10"/>
    <p:sldId id="332" r:id="rId11"/>
    <p:sldId id="305" r:id="rId12"/>
    <p:sldId id="306" r:id="rId13"/>
    <p:sldId id="308" r:id="rId14"/>
    <p:sldId id="32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8E8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C9E65-A243-40A9-8CE1-DCCE3919987C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3380F-27E4-48C1-A292-7F8A3C7F44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533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2081AF-66B5-4ACB-92DA-05712162B719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7F0ED-07FF-47BF-9A30-3A8D5C90A3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0177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20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042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454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47700"/>
            <a:ext cx="7886700" cy="1042989"/>
          </a:xfrm>
          <a:prstGeom prst="rect">
            <a:avLst/>
          </a:prstGeom>
        </p:spPr>
        <p:txBody>
          <a:bodyPr anchor="ctr" anchorCtr="0"/>
          <a:lstStyle>
            <a:lvl1pPr algn="ctr">
              <a:defRPr sz="32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3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366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95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005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164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117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379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2CCB477D-BD78-4A9A-ACE0-1BF8880025D4}" type="datetimeFigureOut">
              <a:rPr lang="ru-RU" smtClean="0"/>
              <a:t>05.11.2017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475413"/>
            <a:ext cx="3086100" cy="246063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68CC3FAE-B44E-4CB8-A5A4-7BACFA82FFF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2722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November</a:t>
            </a:r>
            <a:r>
              <a:rPr lang="en-US" altLang="en-US" baseline="0" dirty="0" smtClean="0">
                <a:solidFill>
                  <a:srgbClr val="000000"/>
                </a:solidFill>
                <a:latin typeface="Times New Roman" pitchFamily="18" charset="0"/>
              </a:rPr>
              <a:t> 2017</a:t>
            </a:r>
            <a:endParaRPr lang="en-US" alt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4" name="Rectangle 5"/>
          <p:cNvSpPr txBox="1">
            <a:spLocks noChangeArrowheads="1"/>
          </p:cNvSpPr>
          <p:nvPr userDrawn="1"/>
        </p:nvSpPr>
        <p:spPr bwMode="auto">
          <a:xfrm>
            <a:off x="7441059" y="6475413"/>
            <a:ext cx="110286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r" defTabSz="914400" rtl="0" eaLnBrk="1" latinLnBrk="0" hangingPunct="1">
              <a:defRPr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dirty="0" smtClean="0">
                <a:solidFill>
                  <a:srgbClr val="000000"/>
                </a:solidFill>
                <a:latin typeface="Times New Roman" pitchFamily="18" charset="0"/>
              </a:rPr>
              <a:t>Ilya</a:t>
            </a:r>
            <a:r>
              <a:rPr lang="en-US" altLang="en-US" sz="1200" baseline="0" dirty="0" smtClean="0">
                <a:solidFill>
                  <a:srgbClr val="000000"/>
                </a:solidFill>
                <a:latin typeface="Times New Roman" pitchFamily="18" charset="0"/>
              </a:rPr>
              <a:t> Bolotin, </a:t>
            </a:r>
            <a:r>
              <a:rPr lang="en-US" altLang="en-US" sz="1200" dirty="0" smtClean="0">
                <a:solidFill>
                  <a:srgbClr val="000000"/>
                </a:solidFill>
                <a:latin typeface="Times New Roman" pitchFamily="18" charset="0"/>
              </a:rPr>
              <a:t>Intel</a:t>
            </a:r>
            <a:endParaRPr lang="en-US" altLang="en-US" sz="12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5" name="Rectangle 6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ctr" defTabSz="914400" rtl="0" eaLnBrk="1" latinLnBrk="0" hangingPunct="1">
              <a:defRPr sz="18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t>Slide </a:t>
            </a:r>
            <a:fld id="{16CD3B3E-E816-4245-A507-039527FD6128}" type="slidenum">
              <a:rPr lang="en-US" altLang="en-US" sz="1200" smtClean="0">
                <a:solidFill>
                  <a:srgbClr val="000000"/>
                </a:solidFill>
                <a:latin typeface="Times New Roman" pitchFamily="18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auto">
          <a:xfrm>
            <a:off x="5149727" y="332601"/>
            <a:ext cx="329577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marR="0" lvl="4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doc.: IEEE </a:t>
            </a:r>
            <a:r>
              <a:rPr kumimoji="0" lang="en-US" alt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802.11-17/1690r0</a:t>
            </a:r>
            <a:endParaRPr kumimoji="0" lang="en-US" alt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</a:rPr>
              <a:t>Submission</a:t>
            </a:r>
          </a:p>
        </p:txBody>
      </p:sp>
      <p:sp>
        <p:nvSpPr>
          <p:cNvPr id="18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2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−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Times New Roman" panose="02020603050405020304" pitchFamily="18" charset="0"/>
        <a:buChar char="−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1122363"/>
            <a:ext cx="7772400" cy="1400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/>
            <a:r>
              <a:rPr kumimoji="1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Advanced MU-MIMO </a:t>
            </a:r>
            <a:r>
              <a:rPr kumimoji="1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acknowledgement </a:t>
            </a:r>
            <a:r>
              <a:rPr kumimoji="1" lang="en-US" sz="36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j-cs"/>
              </a:rPr>
              <a:t>and PS flow</a:t>
            </a:r>
            <a:endParaRPr kumimoji="1" lang="ru-RU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j-cs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9405" y="28424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71402"/>
              </p:ext>
            </p:extLst>
          </p:nvPr>
        </p:nvGraphicFramePr>
        <p:xfrm>
          <a:off x="539405" y="3318931"/>
          <a:ext cx="8280920" cy="2225040"/>
        </p:xfrm>
        <a:graphic>
          <a:graphicData uri="http://schemas.openxmlformats.org/drawingml/2006/table">
            <a:tbl>
              <a:tblPr firstRow="1" bandRow="1"/>
              <a:tblGrid>
                <a:gridCol w="1764343"/>
                <a:gridCol w="1116124"/>
                <a:gridCol w="1800200"/>
                <a:gridCol w="1332148"/>
                <a:gridCol w="2268105"/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Name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Affiliation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Address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Phone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b="1" dirty="0" smtClean="0"/>
                        <a:t>Email</a:t>
                      </a:r>
                      <a:endParaRPr lang="en-US" sz="1600" b="1" dirty="0"/>
                    </a:p>
                  </a:txBody>
                  <a:tcPr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dirty="0" smtClean="0"/>
                        <a:t>Ilya Bolotin</a:t>
                      </a:r>
                      <a:endParaRPr lang="en-US" sz="1600" dirty="0"/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Intel</a:t>
                      </a: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Turgeneva</a:t>
                      </a: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30, Nizhny Novgorod, 603024, Russia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+7 (831) 2969444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ilya.bolotin@intel.com</a:t>
                      </a: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Oren Kedem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GB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oren.kedem@intel.com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Cheng Chen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cheng.chen@intel.com</a:t>
                      </a:r>
                      <a:endParaRPr kumimoji="1" lang="ru-RU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algn="l" defTabSz="914400" rtl="0" eaLnBrk="1" latinLnBrk="0" hangingPunct="1"/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Alexander Maltsev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en-US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alexander.maltsev@intel.com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Artyom Lomayev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  <a:cs typeface="+mn-cs"/>
                        </a:rPr>
                        <a:t>Intel</a:t>
                      </a:r>
                      <a:endParaRPr lang="ru-RU" sz="1600" kern="1200" dirty="0">
                        <a:solidFill>
                          <a:schemeClr val="tx1"/>
                        </a:solidFill>
                        <a:latin typeface="Times New Roman"/>
                        <a:ea typeface="MS Gothic"/>
                        <a:cs typeface="+mn-cs"/>
                      </a:endParaRPr>
                    </a:p>
                  </a:txBody>
                  <a:tcPr marL="72000" marR="72000" marT="36000" marB="360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artyom.lomayev@intel.com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2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225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Ack</a:t>
            </a:r>
            <a:r>
              <a:rPr lang="en-US" dirty="0" smtClean="0"/>
              <a:t> policy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0" dirty="0" smtClean="0"/>
              <a:t>Combination </a:t>
            </a:r>
            <a:r>
              <a:rPr lang="en-US" b="0" i="1" u="sng" dirty="0" smtClean="0"/>
              <a:t>01</a:t>
            </a:r>
            <a:r>
              <a:rPr lang="en-US" b="0" dirty="0" smtClean="0"/>
              <a:t> in </a:t>
            </a:r>
            <a:r>
              <a:rPr lang="en-US" b="0" i="1" dirty="0" err="1" smtClean="0"/>
              <a:t>Ack</a:t>
            </a:r>
            <a:r>
              <a:rPr lang="en-US" b="0" i="1" dirty="0" smtClean="0"/>
              <a:t> </a:t>
            </a:r>
            <a:r>
              <a:rPr lang="en-US" b="0" i="1" dirty="0"/>
              <a:t>Policy</a:t>
            </a:r>
            <a:r>
              <a:rPr lang="en-US" b="0" dirty="0"/>
              <a:t> </a:t>
            </a:r>
            <a:r>
              <a:rPr lang="en-US" b="0" i="1" dirty="0"/>
              <a:t>subfield</a:t>
            </a:r>
            <a:r>
              <a:rPr lang="en-US" b="0" dirty="0"/>
              <a:t> </a:t>
            </a:r>
            <a:r>
              <a:rPr lang="en-US" b="0" dirty="0" smtClean="0"/>
              <a:t>of </a:t>
            </a:r>
            <a:r>
              <a:rPr lang="en-US" b="0" i="1" dirty="0" err="1" smtClean="0"/>
              <a:t>QoS</a:t>
            </a:r>
            <a:r>
              <a:rPr lang="en-US" b="0" i="1" dirty="0" smtClean="0"/>
              <a:t> </a:t>
            </a:r>
            <a:r>
              <a:rPr lang="en-US" b="0" i="1" dirty="0"/>
              <a:t>Data frame</a:t>
            </a:r>
            <a:r>
              <a:rPr lang="en-US" b="0" dirty="0"/>
              <a:t> </a:t>
            </a:r>
            <a:r>
              <a:rPr lang="en-US" b="0" dirty="0" smtClean="0"/>
              <a:t>is not used in 11ad</a:t>
            </a:r>
          </a:p>
          <a:p>
            <a:pPr algn="just"/>
            <a:r>
              <a:rPr lang="en-US" b="0" dirty="0" smtClean="0"/>
              <a:t>We </a:t>
            </a:r>
            <a:r>
              <a:rPr lang="en-US" b="0" dirty="0"/>
              <a:t>propose to use </a:t>
            </a:r>
            <a:r>
              <a:rPr lang="en-US" b="0" i="1" dirty="0" err="1"/>
              <a:t>Ack</a:t>
            </a:r>
            <a:r>
              <a:rPr lang="en-US" b="0" i="1" dirty="0"/>
              <a:t> policy = 01</a:t>
            </a:r>
            <a:r>
              <a:rPr lang="en-US" b="0" dirty="0"/>
              <a:t> for </a:t>
            </a:r>
            <a:r>
              <a:rPr lang="en-US" b="0" dirty="0" err="1"/>
              <a:t>QoS</a:t>
            </a:r>
            <a:r>
              <a:rPr lang="en-US" b="0" dirty="0"/>
              <a:t> Data frames transmitted in EDMG MU-MIMO to indicate that BA should be sent by STA in a scheduled time slot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561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vs</a:t>
            </a:r>
            <a:r>
              <a:rPr lang="en-US" dirty="0"/>
              <a:t>. </a:t>
            </a:r>
            <a:r>
              <a:rPr lang="en-US" dirty="0" smtClean="0"/>
              <a:t>Legacy flow performance comparison</a:t>
            </a:r>
            <a:endParaRPr lang="ru-R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808531"/>
            <a:ext cx="4087997" cy="30673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647" y="2808531"/>
            <a:ext cx="4087997" cy="30673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22867" y="1540928"/>
            <a:ext cx="52643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data (PSDU) for all STAs in MU-MIMO is same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transmits each MU-MIMO stream using MCS 12 (4620 Mbps)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BA are transmitted using MCS 4 (1155 Mbps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STAs send BA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minimal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(25+8 bytes)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07391" y="2736995"/>
            <a:ext cx="373692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Equivalent throughput gain of Proposed flow over Legacy flow</a:t>
            </a:r>
            <a:endParaRPr lang="ru-RU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5530912" y="2736995"/>
            <a:ext cx="25875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PS gain of Proposed flow over Legacy flow</a:t>
            </a:r>
            <a:endParaRPr lang="ru-RU" sz="1100" dirty="0"/>
          </a:p>
        </p:txBody>
      </p:sp>
      <p:sp>
        <p:nvSpPr>
          <p:cNvPr id="10" name="Rectangle 9"/>
          <p:cNvSpPr/>
          <p:nvPr/>
        </p:nvSpPr>
        <p:spPr>
          <a:xfrm>
            <a:off x="628650" y="5943138"/>
            <a:ext cx="7886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performance gains are lower for the cases when acknowledgement overhead is lower – small number of STAs in MU group and big size of data frames.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35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2808526"/>
            <a:ext cx="4087997" cy="306733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vs. Legacy flow performance comparison</a:t>
            </a:r>
            <a:endParaRPr lang="ru-RU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647" y="2808525"/>
            <a:ext cx="4087997" cy="30673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07387" y="2736991"/>
            <a:ext cx="37048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Equivalent throughput gain of Proposed </a:t>
            </a:r>
            <a:r>
              <a:rPr lang="en-US" sz="1100" dirty="0" smtClean="0"/>
              <a:t>flow over </a:t>
            </a:r>
            <a:r>
              <a:rPr lang="en-US" sz="1100" dirty="0"/>
              <a:t>Legacy flow</a:t>
            </a:r>
            <a:endParaRPr lang="ru-RU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530911" y="2736991"/>
            <a:ext cx="26196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PS gain of </a:t>
            </a:r>
            <a:r>
              <a:rPr lang="en-US" sz="1100" dirty="0"/>
              <a:t>Proposed flow over Legacy flow</a:t>
            </a:r>
            <a:endParaRPr lang="ru-RU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922867" y="1540928"/>
            <a:ext cx="52643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Amount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data (PSDU) for all STAs in MU-MIMO is same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transmits each MU-MIMO stream using MCS 12 (4620 Mbps)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BAR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BA are transmitted using MCS 4 (1155 Mbps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STAs send BA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maximal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length 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(25+256 bytes)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7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vs. Legacy flow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MAX throughput estimation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922867" y="1769533"/>
            <a:ext cx="696934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 BA of minimal length (25+8 bytes)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STAs in MU-MIMO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EDMG SC MCS20 (8662.5 Mbps) is used for all STAs in MU-MIMO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CB=4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706523"/>
              </p:ext>
            </p:extLst>
          </p:nvPr>
        </p:nvGraphicFramePr>
        <p:xfrm>
          <a:off x="1668571" y="3300304"/>
          <a:ext cx="5875228" cy="22542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9186"/>
                <a:gridCol w="1649524"/>
                <a:gridCol w="1649524"/>
                <a:gridCol w="1826994"/>
              </a:tblGrid>
              <a:tr h="6159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PSDU, bytes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AP Throughput </a:t>
                      </a:r>
                    </a:p>
                    <a:p>
                      <a:pPr algn="ctr" fontAlgn="b"/>
                      <a:r>
                        <a:rPr lang="en-US" sz="1200" u="none" strike="noStrike" dirty="0" smtClean="0">
                          <a:effectLst/>
                        </a:rPr>
                        <a:t>(Legacy flow),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Gbps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AP Throughput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(Proposed flow)*,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Gbps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AP Throughput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 smtClean="0">
                          <a:effectLst/>
                        </a:rPr>
                        <a:t>(Proposed flow+)*, </a:t>
                      </a:r>
                      <a:r>
                        <a:rPr lang="en-US" sz="1200" u="none" strike="noStrike" dirty="0" err="1" smtClean="0">
                          <a:effectLst/>
                        </a:rPr>
                        <a:t>Gbps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(+134%)</a:t>
                      </a:r>
                      <a:endParaRPr lang="en-US" sz="1600" b="1" i="0" u="none" strike="noStrike" dirty="0" smtClean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0.35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(+758%)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256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(+134%)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1.41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(+755%)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1024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(+133%)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5.57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(+744%)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4096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6.06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(+131%)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21.02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(+702%)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16384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22.74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(+123%)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68.49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(+572%)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273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effectLst/>
                        </a:rPr>
                        <a:t>65536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73.00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(+99%)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157.34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(+328%)</a:t>
                      </a:r>
                      <a:endParaRPr lang="ru-RU" sz="1400" b="1" i="0" u="none" strike="noStrike" kern="12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922867" y="5671389"/>
            <a:ext cx="64427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all 8 STAs are requested for BA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Proposed flow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only one STA is requested for BA (see Slide #3)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7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2400" b="0" dirty="0"/>
              <a:t>Do you agree to include the text changes proposed in </a:t>
            </a:r>
            <a:r>
              <a:rPr lang="en-US" sz="2400" b="0" dirty="0" smtClean="0"/>
              <a:t>11-17-1691-00-00ay-Draft </a:t>
            </a:r>
            <a:r>
              <a:rPr lang="en-US" sz="2400" b="0" dirty="0"/>
              <a:t>text for advanced MU-MIMO </a:t>
            </a:r>
            <a:r>
              <a:rPr lang="en-US" sz="2400" b="0" dirty="0" smtClean="0"/>
              <a:t>acknowledgement </a:t>
            </a:r>
            <a:r>
              <a:rPr lang="en-US" sz="2400" b="0" dirty="0"/>
              <a:t>and PS </a:t>
            </a:r>
            <a:r>
              <a:rPr lang="en-US" sz="2400" b="0" dirty="0" smtClean="0"/>
              <a:t>flow </a:t>
            </a:r>
            <a:r>
              <a:rPr lang="en-US" sz="2400" b="0" dirty="0"/>
              <a:t>to the spec draft?</a:t>
            </a:r>
            <a:endParaRPr lang="en-US" sz="2400" b="0" dirty="0" smtClean="0"/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Yes</a:t>
            </a:r>
          </a:p>
          <a:p>
            <a:pPr lvl="1" algn="just">
              <a:lnSpc>
                <a:spcPct val="100000"/>
              </a:lnSpc>
            </a:pPr>
            <a:r>
              <a:rPr lang="en-US" dirty="0" smtClean="0"/>
              <a:t>No</a:t>
            </a:r>
            <a:endParaRPr lang="en-US" dirty="0"/>
          </a:p>
          <a:p>
            <a:pPr lvl="1" algn="just">
              <a:lnSpc>
                <a:spcPct val="100000"/>
              </a:lnSpc>
            </a:pPr>
            <a:r>
              <a:rPr lang="en-US" dirty="0"/>
              <a:t>Abstain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21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3459590"/>
              </p:ext>
            </p:extLst>
          </p:nvPr>
        </p:nvGraphicFramePr>
        <p:xfrm>
          <a:off x="637115" y="5353630"/>
          <a:ext cx="7878234" cy="9829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039"/>
                <a:gridCol w="1313039"/>
                <a:gridCol w="1313039"/>
                <a:gridCol w="1313039"/>
                <a:gridCol w="1313039"/>
                <a:gridCol w="1313039"/>
              </a:tblGrid>
              <a:tr h="184220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PSDU,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bytes</a:t>
                      </a:r>
                      <a:endParaRPr lang="en-US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BAR/BA exchange overhead, %</a:t>
                      </a:r>
                      <a:endParaRPr lang="ru-RU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3858"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bitmap BA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bitmap BA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Bitmap BA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1024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Bitmap BA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2048 Bitmap (25+256)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13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3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95.78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38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83.26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84.17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85.24</a:t>
                      </a: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87.20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2" name="Picture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3667" y="1690689"/>
            <a:ext cx="6789612" cy="23374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MU </a:t>
            </a:r>
            <a:r>
              <a:rPr lang="en-US" dirty="0"/>
              <a:t>acknowledgment procedure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28650" y="4266320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ISSUE 1: BAR/BA exchange causes large overhead increasing the duration of one MU cycle (MU PPDU transmission and its acknowledgement) and therefore </a:t>
            </a:r>
            <a:r>
              <a:rPr lang="en-US" b="1" u="sng" dirty="0" smtClean="0">
                <a:solidFill>
                  <a:srgbClr val="FF0000"/>
                </a:solidFill>
              </a:rPr>
              <a:t>significantly reducing throughput</a:t>
            </a:r>
            <a:endParaRPr lang="ru-RU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71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MU </a:t>
            </a:r>
            <a:r>
              <a:rPr lang="en-US" dirty="0"/>
              <a:t>acknowledgment procedure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482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0" dirty="0" smtClean="0"/>
              <a:t>To reduce the BAR/BA exchange overhead the following flow could be used (allowed in 11ac):</a:t>
            </a:r>
            <a:endParaRPr lang="ru-RU" sz="2000" b="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406" y="2548299"/>
            <a:ext cx="8061188" cy="250646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650" y="5450711"/>
            <a:ext cx="7886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/>
              <a:t>BUT!!!</a:t>
            </a:r>
            <a:r>
              <a:rPr lang="en-US" sz="2400" b="1" dirty="0" smtClean="0"/>
              <a:t> adopted MU-MIMO power save does not allow such flow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21984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126" y="2846428"/>
            <a:ext cx="7736703" cy="294278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MU-MIMO power save</a:t>
            </a:r>
            <a:endParaRPr lang="ru-RU" dirty="0"/>
          </a:p>
        </p:txBody>
      </p:sp>
      <p:sp>
        <p:nvSpPr>
          <p:cNvPr id="3" name="Rectangle 2"/>
          <p:cNvSpPr/>
          <p:nvPr/>
        </p:nvSpPr>
        <p:spPr>
          <a:xfrm>
            <a:off x="777240" y="1553390"/>
            <a:ext cx="7738110" cy="1225549"/>
          </a:xfrm>
          <a:prstGeom prst="rect">
            <a:avLst/>
          </a:prstGeom>
        </p:spPr>
        <p:txBody>
          <a:bodyPr wrap="square">
            <a:normAutofit/>
          </a:bodyPr>
          <a:lstStyle/>
          <a:p>
            <a:r>
              <a:rPr lang="en-US" dirty="0" smtClean="0"/>
              <a:t>Each </a:t>
            </a:r>
            <a:r>
              <a:rPr lang="en-US" dirty="0"/>
              <a:t>STA knows its specific order of BAR/BA exchange.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The </a:t>
            </a:r>
            <a:r>
              <a:rPr lang="en-US" altLang="zh-CN" sz="1400" dirty="0"/>
              <a:t>BAR/BA </a:t>
            </a:r>
            <a:r>
              <a:rPr lang="en-US" sz="1400" dirty="0"/>
              <a:t>order shall be the same as the AIDs appear in the group description present in the EDMG Group ID Set element corresponding to this MU group.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This ordered BA</a:t>
            </a:r>
            <a:r>
              <a:rPr lang="en-US" altLang="zh-CN" sz="1400" dirty="0"/>
              <a:t>R</a:t>
            </a:r>
            <a:r>
              <a:rPr lang="en-US" sz="1400" dirty="0"/>
              <a:t>/BA exchange sequence enables each STA to know when it should wake up to receive the corresponding BAR frame addressed to it.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8650" y="5827722"/>
            <a:ext cx="7979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ISSUE 2: Such approach limits the </a:t>
            </a:r>
            <a:r>
              <a:rPr lang="en-US" b="1" dirty="0">
                <a:solidFill>
                  <a:srgbClr val="FF0000"/>
                </a:solidFill>
              </a:rPr>
              <a:t>MU-MIMO acknowledgement </a:t>
            </a:r>
            <a:r>
              <a:rPr lang="en-US" b="1" dirty="0" smtClean="0">
                <a:solidFill>
                  <a:srgbClr val="FF0000"/>
                </a:solidFill>
              </a:rPr>
              <a:t>flow to only one case: when all STAs are requested for BA after each MU PPDU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64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MU-MIMO power save</a:t>
            </a:r>
            <a:endParaRPr lang="ru-RU" dirty="0"/>
          </a:p>
        </p:txBody>
      </p:sp>
      <p:grpSp>
        <p:nvGrpSpPr>
          <p:cNvPr id="3" name="Group 2"/>
          <p:cNvGrpSpPr/>
          <p:nvPr/>
        </p:nvGrpSpPr>
        <p:grpSpPr>
          <a:xfrm>
            <a:off x="871126" y="2842683"/>
            <a:ext cx="8328618" cy="2865943"/>
            <a:chOff x="871126" y="2566669"/>
            <a:chExt cx="8328618" cy="2865943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71126" y="2566669"/>
              <a:ext cx="6273459" cy="2865943"/>
            </a:xfrm>
            <a:prstGeom prst="rect">
              <a:avLst/>
            </a:prstGeom>
          </p:spPr>
        </p:pic>
        <p:cxnSp>
          <p:nvCxnSpPr>
            <p:cNvPr id="5" name="Straight Arrow Connector 4"/>
            <p:cNvCxnSpPr/>
            <p:nvPr/>
          </p:nvCxnSpPr>
          <p:spPr>
            <a:xfrm flipH="1">
              <a:off x="6454588" y="3012141"/>
              <a:ext cx="353465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6800369" y="2827475"/>
              <a:ext cx="23993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MISSED </a:t>
              </a:r>
              <a:r>
                <a:rPr lang="en-US" sz="1200" dirty="0">
                  <a:solidFill>
                    <a:srgbClr val="FF0000"/>
                  </a:solidFill>
                </a:rPr>
                <a:t>(</a:t>
              </a:r>
              <a:r>
                <a:rPr lang="en-US" sz="1200" dirty="0" smtClean="0">
                  <a:solidFill>
                    <a:srgbClr val="FF0000"/>
                  </a:solidFill>
                </a:rPr>
                <a:t>because STA2 in doze)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825573" y="2904565"/>
              <a:ext cx="1613647" cy="23052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968188" y="1690689"/>
            <a:ext cx="4188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Example: PCP/AP elicits BA only from STA 1</a:t>
            </a:r>
            <a:endParaRPr lang="ru-RU" u="sng" dirty="0"/>
          </a:p>
        </p:txBody>
      </p:sp>
      <p:sp>
        <p:nvSpPr>
          <p:cNvPr id="10" name="TextBox 9"/>
          <p:cNvSpPr txBox="1"/>
          <p:nvPr/>
        </p:nvSpPr>
        <p:spPr>
          <a:xfrm>
            <a:off x="628650" y="5945768"/>
            <a:ext cx="73532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 2 is not aware of the exact transmission start time of the next MU PPDU.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5580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</a:t>
            </a:r>
            <a:r>
              <a:rPr lang="en-US" dirty="0"/>
              <a:t>scheduled </a:t>
            </a:r>
            <a:r>
              <a:rPr lang="en-US" dirty="0" smtClean="0"/>
              <a:t>BA.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MU acknowledgment </a:t>
            </a:r>
            <a:r>
              <a:rPr lang="en-US" dirty="0" smtClean="0"/>
              <a:t>and PS flow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15067"/>
            <a:ext cx="7886700" cy="42685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To resolve both issues we propose the following MU-MIMO acknowledgement and PS flow:</a:t>
            </a:r>
          </a:p>
          <a:p>
            <a:pPr algn="just"/>
            <a:r>
              <a:rPr lang="en-US" sz="2000" b="0" dirty="0" smtClean="0">
                <a:solidFill>
                  <a:prstClr val="black"/>
                </a:solidFill>
              </a:rPr>
              <a:t>BAR frames are removed </a:t>
            </a:r>
            <a:r>
              <a:rPr lang="en-US" sz="2000" b="0" dirty="0">
                <a:solidFill>
                  <a:prstClr val="black"/>
                </a:solidFill>
              </a:rPr>
              <a:t>from acknowledgement </a:t>
            </a:r>
            <a:r>
              <a:rPr lang="en-US" sz="2000" b="0" dirty="0" smtClean="0">
                <a:solidFill>
                  <a:prstClr val="black"/>
                </a:solidFill>
              </a:rPr>
              <a:t>flow in order to </a:t>
            </a:r>
            <a:r>
              <a:rPr lang="en-US" sz="2000" b="0" dirty="0">
                <a:solidFill>
                  <a:prstClr val="black"/>
                </a:solidFill>
              </a:rPr>
              <a:t>reduce overhead. </a:t>
            </a:r>
            <a:r>
              <a:rPr lang="en-US" sz="2000" b="0" dirty="0" smtClean="0">
                <a:solidFill>
                  <a:prstClr val="black"/>
                </a:solidFill>
              </a:rPr>
              <a:t>STAs transmit their BA during time slots </a:t>
            </a:r>
            <a:r>
              <a:rPr lang="en-US" sz="2000" b="0" dirty="0">
                <a:solidFill>
                  <a:prstClr val="black"/>
                </a:solidFill>
              </a:rPr>
              <a:t>scheduled </a:t>
            </a:r>
            <a:r>
              <a:rPr lang="en-US" sz="2000" b="0" dirty="0" smtClean="0">
                <a:solidFill>
                  <a:prstClr val="black"/>
                </a:solidFill>
              </a:rPr>
              <a:t>by PCP/AP for each STA</a:t>
            </a:r>
          </a:p>
          <a:p>
            <a:pPr algn="just">
              <a:lnSpc>
                <a:spcPct val="100000"/>
              </a:lnSpc>
            </a:pPr>
            <a:r>
              <a:rPr lang="en-US" sz="2000" b="0" dirty="0" smtClean="0">
                <a:solidFill>
                  <a:prstClr val="black"/>
                </a:solidFill>
              </a:rPr>
              <a:t>PCP/AP </a:t>
            </a:r>
            <a:r>
              <a:rPr lang="en-US" sz="2000" b="0" dirty="0">
                <a:solidFill>
                  <a:prstClr val="black"/>
                </a:solidFill>
              </a:rPr>
              <a:t>schedules time </a:t>
            </a:r>
            <a:r>
              <a:rPr lang="en-US" sz="2000" b="0" dirty="0" smtClean="0">
                <a:solidFill>
                  <a:prstClr val="black"/>
                </a:solidFill>
              </a:rPr>
              <a:t>slots for BA transmission for each STA considering knowledge about the BA type for each STA. </a:t>
            </a:r>
            <a:r>
              <a:rPr lang="en-US" sz="2000" b="0" dirty="0">
                <a:solidFill>
                  <a:prstClr val="black"/>
                </a:solidFill>
              </a:rPr>
              <a:t>AP informs each STA its </a:t>
            </a:r>
            <a:r>
              <a:rPr lang="en-US" sz="2000" b="0" dirty="0" smtClean="0">
                <a:solidFill>
                  <a:prstClr val="black"/>
                </a:solidFill>
              </a:rPr>
              <a:t>BA </a:t>
            </a:r>
            <a:r>
              <a:rPr lang="en-US" sz="2000" b="0" dirty="0">
                <a:solidFill>
                  <a:prstClr val="black"/>
                </a:solidFill>
              </a:rPr>
              <a:t>Transmission Time (BATT) by including </a:t>
            </a:r>
            <a:r>
              <a:rPr lang="en-US" sz="2000" b="0" dirty="0" smtClean="0">
                <a:solidFill>
                  <a:prstClr val="black"/>
                </a:solidFill>
              </a:rPr>
              <a:t>scheduling information into </a:t>
            </a:r>
            <a:r>
              <a:rPr lang="en-US" sz="2000" b="0" dirty="0">
                <a:solidFill>
                  <a:prstClr val="black"/>
                </a:solidFill>
              </a:rPr>
              <a:t>the </a:t>
            </a:r>
            <a:r>
              <a:rPr lang="en-US" sz="2000" b="0" dirty="0" smtClean="0">
                <a:solidFill>
                  <a:prstClr val="black"/>
                </a:solidFill>
              </a:rPr>
              <a:t>same MU PPDU</a:t>
            </a:r>
          </a:p>
          <a:p>
            <a:pPr algn="just">
              <a:lnSpc>
                <a:spcPct val="100000"/>
              </a:lnSpc>
            </a:pPr>
            <a:r>
              <a:rPr lang="en-US" sz="2000" b="0" dirty="0" smtClean="0">
                <a:solidFill>
                  <a:prstClr val="black"/>
                </a:solidFill>
              </a:rPr>
              <a:t>The scheduling information </a:t>
            </a:r>
            <a:r>
              <a:rPr lang="en-US" sz="2000" b="0" dirty="0">
                <a:solidFill>
                  <a:prstClr val="black"/>
                </a:solidFill>
              </a:rPr>
              <a:t>allows </a:t>
            </a:r>
            <a:r>
              <a:rPr lang="en-US" sz="2000" b="0" dirty="0" smtClean="0">
                <a:solidFill>
                  <a:prstClr val="black"/>
                </a:solidFill>
              </a:rPr>
              <a:t>STA </a:t>
            </a:r>
            <a:r>
              <a:rPr lang="en-US" sz="2000" b="0" dirty="0">
                <a:solidFill>
                  <a:prstClr val="black"/>
                </a:solidFill>
              </a:rPr>
              <a:t>to wake up exactly for </a:t>
            </a:r>
            <a:r>
              <a:rPr lang="en-US" sz="2000" b="0" dirty="0" smtClean="0">
                <a:solidFill>
                  <a:prstClr val="black"/>
                </a:solidFill>
              </a:rPr>
              <a:t>its BA transmission </a:t>
            </a:r>
            <a:r>
              <a:rPr lang="en-US" sz="2000" b="0" dirty="0">
                <a:solidFill>
                  <a:prstClr val="black"/>
                </a:solidFill>
              </a:rPr>
              <a:t>and MU PPDU reception performing power save in the most effective and accurate way</a:t>
            </a:r>
            <a:endParaRPr lang="ru-RU" sz="2000" b="0" dirty="0">
              <a:solidFill>
                <a:prstClr val="black"/>
              </a:solidFill>
            </a:endParaRPr>
          </a:p>
          <a:p>
            <a:pPr algn="just">
              <a:lnSpc>
                <a:spcPct val="100000"/>
              </a:lnSpc>
            </a:pPr>
            <a:endParaRPr lang="en-US" sz="2000" b="0" dirty="0" smtClean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endParaRPr lang="en-US" sz="1800" b="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74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58" y="3207750"/>
            <a:ext cx="7600949" cy="31857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Explicitly </a:t>
            </a:r>
            <a:r>
              <a:rPr lang="en-US" dirty="0"/>
              <a:t>scheduled </a:t>
            </a:r>
            <a:r>
              <a:rPr lang="en-US" dirty="0" smtClean="0"/>
              <a:t>BA.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MU acknowledgment and PS flow</a:t>
            </a:r>
            <a:endParaRPr lang="ru-RU" dirty="0"/>
          </a:p>
        </p:txBody>
      </p:sp>
      <p:sp>
        <p:nvSpPr>
          <p:cNvPr id="12" name="Rectangle 11"/>
          <p:cNvSpPr/>
          <p:nvPr/>
        </p:nvSpPr>
        <p:spPr>
          <a:xfrm>
            <a:off x="541867" y="1727737"/>
            <a:ext cx="8144933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0000"/>
              </a:lnSpc>
            </a:pP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Scheduling information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STA specific and should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include:</a:t>
            </a:r>
          </a:p>
          <a:p>
            <a:pPr marL="285750" lvl="0" indent="-285750" algn="just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BATT Start offset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indicates the beginning of time slot provided by AP for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transmit its BA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PPDU Start offset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which indicates the moment when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begin listening AP. At this moment AP may either start transmitting the next MU PPDU in current sequence of MU-MIMO transmission or transmit BAR to </a:t>
            </a:r>
            <a:r>
              <a:rPr lang="en-US" sz="1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case if solicited BA was not received.</a:t>
            </a:r>
          </a:p>
        </p:txBody>
      </p:sp>
    </p:spTree>
    <p:extLst>
      <p:ext uri="{BB962C8B-B14F-4D97-AF65-F5344CB8AC3E}">
        <p14:creationId xmlns:p14="http://schemas.microsoft.com/office/powerpoint/2010/main" val="64085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xplicitly </a:t>
            </a:r>
            <a:r>
              <a:rPr lang="en-US" dirty="0"/>
              <a:t>scheduled BA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Scheduling signaling.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144" y="5037667"/>
            <a:ext cx="7886700" cy="140091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b="0" dirty="0"/>
              <a:t>S</a:t>
            </a:r>
            <a:r>
              <a:rPr lang="en-US" sz="2000" b="0" dirty="0" smtClean="0"/>
              <a:t>ubfields </a:t>
            </a:r>
            <a:r>
              <a:rPr lang="en-US" sz="2000" b="0" i="1" dirty="0"/>
              <a:t>BATT Start Offset</a:t>
            </a:r>
            <a:r>
              <a:rPr lang="en-US" sz="2000" b="0" dirty="0"/>
              <a:t> and </a:t>
            </a:r>
            <a:r>
              <a:rPr lang="en-US" sz="2000" b="0" i="1" dirty="0"/>
              <a:t>Next PPDU Start offset</a:t>
            </a:r>
            <a:r>
              <a:rPr lang="en-US" sz="2000" b="0" dirty="0"/>
              <a:t> indicate the corresponding values (defined previously) in </a:t>
            </a:r>
            <a:r>
              <a:rPr lang="en-US" sz="2000" b="0" dirty="0" smtClean="0"/>
              <a:t>microseconds.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en-US" sz="2000" b="0" dirty="0" smtClean="0"/>
              <a:t>The </a:t>
            </a:r>
            <a:r>
              <a:rPr lang="en-US" sz="2000" b="0" i="1" dirty="0"/>
              <a:t>EOF</a:t>
            </a:r>
            <a:r>
              <a:rPr lang="en-US" sz="2000" b="0" dirty="0"/>
              <a:t> flag indicates that the data part of A-MPDU is over and after correct reception of this Control frame STA may stop receiving</a:t>
            </a:r>
            <a:endParaRPr lang="ru-RU" b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079821"/>
              </p:ext>
            </p:extLst>
          </p:nvPr>
        </p:nvGraphicFramePr>
        <p:xfrm>
          <a:off x="1658471" y="3274016"/>
          <a:ext cx="5576046" cy="737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1317"/>
                <a:gridCol w="1183341"/>
                <a:gridCol w="753036"/>
                <a:gridCol w="484094"/>
                <a:gridCol w="484094"/>
                <a:gridCol w="1559859"/>
                <a:gridCol w="430305"/>
              </a:tblGrid>
              <a:tr h="409054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Frame Control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Duration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RA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TA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Block </a:t>
                      </a:r>
                      <a:r>
                        <a:rPr lang="en-US" altLang="zh-CN" sz="1200" dirty="0" err="1" smtClean="0"/>
                        <a:t>Ack</a:t>
                      </a:r>
                      <a:r>
                        <a:rPr lang="en-US" altLang="zh-CN" sz="1200" dirty="0" smtClean="0"/>
                        <a:t> Scheduling Information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FCS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032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Octets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3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325469"/>
              </p:ext>
            </p:extLst>
          </p:nvPr>
        </p:nvGraphicFramePr>
        <p:xfrm>
          <a:off x="2910327" y="4282837"/>
          <a:ext cx="4918714" cy="5606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789"/>
                <a:gridCol w="1253067"/>
                <a:gridCol w="1625600"/>
                <a:gridCol w="802629"/>
                <a:gridCol w="802629"/>
              </a:tblGrid>
              <a:tr h="280329">
                <a:tc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BATT</a:t>
                      </a:r>
                      <a:r>
                        <a:rPr lang="en-US" altLang="zh-CN" sz="1200" baseline="0" dirty="0" smtClean="0"/>
                        <a:t> Start Offset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Next PPDU Start offset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EOF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Reserved</a:t>
                      </a:r>
                      <a:endParaRPr lang="zh-CN" altLang="en-US" sz="1200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032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Bits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1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9" name="Straight Connector 8"/>
          <p:cNvCxnSpPr/>
          <p:nvPr/>
        </p:nvCxnSpPr>
        <p:spPr>
          <a:xfrm flipH="1">
            <a:off x="3342555" y="3723411"/>
            <a:ext cx="1915245" cy="497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777318" y="3723411"/>
            <a:ext cx="1051723" cy="4971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40391" y="1884861"/>
            <a:ext cx="80122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MU-MIMO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Block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scheduling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can be delivered from AP to STAs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 a special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control frame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included in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A-MPDU for corresponding STA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41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Explicitly scheduled BA.</a:t>
            </a:r>
            <a:br>
              <a:rPr lang="en-US" dirty="0"/>
            </a:br>
            <a:r>
              <a:rPr lang="en-US" dirty="0" smtClean="0"/>
              <a:t>Schedule </a:t>
            </a:r>
            <a:r>
              <a:rPr lang="en-US" dirty="0"/>
              <a:t>signaling.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7"/>
            <a:ext cx="7886700" cy="247223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900" b="0" dirty="0">
                <a:solidFill>
                  <a:prstClr val="black"/>
                </a:solidFill>
              </a:rPr>
              <a:t>The main drawback of this method is low robustness: </a:t>
            </a:r>
            <a:r>
              <a:rPr lang="en-US" sz="1900" b="0" dirty="0" smtClean="0">
                <a:solidFill>
                  <a:prstClr val="black"/>
                </a:solidFill>
              </a:rPr>
              <a:t>the </a:t>
            </a:r>
            <a:r>
              <a:rPr lang="en-US" sz="1900" b="0" dirty="0">
                <a:solidFill>
                  <a:prstClr val="black"/>
                </a:solidFill>
              </a:rPr>
              <a:t>Schedule frame </a:t>
            </a:r>
            <a:r>
              <a:rPr lang="en-US" sz="1900" b="0" dirty="0" smtClean="0">
                <a:solidFill>
                  <a:prstClr val="black"/>
                </a:solidFill>
              </a:rPr>
              <a:t>may </a:t>
            </a:r>
            <a:r>
              <a:rPr lang="en-US" sz="1900" b="0" dirty="0">
                <a:solidFill>
                  <a:prstClr val="black"/>
                </a:solidFill>
              </a:rPr>
              <a:t>be lost in </a:t>
            </a:r>
            <a:r>
              <a:rPr lang="en-US" sz="1900" b="0" dirty="0" smtClean="0">
                <a:solidFill>
                  <a:prstClr val="black"/>
                </a:solidFill>
              </a:rPr>
              <a:t>aggregation. The </a:t>
            </a:r>
            <a:r>
              <a:rPr lang="en-US" sz="1900" b="0" dirty="0">
                <a:solidFill>
                  <a:prstClr val="black"/>
                </a:solidFill>
              </a:rPr>
              <a:t>straightforward solution is repetition of this frame in different parts of </a:t>
            </a:r>
            <a:r>
              <a:rPr lang="en-US" sz="1900" b="0" dirty="0" smtClean="0">
                <a:solidFill>
                  <a:prstClr val="black"/>
                </a:solidFill>
              </a:rPr>
              <a:t>A-MPDU (such reliability increase is already used for Block </a:t>
            </a:r>
            <a:r>
              <a:rPr lang="en-US" sz="1900" b="0" dirty="0" err="1" smtClean="0">
                <a:solidFill>
                  <a:prstClr val="black"/>
                </a:solidFill>
              </a:rPr>
              <a:t>Ack</a:t>
            </a:r>
            <a:r>
              <a:rPr lang="en-US" sz="1900" b="0" dirty="0" smtClean="0">
                <a:solidFill>
                  <a:prstClr val="black"/>
                </a:solidFill>
              </a:rPr>
              <a:t> in 11ad, see Table 9-425). E.g., it </a:t>
            </a:r>
            <a:r>
              <a:rPr lang="en-US" sz="1900" b="0" dirty="0">
                <a:solidFill>
                  <a:prstClr val="black"/>
                </a:solidFill>
              </a:rPr>
              <a:t>can be repeated in the beginning and in the end of </a:t>
            </a:r>
            <a:r>
              <a:rPr lang="en-US" sz="1900" b="0" dirty="0" smtClean="0">
                <a:solidFill>
                  <a:prstClr val="black"/>
                </a:solidFill>
              </a:rPr>
              <a:t>A-MPDU, </a:t>
            </a:r>
            <a:r>
              <a:rPr lang="en-US" sz="1900" b="0" dirty="0">
                <a:solidFill>
                  <a:prstClr val="black"/>
                </a:solidFill>
              </a:rPr>
              <a:t>or it can be repeated several times in the end of A-MPDU as a rough padding to align durations of A-MPDU for different MU-MIMO </a:t>
            </a:r>
            <a:r>
              <a:rPr lang="en-US" sz="1900" b="0" dirty="0" smtClean="0">
                <a:solidFill>
                  <a:prstClr val="black"/>
                </a:solidFill>
              </a:rPr>
              <a:t>streams.</a:t>
            </a:r>
            <a:endParaRPr lang="ru-RU" sz="1900" dirty="0"/>
          </a:p>
        </p:txBody>
      </p:sp>
      <p:sp>
        <p:nvSpPr>
          <p:cNvPr id="5" name="TextBox 4"/>
          <p:cNvSpPr txBox="1"/>
          <p:nvPr/>
        </p:nvSpPr>
        <p:spPr>
          <a:xfrm>
            <a:off x="4743946" y="5715050"/>
            <a:ext cx="37714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Targeting </a:t>
            </a:r>
            <a:r>
              <a:rPr lang="en-US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0.01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frame error rate </a:t>
            </a:r>
            <a:r>
              <a:rPr lang="en-US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have 0.0001 probability that two Block </a:t>
            </a:r>
            <a:r>
              <a:rPr lang="en-US" sz="1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  <a:r>
              <a:rPr lang="en-US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Schedule frames will not be received correctly </a:t>
            </a:r>
            <a:endParaRPr lang="ru-RU" sz="1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0254604"/>
              </p:ext>
            </p:extLst>
          </p:nvPr>
        </p:nvGraphicFramePr>
        <p:xfrm>
          <a:off x="757058" y="5613450"/>
          <a:ext cx="3823409" cy="771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37"/>
                <a:gridCol w="2870272"/>
              </a:tblGrid>
              <a:tr h="131697">
                <a:tc>
                  <a:txBody>
                    <a:bodyPr/>
                    <a:lstStyle/>
                    <a:p>
                      <a:pPr marL="18415"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effectLst/>
                        </a:rPr>
                        <a:t>PSDU, bytes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Scheduling signaling </a:t>
                      </a:r>
                      <a:r>
                        <a:rPr lang="en-US" sz="1100" dirty="0" smtClean="0">
                          <a:effectLst/>
                        </a:rPr>
                        <a:t>overhead (two frames), </a:t>
                      </a:r>
                      <a:r>
                        <a:rPr lang="en-US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1697">
                <a:tc>
                  <a:txBody>
                    <a:bodyPr/>
                    <a:lstStyle/>
                    <a:p>
                      <a:pPr marL="18415"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</a:rPr>
                        <a:t>256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0.19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1697">
                <a:tc>
                  <a:txBody>
                    <a:bodyPr/>
                    <a:lstStyle/>
                    <a:p>
                      <a:pPr marL="18415"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</a:rPr>
                        <a:t>4096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0.16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31697">
                <a:tc>
                  <a:txBody>
                    <a:bodyPr/>
                    <a:lstStyle/>
                    <a:p>
                      <a:pPr marL="18415"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effectLst/>
                        </a:rPr>
                        <a:t>65536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0.05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812" y="4338763"/>
            <a:ext cx="5780267" cy="11508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89905" y="4028961"/>
            <a:ext cx="47641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of A-MPDU transmitted within EDMG MU PPDU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157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34996</TotalTime>
  <Words>1123</Words>
  <Application>Microsoft Office PowerPoint</Application>
  <PresentationFormat>On-screen Show (4:3)</PresentationFormat>
  <Paragraphs>176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MS Gothic</vt:lpstr>
      <vt:lpstr>宋体</vt:lpstr>
      <vt:lpstr>Arial</vt:lpstr>
      <vt:lpstr>Calibri</vt:lpstr>
      <vt:lpstr>Calibri Light</vt:lpstr>
      <vt:lpstr>Times New Roman</vt:lpstr>
      <vt:lpstr>Office Theme</vt:lpstr>
      <vt:lpstr>PowerPoint Presentation</vt:lpstr>
      <vt:lpstr>Legacy MU acknowledgment procedure</vt:lpstr>
      <vt:lpstr>Legacy MU acknowledgment procedure</vt:lpstr>
      <vt:lpstr>Legacy MU-MIMO power save</vt:lpstr>
      <vt:lpstr>Legacy MU-MIMO power save</vt:lpstr>
      <vt:lpstr>Explicitly scheduled BA. MU acknowledgment and PS flow</vt:lpstr>
      <vt:lpstr>Explicitly scheduled BA. MU acknowledgment and PS flow</vt:lpstr>
      <vt:lpstr>Explicitly scheduled BA. Scheduling signaling.</vt:lpstr>
      <vt:lpstr>Explicitly scheduled BA. Schedule signaling.</vt:lpstr>
      <vt:lpstr>Ack policy</vt:lpstr>
      <vt:lpstr>Proposed vs. Legacy flow performance comparison</vt:lpstr>
      <vt:lpstr>Proposed vs. Legacy flow performance comparison</vt:lpstr>
      <vt:lpstr>Proposed vs. Legacy flow  MAX throughput estimation</vt:lpstr>
      <vt:lpstr>Straw poll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Bolotin, Ilya</dc:creator>
  <cp:lastModifiedBy>Bolotin, Ilya</cp:lastModifiedBy>
  <cp:revision>392</cp:revision>
  <dcterms:created xsi:type="dcterms:W3CDTF">2017-07-20T08:42:49Z</dcterms:created>
  <dcterms:modified xsi:type="dcterms:W3CDTF">2017-11-05T18:16:50Z</dcterms:modified>
</cp:coreProperties>
</file>