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5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91" r:id="rId6"/>
    <p:sldId id="306" r:id="rId7"/>
    <p:sldId id="323" r:id="rId8"/>
    <p:sldId id="324" r:id="rId9"/>
    <p:sldId id="328" r:id="rId10"/>
    <p:sldId id="330" r:id="rId11"/>
    <p:sldId id="354" r:id="rId12"/>
    <p:sldId id="325" r:id="rId13"/>
    <p:sldId id="326" r:id="rId14"/>
    <p:sldId id="327" r:id="rId15"/>
    <p:sldId id="360" r:id="rId16"/>
    <p:sldId id="267" r:id="rId17"/>
    <p:sldId id="268" r:id="rId18"/>
    <p:sldId id="361" r:id="rId19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E1F869-ACB7-426B-B81B-3E8F4236BAEA}">
          <p14:sldIdLst>
            <p14:sldId id="256"/>
            <p14:sldId id="291"/>
            <p14:sldId id="306"/>
            <p14:sldId id="323"/>
            <p14:sldId id="324"/>
            <p14:sldId id="328"/>
            <p14:sldId id="330"/>
            <p14:sldId id="354"/>
            <p14:sldId id="325"/>
            <p14:sldId id="326"/>
            <p14:sldId id="327"/>
            <p14:sldId id="360"/>
            <p14:sldId id="267"/>
            <p14:sldId id="268"/>
            <p14:sldId id="3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uthor" initials="A" lastIdx="15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04" autoAdjust="0"/>
    <p:restoredTop sz="94280" autoAdjust="0"/>
  </p:normalViewPr>
  <p:slideViewPr>
    <p:cSldViewPr>
      <p:cViewPr varScale="1">
        <p:scale>
          <a:sx n="72" d="100"/>
          <a:sy n="72" d="100"/>
        </p:scale>
        <p:origin x="123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046" y="90"/>
      </p:cViewPr>
      <p:guideLst>
        <p:guide orient="horz" pos="288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r>
              <a:rPr lang="en-US" dirty="0"/>
              <a:t>doc.: IEEE 802.11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02370" y="97004"/>
            <a:ext cx="646792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8" y="97004"/>
            <a:ext cx="834571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16690" y="9000620"/>
            <a:ext cx="932473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2138736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2514754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2034118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3957731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182" y="647360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lvl="0"/>
            <a:r>
              <a:rPr lang="en-GB" noProof="0" dirty="0"/>
              <a:t>Kome Oteri (InterDigital)</a:t>
            </a:r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802.11-17/1689r1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00870"/>
            <a:ext cx="7770813" cy="143591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Hybrid Beamforming Protocol Design Details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0813" cy="38084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2017-11-06</a:t>
            </a:r>
            <a:endParaRPr lang="en-GB" sz="2000" b="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3178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169" y="3738700"/>
            <a:ext cx="7480273" cy="2736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667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457200"/>
            <a:ext cx="7770813" cy="1065213"/>
          </a:xfrm>
        </p:spPr>
        <p:txBody>
          <a:bodyPr/>
          <a:lstStyle/>
          <a:p>
            <a:r>
              <a:rPr lang="en-US" dirty="0"/>
              <a:t>Feedback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2293029"/>
            <a:ext cx="9067800" cy="3360968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Feeds back HBF information needed by transmitter for HBF transmission.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The hybrid Beamforming information differs for SC vs OFDM PPDUs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000" dirty="0"/>
              <a:t>EDMG SC Mode: </a:t>
            </a:r>
            <a:r>
              <a:rPr lang="en-US" dirty="0"/>
              <a:t>Time domain information: </a:t>
            </a:r>
            <a:endParaRPr lang="en-US" sz="2000" dirty="0"/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sz="2000" dirty="0"/>
              <a:t>Beam Steering Matrices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sz="2000" dirty="0"/>
              <a:t>Channel Measurement Matrices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000" dirty="0"/>
              <a:t>OFDM PPDU : Frequency domain information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sz="2000" dirty="0"/>
              <a:t>Beam Steering Matrices only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May be incorporated within a MIMO feedback frame [6]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Signaling for Feedback incorporated in Sounding Frames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407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HBF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133600"/>
            <a:ext cx="9067800" cy="1532167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On completion of the HBF protocol, the HBF transmission may take place.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For EDMG SU PPDUs to which HBF is applied, Q_(Bt,i) is a digital beamforming steering matrix and is derived from the TXVECTOR parameter EXPANSION_MAT.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For EMDG MU PPDUs to which HBF is applied, Q_(Bt,i) is a digital beamforming steering matrix and is derived from the TXVECTOR parameter EXPANSION_MAT.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The digital beamforming steering matrices and digital DL-MU-MIMO steering matrices are implementation specific.</a:t>
            </a:r>
            <a:endParaRPr lang="en-US" sz="1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056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" y="1751013"/>
            <a:ext cx="9067800" cy="1532167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Announcement: Use existing CT signaling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Sounding: Use existing BRP and tracking procedures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Feedback: 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000" dirty="0"/>
              <a:t>Add signaling for FB request/response parameters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sz="2000" dirty="0"/>
              <a:t>SC Request: </a:t>
            </a:r>
            <a:r>
              <a:rPr lang="en-US" sz="2000" dirty="0">
                <a:solidFill>
                  <a:srgbClr val="70AD4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Digital Beamforming Request, HBF Information Feedback Type (Request)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 response</a:t>
            </a:r>
            <a:r>
              <a:rPr lang="en-US" sz="2000" dirty="0">
                <a:solidFill>
                  <a:srgbClr val="70AD47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HBF Information Feedback Type (Response)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OFDM Request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Number of streams, </a:t>
            </a:r>
            <a:r>
              <a:rPr lang="en-US" sz="20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SU/MU</a:t>
            </a:r>
            <a:endParaRPr lang="en-US" sz="2000" dirty="0">
              <a:solidFill>
                <a:srgbClr val="92D050"/>
              </a:solidFill>
            </a:endParaRP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OFDM Response: </a:t>
            </a:r>
            <a:r>
              <a:rPr lang="en-US" sz="2000" dirty="0">
                <a:solidFill>
                  <a:srgbClr val="FF0000"/>
                </a:solidFill>
              </a:rPr>
              <a:t>OFDM feedback parameters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92D050"/>
                </a:solidFill>
              </a:rPr>
              <a:t>Accepted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not defined</a:t>
            </a:r>
            <a:r>
              <a:rPr lang="en-US" dirty="0"/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10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228013" cy="4113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have discussed the details of the HBF protocol design  and its associated phases: 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Announcement phase: Use SU/MU MIMO channel access procedure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Sounding phase: use TRN based sounding with BRP or Digital Baseband Tracking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Feedback phase: </a:t>
            </a:r>
          </a:p>
          <a:p>
            <a:pPr lvl="2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EDMG SC Mode: Time domain beam steering feedback or channel measurement feedback.</a:t>
            </a:r>
          </a:p>
          <a:p>
            <a:pPr lvl="2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EDMG OFDM Mode: Frequency domain beam steering feedback.</a:t>
            </a:r>
          </a:p>
        </p:txBody>
      </p:sp>
    </p:spTree>
    <p:extLst>
      <p:ext uri="{BB962C8B-B14F-4D97-AF65-F5344CB8AC3E}">
        <p14:creationId xmlns:p14="http://schemas.microsoft.com/office/powerpoint/2010/main" val="1292539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534400" cy="4208463"/>
          </a:xfrm>
          <a:ln/>
        </p:spPr>
        <p:txBody>
          <a:bodyPr/>
          <a:lstStyle/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/>
              <a:t>IEEE P802.11ay™/D0.8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>
                <a:ea typeface="Times New Roman"/>
                <a:cs typeface="Times New Roman"/>
                <a:sym typeface="Times New Roman"/>
              </a:rPr>
              <a:t>L. Sun, </a:t>
            </a:r>
            <a:r>
              <a:rPr lang="en-US" sz="1800" b="0" i="1" dirty="0">
                <a:ea typeface="Times New Roman"/>
                <a:cs typeface="Times New Roman"/>
                <a:sym typeface="Times New Roman"/>
              </a:rPr>
              <a:t>et al, </a:t>
            </a:r>
            <a:r>
              <a:rPr lang="en-US" sz="1800" b="0" dirty="0">
                <a:ea typeface="Times New Roman"/>
                <a:cs typeface="Times New Roman"/>
                <a:sym typeface="Times New Roman"/>
              </a:rPr>
              <a:t>“Link Level Performance Comparisons of Open Loop, Closed Loop and Antenna Selection for SU-MIMO” 11-16/0911r1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>
                <a:ea typeface="Times New Roman"/>
                <a:cs typeface="Times New Roman"/>
                <a:sym typeface="Times New Roman"/>
              </a:rPr>
              <a:t>K. Oteri et al, “Closed Loop SU-MIMO Performance with Quantized Feedback” 11-16/1446r0	.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/>
              <a:t>K. Oteri, et, al, “Hybrid Beamforming for SC and OFDM Transmission in 11ay” 11-17/1533r1</a:t>
            </a: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r>
              <a:rPr lang="en-US" sz="1800" b="0" dirty="0">
                <a:ea typeface="Times New Roman"/>
                <a:cs typeface="Times New Roman"/>
                <a:sym typeface="Times New Roman"/>
              </a:rPr>
              <a:t>IEEE 802.11-2016</a:t>
            </a:r>
          </a:p>
          <a:p>
            <a:pPr marL="0" indent="0" algn="just" defTabSz="914400">
              <a:spcBef>
                <a:spcPct val="20000"/>
              </a:spcBef>
              <a:buClrTx/>
              <a:buSzTx/>
            </a:pPr>
            <a:endParaRPr lang="en-US" sz="1800" b="0" dirty="0">
              <a:ea typeface="Times New Roman"/>
              <a:cs typeface="Times New Roman"/>
              <a:sym typeface="Times New Roman"/>
            </a:endParaRPr>
          </a:p>
          <a:p>
            <a:pPr marL="457200" indent="-457200" algn="just" defTabSz="914400">
              <a:spcBef>
                <a:spcPct val="20000"/>
              </a:spcBef>
              <a:buClrTx/>
              <a:buSzTx/>
              <a:buFont typeface="+mj-lt"/>
              <a:buAutoNum type="arabicPeriod"/>
            </a:pPr>
            <a:endParaRPr lang="en-US" sz="1800" b="0" dirty="0">
              <a:ea typeface="Times New Roman"/>
              <a:cs typeface="Times New Roman"/>
              <a:sym typeface="Times New Roman"/>
            </a:endParaRP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9568418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306" y="1751013"/>
            <a:ext cx="8305800" cy="4113213"/>
          </a:xfrm>
        </p:spPr>
        <p:txBody>
          <a:bodyPr/>
          <a:lstStyle/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dirty="0"/>
              <a:t>Do you agree to the following: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Include the text proposed in 17/1692r1 for the definition of Hybrid Beamforming Protocol Design Details into the IEEE 802.11ay draft amendment ?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dirty="0"/>
              <a:t>Y/N/A</a:t>
            </a: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090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2209800"/>
            <a:ext cx="8610600" cy="3201987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TGay has agreed that 11ay will support hybrid precoding for SU-MIMO and MU-MIMO [1]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Performance of hybrid precoding with the transmission and reception of EDMG Single Carrier Mode PPDUs has been shown in [2], and [3], and on EMDG OFDM PPDUs in [4]. 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cs typeface="+mn-cs"/>
              </a:rPr>
              <a:t>The results show gains of hybrid precoding over analog precoding in certain scenarios e.g. antenna configuration, transmit power. 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A framework for the HBF protocol was agreed to in [4]. In this contribution, we discuss in further detail the difference phases of the HBF protocol.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Details on associated signaling will be presented in a subsequent contribution.</a:t>
            </a:r>
            <a:endParaRPr lang="en-US" b="0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4518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HBF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39208"/>
            <a:ext cx="9067800" cy="4113213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Supports digital baseband training and hybrid precoding information feedback for subsequent Hybrid Precoding transmission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Performed after MIMO BF setup is completed for both SU-MIMO and MU-MIMO (based on straw poll results).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Requires sounding and feedback to acquire the HBF information.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413" y="4286148"/>
            <a:ext cx="3963786" cy="10641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83899" y="5521588"/>
            <a:ext cx="3379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Conceptual HBF Protocol</a:t>
            </a:r>
          </a:p>
        </p:txBody>
      </p:sp>
    </p:spTree>
    <p:extLst>
      <p:ext uri="{BB962C8B-B14F-4D97-AF65-F5344CB8AC3E}">
        <p14:creationId xmlns:p14="http://schemas.microsoft.com/office/powerpoint/2010/main" val="2043731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649" y="609600"/>
            <a:ext cx="7770813" cy="1065213"/>
          </a:xfrm>
        </p:spPr>
        <p:txBody>
          <a:bodyPr/>
          <a:lstStyle/>
          <a:p>
            <a:r>
              <a:rPr lang="en-US" dirty="0"/>
              <a:t>HBF Protocol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56" y="1491407"/>
            <a:ext cx="9067800" cy="4113213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The Hybrid Beamforming Protocol comprises the following phases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000" dirty="0"/>
              <a:t>Announcement Phase (Optional)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000" dirty="0"/>
              <a:t>Sounding Phase 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000" dirty="0"/>
              <a:t>Feedback Phase 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2000" dirty="0"/>
              <a:t>On completion of the HBF protocol, HBF transmission can take place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808444" y="5953457"/>
            <a:ext cx="160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HBF protocol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053" y="4159063"/>
            <a:ext cx="7426501" cy="1794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452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04" y="1758387"/>
            <a:ext cx="8488568" cy="4113213"/>
          </a:xfrm>
        </p:spPr>
        <p:txBody>
          <a:bodyPr/>
          <a:lstStyle/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400" dirty="0"/>
              <a:t>Announcement phase indicates desire to start HBF protocol</a:t>
            </a:r>
          </a:p>
          <a:p>
            <a:pPr marL="1314450" lvl="2" indent="-457200" algn="just">
              <a:buFont typeface="Arial" panose="020B0604020202020204" pitchFamily="34" charset="0"/>
              <a:buChar char="•"/>
            </a:pPr>
            <a:r>
              <a:rPr lang="en-US" sz="2000" dirty="0"/>
              <a:t>Similar to NDPA in 802.11n/ac [5]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400" dirty="0"/>
              <a:t>Used to set up the STAs and the antenna configurations of the selected STAs in the SU/MU-MIMO hybrid beamforming transmission. 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400" dirty="0"/>
              <a:t>The announcement frame is optional if the transmitter/receiver are already set in the required configuration.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400" dirty="0"/>
              <a:t>The feedback parameters are sent during the sounding phase using existing signaling.</a:t>
            </a:r>
          </a:p>
          <a:p>
            <a:pPr marL="457200" lvl="1" indent="0"/>
            <a:endParaRPr lang="en-US" sz="24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904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457200"/>
            <a:ext cx="7770813" cy="1065213"/>
          </a:xfrm>
        </p:spPr>
        <p:txBody>
          <a:bodyPr/>
          <a:lstStyle/>
          <a:p>
            <a:r>
              <a:rPr lang="en-US" dirty="0"/>
              <a:t>Announcement Phase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81000" y="1447800"/>
            <a:ext cx="9525000" cy="4113213"/>
          </a:xfrm>
        </p:spPr>
        <p:txBody>
          <a:bodyPr/>
          <a:lstStyle/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1900" dirty="0"/>
              <a:t>Utilize the SU-MIMO/MU-MIMO channel access procedure (10.36.11.4.3,[1])</a:t>
            </a:r>
          </a:p>
          <a:p>
            <a:pPr marL="1314450" lvl="2" indent="-457200" algn="just">
              <a:buFont typeface="Arial" panose="020B0604020202020204" pitchFamily="34" charset="0"/>
              <a:buChar char="•"/>
            </a:pPr>
            <a:r>
              <a:rPr lang="en-US" sz="1900" dirty="0"/>
              <a:t>Transmitting STA sends grant frame (or RTS) with a control trailer (CT) to a peer EDMG STA to indicate intent to transmit a MIMO PPDU to the peer STA.</a:t>
            </a:r>
          </a:p>
          <a:p>
            <a:pPr marL="1771650" lvl="3" indent="-457200" algn="just">
              <a:buFont typeface="Arial" panose="020B0604020202020204" pitchFamily="34" charset="0"/>
              <a:buChar char="•"/>
            </a:pPr>
            <a:r>
              <a:rPr lang="en-US" sz="1900" dirty="0"/>
              <a:t>The transmitted grant frame sets CT to CT_TYPE: GRANT_RTS_CTS2SELF</a:t>
            </a:r>
          </a:p>
          <a:p>
            <a:pPr marL="2228850" lvl="4" indent="-457200" algn="just">
              <a:buFont typeface="Arial" panose="020B0604020202020204" pitchFamily="34" charset="0"/>
              <a:buChar char="•"/>
            </a:pPr>
            <a:r>
              <a:rPr lang="en-US" sz="1900" dirty="0"/>
              <a:t>CT indicates antenna configuration of upcoming SU-MIMO transmission </a:t>
            </a:r>
          </a:p>
          <a:p>
            <a:pPr marL="1314450" lvl="2" indent="-457200" algn="just">
              <a:buFont typeface="Arial" panose="020B0604020202020204" pitchFamily="34" charset="0"/>
              <a:buChar char="•"/>
            </a:pPr>
            <a:r>
              <a:rPr lang="en-US" sz="1900" dirty="0"/>
              <a:t>Recipient STA sends Grant ACK (or CTS) to transmitting STA if it is able to perform SU-MIMO reception and configures antennas to requested configuration. </a:t>
            </a:r>
          </a:p>
          <a:p>
            <a:pPr marL="1771650" lvl="3" indent="-457200" algn="just">
              <a:buFont typeface="Arial" panose="020B0604020202020204" pitchFamily="34" charset="0"/>
              <a:buChar char="•"/>
            </a:pPr>
            <a:r>
              <a:rPr lang="en-US" sz="1900" dirty="0"/>
              <a:t>If it desires a reverse SU-MIMO transmission, it may include a CT with the required reverse configuration.</a:t>
            </a:r>
          </a:p>
          <a:p>
            <a:pPr marL="1314450" lvl="2" indent="-457200" algn="just">
              <a:buFont typeface="Arial" panose="020B0604020202020204" pitchFamily="34" charset="0"/>
              <a:buChar char="•"/>
            </a:pPr>
            <a:r>
              <a:rPr lang="en-US" sz="1900" dirty="0"/>
              <a:t>Parameters indicated in CT [1]</a:t>
            </a:r>
          </a:p>
          <a:p>
            <a:pPr marL="1771650" lvl="3" indent="-457200" algn="just">
              <a:buFont typeface="Arial" panose="020B0604020202020204" pitchFamily="34" charset="0"/>
              <a:buChar char="•"/>
            </a:pPr>
            <a:r>
              <a:rPr lang="en-US" sz="1900" dirty="0"/>
              <a:t>Type: SISO/MIMO; SU/MU-MIMO; </a:t>
            </a:r>
          </a:p>
          <a:p>
            <a:pPr marL="1771650" lvl="3" indent="-457200" algn="just">
              <a:buFont typeface="Arial" panose="020B0604020202020204" pitchFamily="34" charset="0"/>
              <a:buChar char="•"/>
            </a:pPr>
            <a:r>
              <a:rPr lang="en-US" sz="1900" dirty="0"/>
              <a:t>Antenna Configuration : {SU-MIMO} Tx Sector Combination Index, {MU-MIMO} EMDG Group ID MU-MIMO Transmission Configuration, MU-MIMO Transmission Configuration Index </a:t>
            </a:r>
          </a:p>
          <a:p>
            <a:pPr marL="1771650" lvl="3" indent="-457200" algn="just">
              <a:buFont typeface="Arial" panose="020B0604020202020204" pitchFamily="34" charset="0"/>
              <a:buChar char="•"/>
            </a:pPr>
            <a:endParaRPr lang="en-US" sz="1900" dirty="0"/>
          </a:p>
          <a:p>
            <a:pPr marL="457200" lvl="1" indent="0" algn="just"/>
            <a:endParaRPr lang="en-US" sz="1900" dirty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en-US" sz="1900" dirty="0"/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endParaRPr lang="en-US" sz="1900" dirty="0"/>
          </a:p>
          <a:p>
            <a:pPr algn="just"/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8315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SU MIMO Channel Access [1]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884" y="5943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255588" algn="l"/>
                <a:tab pos="301625" algn="l"/>
                <a:tab pos="347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255588" algn="l"/>
                <a:tab pos="301625" algn="l"/>
                <a:tab pos="347663" algn="l"/>
              </a:tabLst>
            </a:pP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—SU-MIMO channel access procedure</a:t>
            </a:r>
            <a:endParaRPr kumimoji="0" lang="en-US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30382" y="1295401"/>
            <a:ext cx="8056418" cy="4648199"/>
            <a:chOff x="1446328" y="1905000"/>
            <a:chExt cx="6854593" cy="3416300"/>
          </a:xfrm>
        </p:grpSpPr>
        <p:pic>
          <p:nvPicPr>
            <p:cNvPr id="2050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6328" y="1905000"/>
              <a:ext cx="6854593" cy="3416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5"/>
            <p:cNvSpPr/>
            <p:nvPr/>
          </p:nvSpPr>
          <p:spPr bwMode="auto">
            <a:xfrm>
              <a:off x="5105400" y="4191000"/>
              <a:ext cx="1600200" cy="762000"/>
            </a:xfrm>
            <a:prstGeom prst="rect">
              <a:avLst/>
            </a:prstGeom>
            <a:solidFill>
              <a:srgbClr val="00B8FF">
                <a:alpha val="35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953000" y="2667000"/>
              <a:ext cx="1066800" cy="762000"/>
            </a:xfrm>
            <a:prstGeom prst="rect">
              <a:avLst/>
            </a:prstGeom>
            <a:solidFill>
              <a:srgbClr val="00B8FF">
                <a:alpha val="35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76200" y="5486400"/>
            <a:ext cx="2417618" cy="914400"/>
          </a:xfrm>
          <a:prstGeom prst="rect">
            <a:avLst/>
          </a:prstGeom>
          <a:solidFill>
            <a:srgbClr val="00B8FF">
              <a:alpha val="3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Change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from data transmission to  HBF Protocol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0045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7770813" cy="1065213"/>
          </a:xfrm>
        </p:spPr>
        <p:txBody>
          <a:bodyPr/>
          <a:lstStyle/>
          <a:p>
            <a:r>
              <a:rPr lang="en-US" dirty="0"/>
              <a:t>MU MIMO Channel Access [11]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992" y="1542151"/>
            <a:ext cx="3979208" cy="345111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 bwMode="auto">
          <a:xfrm>
            <a:off x="3048000" y="1600200"/>
            <a:ext cx="1020569" cy="3080293"/>
          </a:xfrm>
          <a:prstGeom prst="rect">
            <a:avLst/>
          </a:prstGeom>
          <a:solidFill>
            <a:srgbClr val="00B8FF">
              <a:alpha val="3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6200" y="5486400"/>
            <a:ext cx="2417618" cy="914400"/>
          </a:xfrm>
          <a:prstGeom prst="rect">
            <a:avLst/>
          </a:prstGeom>
          <a:solidFill>
            <a:srgbClr val="00B8FF">
              <a:alpha val="3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Change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from data transmission to  HBF Protocol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733841"/>
            <a:ext cx="3962400" cy="332004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auto">
          <a:xfrm>
            <a:off x="6781800" y="1675607"/>
            <a:ext cx="1020569" cy="3080293"/>
          </a:xfrm>
          <a:prstGeom prst="rect">
            <a:avLst/>
          </a:prstGeom>
          <a:solidFill>
            <a:srgbClr val="00B8FF">
              <a:alpha val="3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0215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457200"/>
            <a:ext cx="7770813" cy="1065213"/>
          </a:xfrm>
        </p:spPr>
        <p:txBody>
          <a:bodyPr/>
          <a:lstStyle/>
          <a:p>
            <a:r>
              <a:rPr lang="en-US" dirty="0"/>
              <a:t>Sounding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3360968"/>
          </a:xfrm>
        </p:spPr>
        <p:txBody>
          <a:bodyPr/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Sounding Phase enables measurement of the baseband channel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Uses the TRN subfields to sound the channel.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Can be implemented with multiple methods within current 11ay framework: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BRP frame exchange: 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dirty="0"/>
              <a:t>The BRP request may use the TRN field dimensions suitable for the antenna configuration in the announcement i.e. </a:t>
            </a:r>
            <a:r>
              <a:rPr lang="en-GB" sz="1400" dirty="0"/>
              <a:t>EDMG TRN Length field, P, M , N</a:t>
            </a:r>
            <a:endParaRPr lang="en-US" dirty="0"/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Beam Tracking procedure: 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dirty="0"/>
              <a:t>DMG Header and EDMG Header-A are used to set up the TRN field dimensions for the antenna configuration in the Announcement.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Operation: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1600" dirty="0"/>
              <a:t>Use BRP on initial HBF protocol setup. 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1600" dirty="0"/>
              <a:t>Use BRP in scenarios where configuration is fixed but feedback changes.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sz="1600" dirty="0"/>
              <a:t>Use Digital Beam Tracking in scenarios where configuration and feedback needed do not change.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2014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C54093F-C70B-460C-ACA7-D29B833DA67C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48945CB-EB93-4DF5-9F41-986D0DDD23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5A4BE4-CCE4-45F4-B869-A0864DFFE3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1044</Words>
  <Application>Microsoft Office PowerPoint</Application>
  <PresentationFormat>On-screen Show (4:3)</PresentationFormat>
  <Paragraphs>134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 Unicode MS</vt:lpstr>
      <vt:lpstr>MS Gothic</vt:lpstr>
      <vt:lpstr>Arial</vt:lpstr>
      <vt:lpstr>Times New Roman</vt:lpstr>
      <vt:lpstr>Office Theme</vt:lpstr>
      <vt:lpstr>Hybrid Beamforming Protocol Design Details</vt:lpstr>
      <vt:lpstr>Introduction</vt:lpstr>
      <vt:lpstr>HBF Protocol</vt:lpstr>
      <vt:lpstr>HBF Protocol Details</vt:lpstr>
      <vt:lpstr>Announcement Phase</vt:lpstr>
      <vt:lpstr>Announcement Phase Proposal</vt:lpstr>
      <vt:lpstr>SU MIMO Channel Access [1]</vt:lpstr>
      <vt:lpstr>MU MIMO Channel Access [11]</vt:lpstr>
      <vt:lpstr>Sounding Phase</vt:lpstr>
      <vt:lpstr>Feedback Phase</vt:lpstr>
      <vt:lpstr>HBF Transmission</vt:lpstr>
      <vt:lpstr>Signaling</vt:lpstr>
      <vt:lpstr>Conclusion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2017-10-10T01:16:54Z</dcterms:created>
  <dcterms:modified xsi:type="dcterms:W3CDTF">2017-11-09T13:53:11Z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