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3" r:id="rId4"/>
    <p:sldId id="262" r:id="rId5"/>
    <p:sldId id="263" r:id="rId6"/>
    <p:sldId id="265" r:id="rId7"/>
    <p:sldId id="266" r:id="rId8"/>
    <p:sldId id="267" r:id="rId9"/>
    <p:sldId id="268" r:id="rId10"/>
    <p:sldId id="274" r:id="rId11"/>
    <p:sldId id="275" r:id="rId12"/>
    <p:sldId id="276" r:id="rId13"/>
    <p:sldId id="277" r:id="rId14"/>
    <p:sldId id="27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22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54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4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80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71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9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39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14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802.11-17/1687r1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TGax Editor’s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ad-hoc 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842640"/>
              </p:ext>
            </p:extLst>
          </p:nvPr>
        </p:nvGraphicFramePr>
        <p:xfrm>
          <a:off x="914400" y="1981200"/>
          <a:ext cx="10361613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28.1, 9.4.2.237.3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MU and OFDMA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28.3.2, 28.3.3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 and MU beamforming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PPDU formats (including NDP formats)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28.3.4, 28.3.16, 28.3.17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Tianyu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Transmit block diagrams and encoding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28.3.5, 28.3.6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Transmit and receive specs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28.3.18-19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Jianhan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Transmit and receive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28.3.20-21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 Chen?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MCS overview and tables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28.3.7, 28.5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Mathematical description (including all fields)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28.3.8-9,</a:t>
                      </a:r>
                      <a:r>
                        <a:rPr lang="en-US" baseline="0" dirty="0" smtClean="0"/>
                        <a:t> 28.{10,11,12}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Hongyuan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12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ad-hoc 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913191"/>
              </p:ext>
            </p:extLst>
          </p:nvPr>
        </p:nvGraphicFramePr>
        <p:xfrm>
          <a:off x="914400" y="1981200"/>
          <a:ext cx="1036161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HE-SIG-A subfields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HE-SIG-B encoding, mapping, subfields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SAP (including VECTOR tables)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 </a:t>
                      </a:r>
                      <a:r>
                        <a:rPr lang="en-US" dirty="0" smtClean="0"/>
                        <a:t>28.2, 28.4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Preamble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Jianhan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Hongyuan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Packet extension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TXTIME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34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MAC/SR/MU </a:t>
            </a:r>
            <a:r>
              <a:rPr lang="en-US" dirty="0" smtClean="0"/>
              <a:t>ad-hoc </a:t>
            </a:r>
            <a:r>
              <a:rPr lang="en-US" dirty="0"/>
              <a:t>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18097"/>
              </p:ext>
            </p:extLst>
          </p:nvPr>
        </p:nvGraphicFramePr>
        <p:xfrm>
          <a:off x="914400" y="1981200"/>
          <a:ext cx="10361613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Sounding protocol and frame formats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9.4.1.62-65, 27.6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Alfred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Fragmentation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10.5, 27.3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Ming </a:t>
                      </a:r>
                      <a:r>
                        <a:rPr lang="en-US" dirty="0" err="1" smtClean="0"/>
                        <a:t>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Acknowledgement procedures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10.24, </a:t>
                      </a:r>
                      <a:r>
                        <a:rPr lang="en-US" dirty="0" smtClean="0"/>
                        <a:t>27.4, 9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George </a:t>
                      </a:r>
                      <a:r>
                        <a:rPr lang="en-US" dirty="0" smtClean="0"/>
                        <a:t>Cherian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A-MPDU content 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dirty="0" smtClean="0"/>
                        <a:t>includes </a:t>
                      </a:r>
                      <a:r>
                        <a:rPr lang="en-US" sz="1800" dirty="0" smtClean="0"/>
                        <a:t>multi-TID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9.7.3</a:t>
                      </a:r>
                      <a:r>
                        <a:rPr lang="en-US" baseline="0" dirty="0" smtClean="0"/>
                        <a:t>, 10.13, 27.5</a:t>
                      </a:r>
                      <a:r>
                        <a:rPr lang="en-US" baseline="0" dirty="0" smtClean="0"/>
                        <a:t>, 27.10.4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Liwen Chu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NAV (including TXOP_DURATION)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27.2.2, 27.2.4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/>
                        <a:t>27.11.5, 10.3.2.4, 9.2.5,</a:t>
                      </a:r>
                      <a:r>
                        <a:rPr lang="en-US" baseline="0" dirty="0" smtClean="0"/>
                        <a:t> 10.3.2.1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Po-Kai </a:t>
                      </a:r>
                      <a:r>
                        <a:rPr lang="en-US" dirty="0" smtClean="0"/>
                        <a:t>Huang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Duration-based</a:t>
                      </a:r>
                      <a:r>
                        <a:rPr lang="en-US" baseline="0" dirty="0" smtClean="0"/>
                        <a:t> 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Yongho Seok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MU-RTS/CTS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27.2.5, 17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Po-Kai Huang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EDCA (including MU EDCA)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10.22, 27.2.6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Laurent Cariou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TWT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9.4.1.60, 9.4.2.200, 10.43, 27.7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 </a:t>
                      </a:r>
                      <a:r>
                        <a:rPr lang="en-US" dirty="0" smtClean="0"/>
                        <a:t>Fischer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5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MAC/SR/MU </a:t>
            </a:r>
            <a:r>
              <a:rPr lang="en-US" dirty="0" smtClean="0"/>
              <a:t>ad-hoc </a:t>
            </a:r>
            <a:r>
              <a:rPr lang="en-US" dirty="0"/>
              <a:t>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695943"/>
              </p:ext>
            </p:extLst>
          </p:nvPr>
        </p:nvGraphicFramePr>
        <p:xfrm>
          <a:off x="914401" y="1804354"/>
          <a:ext cx="10361613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mode (OMI and</a:t>
                      </a:r>
                      <a:r>
                        <a:rPr lang="en-US" baseline="0" dirty="0" smtClean="0"/>
                        <a:t> OMN)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Guoqing </a:t>
                      </a:r>
                      <a:r>
                        <a:rPr lang="en-US" dirty="0" smtClean="0"/>
                        <a:t>Li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Queue size and BSR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9.2.4.5.6, 9.2.4.6.4.5, 9.3.1.23.5, 27.5.3.6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Zhou Lan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BQR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9.3.1.23.7, 27.5.2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Zhou Lan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Spatial reuse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9.4.2.243,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27.2.3, </a:t>
                      </a:r>
                      <a:r>
                        <a:rPr lang="en-US" dirty="0" smtClean="0"/>
                        <a:t>27.9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Matthew</a:t>
                      </a:r>
                      <a:r>
                        <a:rPr lang="en-US" baseline="0" dirty="0" smtClean="0"/>
                        <a:t> Fischer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UL OFDMA random access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27.5.5, 27.14.2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Chitto</a:t>
                      </a:r>
                      <a:r>
                        <a:rPr lang="en-US" dirty="0" smtClean="0"/>
                        <a:t> Ghosh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Reverse direction</a:t>
                      </a:r>
                      <a:r>
                        <a:rPr lang="en-US" baseline="0" dirty="0" smtClean="0"/>
                        <a:t> 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Jarkko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NDP feedback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9.4.2.244, 27.5.6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Laurent </a:t>
                      </a:r>
                      <a:r>
                        <a:rPr lang="en-US" dirty="0" smtClean="0"/>
                        <a:t>Cariou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(fast) Link</a:t>
                      </a:r>
                      <a:r>
                        <a:rPr lang="en-US" baseline="0" dirty="0" smtClean="0"/>
                        <a:t> adaptation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9.2.4.6.4.4, 27.13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Frank</a:t>
                      </a:r>
                      <a:r>
                        <a:rPr lang="en-US" baseline="0" dirty="0" smtClean="0"/>
                        <a:t> Hsu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 BSS operation (including BSS color)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9.4.2.241</a:t>
                      </a:r>
                      <a:r>
                        <a:rPr lang="en-US" dirty="0" smtClean="0"/>
                        <a:t>, 9.4.2.238,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27.16, 27.17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Alfred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07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MAC/SR/MU </a:t>
            </a:r>
            <a:r>
              <a:rPr lang="en-US" dirty="0" smtClean="0"/>
              <a:t>ad-hoc </a:t>
            </a:r>
            <a:r>
              <a:rPr lang="en-US" dirty="0"/>
              <a:t>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746432"/>
              </p:ext>
            </p:extLst>
          </p:nvPr>
        </p:nvGraphicFramePr>
        <p:xfrm>
          <a:off x="914400" y="1935481"/>
          <a:ext cx="10361613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Annex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 </a:t>
                      </a:r>
                      <a:r>
                        <a:rPr lang="en-US" dirty="0" smtClean="0"/>
                        <a:t>Au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Annex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 </a:t>
                      </a:r>
                      <a:r>
                        <a:rPr lang="en-US" dirty="0" smtClean="0"/>
                        <a:t>Au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and MAC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</a:t>
                      </a:r>
                      <a:r>
                        <a:rPr lang="en-US" baseline="0" dirty="0" smtClean="0"/>
                        <a:t> 5, 27.1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Guoqing Li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MLME SAP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Jae </a:t>
                      </a:r>
                      <a:r>
                        <a:rPr lang="en-US" dirty="0" err="1" smtClean="0"/>
                        <a:t>Seung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Multi-BSS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9.4.2.46, 11.1.3.8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Abhishek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11.2, 27.14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Guoqing Li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MU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Abhi</a:t>
                      </a:r>
                      <a:r>
                        <a:rPr lang="en-US" baseline="0" dirty="0" smtClean="0"/>
                        <a:t>shek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PPDU format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baseline="0" dirty="0" err="1" smtClean="0"/>
                        <a:t>multirate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27.15, 10.7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Alfred</a:t>
                      </a:r>
                      <a:endParaRPr lang="en-U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smtClean="0"/>
                        <a:t>DFS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27.5.3.2.1, 27.5.3.3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Youhan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2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 status of comment resolution on the TGax draft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history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384054"/>
              </p:ext>
            </p:extLst>
          </p:nvPr>
        </p:nvGraphicFramePr>
        <p:xfrm>
          <a:off x="914400" y="1981200"/>
          <a:ext cx="1036161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160"/>
                <a:gridCol w="924640"/>
                <a:gridCol w="1905000"/>
                <a:gridCol w="1295400"/>
                <a:gridCol w="1447800"/>
                <a:gridCol w="38846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Release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Approval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resolution document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15/0535r8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17/0010r14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17/1682r0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2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LB230 </a:t>
            </a:r>
            <a:r>
              <a:rPr lang="en-GB" dirty="0"/>
              <a:t>c</a:t>
            </a:r>
            <a:r>
              <a:rPr lang="en-GB" dirty="0" smtClean="0"/>
              <a:t>omment breakdown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General: 		100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Technical: 		2325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Editorial: 		878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Duplicates: 	47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Grand total: 	3350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LB230 commenters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00281"/>
              </p:ext>
            </p:extLst>
          </p:nvPr>
        </p:nvGraphicFramePr>
        <p:xfrm>
          <a:off x="2209801" y="1830401"/>
          <a:ext cx="7543798" cy="4570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1212"/>
                <a:gridCol w="657541"/>
                <a:gridCol w="263018"/>
                <a:gridCol w="346704"/>
                <a:gridCol w="757169"/>
                <a:gridCol w="438362"/>
                <a:gridCol w="318807"/>
                <a:gridCol w="537989"/>
                <a:gridCol w="717318"/>
                <a:gridCol w="1155678"/>
              </a:tblGrid>
              <a:tr h="3193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Count of CID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Column Labels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333556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N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N Total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Y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 Total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Grand Total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Commenter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Mark RISON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384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Liwen Chu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Dorothy Stanley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kaiying Lv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89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Youhan Kim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Adrian Stephens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Yongho Seok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Robert Stacey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Yusuke Tanaka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Alfred Asterjadhi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Albert Petrick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SUNGEUN LEE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Sigurd Schelstraete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ron porat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yujin noh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Tomoko Adachi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James Yee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Massinissa Lalam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Guoqing Li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Abhishek Patil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Yasuhiko Inoue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Graham Smith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LB230 commenters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196912"/>
              </p:ext>
            </p:extLst>
          </p:nvPr>
        </p:nvGraphicFramePr>
        <p:xfrm>
          <a:off x="2362200" y="1830390"/>
          <a:ext cx="7086599" cy="4570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8714"/>
                <a:gridCol w="617690"/>
                <a:gridCol w="247077"/>
                <a:gridCol w="325691"/>
                <a:gridCol w="711279"/>
                <a:gridCol w="411794"/>
                <a:gridCol w="299485"/>
                <a:gridCol w="505383"/>
                <a:gridCol w="673847"/>
                <a:gridCol w="1085639"/>
              </a:tblGrid>
              <a:tr h="25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Count of CID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Column Labels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64543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 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 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Grand Total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Commenter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Carol Ansley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Bin Tian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Yuichi Morioka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Po-Kai Huang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GEORGE CHERIAN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Woojin Ahn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Zhou Lan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28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Bo Sun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Lei Huang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Tianyu Wu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Duncan Ho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Laurent Cariou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James </a:t>
                      </a:r>
                      <a:r>
                        <a:rPr lang="en-US" sz="700" u="none" strike="noStrike" dirty="0" err="1">
                          <a:effectLst/>
                        </a:rPr>
                        <a:t>Lepp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Yanjun Sun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Chunyu Hu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Jarkko Kneckt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Joseph Levy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Rajesh Kumar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Bibhu Mohanty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Simone Merlin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Qi Xue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EVGENY KHOROV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Hemanth Sampath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Matthew Fischer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Peter Loc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Huizhao Wang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Hongyuan Zhang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Patrice Nezou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Osama Aboulmagd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LB230 commenters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279012"/>
              </p:ext>
            </p:extLst>
          </p:nvPr>
        </p:nvGraphicFramePr>
        <p:xfrm>
          <a:off x="2133600" y="1981201"/>
          <a:ext cx="7315199" cy="4419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9963"/>
                <a:gridCol w="637617"/>
                <a:gridCol w="255046"/>
                <a:gridCol w="336197"/>
                <a:gridCol w="734226"/>
                <a:gridCol w="425077"/>
                <a:gridCol w="309146"/>
                <a:gridCol w="521686"/>
                <a:gridCol w="695582"/>
                <a:gridCol w="1120659"/>
              </a:tblGrid>
              <a:tr h="27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Count of CID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Column Labels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901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 Total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Y Total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Grand Total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Commenter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err="1">
                          <a:effectLst/>
                        </a:rPr>
                        <a:t>Yonggang</a:t>
                      </a:r>
                      <a:r>
                        <a:rPr lang="en-US" sz="800" u="none" strike="noStrike" dirty="0">
                          <a:effectLst/>
                        </a:rPr>
                        <a:t> Fang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Jinsoo Ahn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Roger Marks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Pascal VIGER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Chao Chun Wang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Lochan Verma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John Coffey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James June Wang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Yunbo Li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Qingjiang Tian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Jerome Vanthournout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Mark Hamilton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Geonjung Ko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Xiaofei Wang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Kazuyuki Sakoda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Kiseon Ryu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Fei Tong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Jianhan Liu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Sameer Vermani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Jing Ma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Jae Seung Lee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Jinjing Jiang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Xiaogang Chen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Stephen McCann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Vincent Knowles IV Jones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97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LB230 commenters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291667"/>
              </p:ext>
            </p:extLst>
          </p:nvPr>
        </p:nvGraphicFramePr>
        <p:xfrm>
          <a:off x="2133599" y="1981204"/>
          <a:ext cx="7315200" cy="4419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0844"/>
                <a:gridCol w="761228"/>
                <a:gridCol w="297066"/>
                <a:gridCol w="408463"/>
                <a:gridCol w="705525"/>
                <a:gridCol w="408463"/>
                <a:gridCol w="297066"/>
                <a:gridCol w="501294"/>
                <a:gridCol w="668394"/>
                <a:gridCol w="1076857"/>
              </a:tblGrid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LB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Count of CID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Column Labels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54873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 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 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Grand Total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Commenter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Ming Gan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Michael Montemurro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Geert Awater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Yan Zhang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Kazuto Yano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Jeongki Kim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Li-Hsiang Sun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Naveen Kakani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Ian Sherlock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Andrew Myles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Shimi Shilo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Eugene Baik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Rojan Chitrakar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Zhigang Rong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Yuchen Guo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stephane baron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Yanchun Li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Zhiyong Huang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Erik Lindskog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Jian Yu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Xiayu Zheng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Jia Jia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Allert Van Zelst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Rui Cao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Chittabrata Ghosh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Richard Van Nee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xun yang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Grand Total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552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914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1495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340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1443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1855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3350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5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resolution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 smtClean="0"/>
              <a:t>Identify high level comment groups</a:t>
            </a:r>
          </a:p>
          <a:p>
            <a:r>
              <a:rPr lang="en-US" dirty="0" smtClean="0"/>
              <a:t>Assign each comment group to a lead individual</a:t>
            </a:r>
          </a:p>
          <a:p>
            <a:r>
              <a:rPr lang="en-US" dirty="0" smtClean="0"/>
              <a:t>Comment group lead can further subdivide and assign individual comments</a:t>
            </a:r>
          </a:p>
          <a:p>
            <a:r>
              <a:rPr lang="en-US" dirty="0" smtClean="0"/>
              <a:t>Comment group lead is responsible for coordinating activity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Ensure that all comments are addressed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Address overlap with other topics</a:t>
            </a:r>
          </a:p>
          <a:p>
            <a:pPr marL="0" indent="0"/>
            <a:r>
              <a:rPr lang="en-US" dirty="0" smtClean="0"/>
              <a:t>Each comment group is assigned to an ad-hoc where the resolutions for that group are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may want to load balance across the ad-</a:t>
            </a:r>
            <a:r>
              <a:rPr lang="en-US" dirty="0" err="1" smtClean="0"/>
              <a:t>hocs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71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1846</TotalTime>
  <Words>1565</Words>
  <Application>Microsoft Office PowerPoint</Application>
  <PresentationFormat>Widescreen</PresentationFormat>
  <Paragraphs>1393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TGax Editor’s Report</vt:lpstr>
      <vt:lpstr>Abstract</vt:lpstr>
      <vt:lpstr>Draft history</vt:lpstr>
      <vt:lpstr>LB230 comment breakdown</vt:lpstr>
      <vt:lpstr>LB230 commenters</vt:lpstr>
      <vt:lpstr>LB230 commenters</vt:lpstr>
      <vt:lpstr>LB230 commenters</vt:lpstr>
      <vt:lpstr>LB230 commenters</vt:lpstr>
      <vt:lpstr>Comment resolution process</vt:lpstr>
      <vt:lpstr>PHY ad-hoc comment groups</vt:lpstr>
      <vt:lpstr>PHY ad-hoc comment groups</vt:lpstr>
      <vt:lpstr>MAC/SR/MU ad-hoc comment groups</vt:lpstr>
      <vt:lpstr>MAC/SR/MU ad-hoc comment groups</vt:lpstr>
      <vt:lpstr>MAC/SR/MU ad-hoc comment groups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Editor Report</dc:title>
  <dc:creator>Stacey, Robert</dc:creator>
  <cp:keywords>CTPClassification=:VisualMarkings=, CTPClassification=CTP_PUBLIC:VisualMarkings=</cp:keywords>
  <cp:lastModifiedBy>Stacey, Robert</cp:lastModifiedBy>
  <cp:revision>64</cp:revision>
  <cp:lastPrinted>1601-01-01T00:00:00Z</cp:lastPrinted>
  <dcterms:created xsi:type="dcterms:W3CDTF">2017-11-05T13:34:07Z</dcterms:created>
  <dcterms:modified xsi:type="dcterms:W3CDTF">2017-11-06T20:23:52Z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2017-11-06 20:23:51Z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