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3" r:id="rId4"/>
    <p:sldId id="262" r:id="rId5"/>
    <p:sldId id="263" r:id="rId6"/>
    <p:sldId id="265" r:id="rId7"/>
    <p:sldId id="266" r:id="rId8"/>
    <p:sldId id="267" r:id="rId9"/>
    <p:sldId id="268" r:id="rId10"/>
    <p:sldId id="274" r:id="rId11"/>
    <p:sldId id="275" r:id="rId12"/>
    <p:sldId id="276" r:id="rId13"/>
    <p:sldId id="277" r:id="rId14"/>
    <p:sldId id="27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22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54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4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80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71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9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39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14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802.11-17/1687r0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TGax Editor’s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ad-hoc comment groups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949819"/>
              </p:ext>
            </p:extLst>
          </p:nvPr>
        </p:nvGraphicFramePr>
        <p:xfrm>
          <a:off x="914400" y="1981200"/>
          <a:ext cx="10361613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362200"/>
                <a:gridCol w="40370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MU and OFDMA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 and MU beamforming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PPDU formats (including NDP formats)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28.3.4, 28.3.16, 28.3.17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Transmit block diagrams and encoding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28.3.5, 28.3.6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Transmit and receive specs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28.3.18-19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Transmit and receive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28.3.20-21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Xiaogang Chen?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MCS overview and tables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28.3.7, 28.5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Mathematical description (including all fields)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28.3.8-9,</a:t>
                      </a:r>
                      <a:r>
                        <a:rPr lang="en-US" baseline="0" dirty="0" smtClean="0"/>
                        <a:t> 28.{10,11,12}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Hongyuan</a:t>
                      </a:r>
                      <a:r>
                        <a:rPr lang="en-US" baseline="0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122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ad-hoc comment groups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151528"/>
              </p:ext>
            </p:extLst>
          </p:nvPr>
        </p:nvGraphicFramePr>
        <p:xfrm>
          <a:off x="914400" y="1981200"/>
          <a:ext cx="10361613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362200"/>
                <a:gridCol w="40370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HE-SIG-A subfields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HE-SIG-B encoding, mapping, subfields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SAP (including VECTOR tables)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8, 28.2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Preamble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Packet extension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28.3.12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346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MAC/SR/MU </a:t>
            </a:r>
            <a:r>
              <a:rPr lang="en-US" dirty="0" smtClean="0"/>
              <a:t>ad-hoc </a:t>
            </a:r>
            <a:r>
              <a:rPr lang="en-US" dirty="0"/>
              <a:t>comment groups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831309"/>
              </p:ext>
            </p:extLst>
          </p:nvPr>
        </p:nvGraphicFramePr>
        <p:xfrm>
          <a:off x="914400" y="1981200"/>
          <a:ext cx="10361613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362200"/>
                <a:gridCol w="40370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Sounding protocol and frame formats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9.4.1.62-65, 27.6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Fragmentation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10.5, 27.3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Acknowledgement procedures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10.24, 27.4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George Cherian?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A-MPDU content and frame sequencing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(includes multi-TID, Annex</a:t>
                      </a:r>
                      <a:r>
                        <a:rPr lang="en-US" sz="1800" baseline="0" dirty="0" smtClean="0"/>
                        <a:t> G)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9.7.3,</a:t>
                      </a:r>
                      <a:r>
                        <a:rPr lang="en-US" baseline="0" dirty="0" smtClean="0"/>
                        <a:t> 10.3.1, 27.5, 27.10.4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NAV (including TXOP_DURATION)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27.2.4, 27.11.5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Po-Kai Huang?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Duration-based</a:t>
                      </a:r>
                      <a:r>
                        <a:rPr lang="en-US" baseline="0" dirty="0" smtClean="0"/>
                        <a:t> RTS/CTS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MU-RTS/CTS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EDCA (including MU EDCA)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10.22, 27.2.6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TWT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9.4.1.60, 9.4.2.200, 10.43, 27.7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 Fischer?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592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MAC/SR/MU </a:t>
            </a:r>
            <a:r>
              <a:rPr lang="en-US" dirty="0" smtClean="0"/>
              <a:t>ad-hoc </a:t>
            </a:r>
            <a:r>
              <a:rPr lang="en-US" dirty="0"/>
              <a:t>comment groups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631478"/>
              </p:ext>
            </p:extLst>
          </p:nvPr>
        </p:nvGraphicFramePr>
        <p:xfrm>
          <a:off x="914400" y="1981200"/>
          <a:ext cx="10361613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362200"/>
                <a:gridCol w="40370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mode (OMI and</a:t>
                      </a:r>
                      <a:r>
                        <a:rPr lang="en-US" baseline="0" dirty="0" smtClean="0"/>
                        <a:t> OMN)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Guoqing Li?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Queue size and BSR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9.2.4.5.6, 9.2.4.6.4.5, 9.3.1.23.5, 27.5.3.6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BQR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9.3.1.23.7, 27.5.2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Spatial reuse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9.4.2.243,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27.9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Sean Coffey?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UL OFDMA random access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27.5.5, 27.14.2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Reverse direction</a:t>
                      </a:r>
                      <a:r>
                        <a:rPr lang="en-US" baseline="0" dirty="0" smtClean="0"/>
                        <a:t> protocol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NDP feedback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9.4.2.244, 27.5.6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Laurent Cariou?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Multirate</a:t>
                      </a:r>
                      <a:r>
                        <a:rPr lang="en-US" dirty="0" smtClean="0"/>
                        <a:t> (rate</a:t>
                      </a:r>
                      <a:r>
                        <a:rPr lang="en-US" baseline="0" dirty="0" smtClean="0"/>
                        <a:t> selection)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(fast) Link</a:t>
                      </a:r>
                      <a:r>
                        <a:rPr lang="en-US" baseline="0" dirty="0" smtClean="0"/>
                        <a:t> adaptation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9.2.4.6.4.4, 27.13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 BSS operation (including BSS color)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9.4.2.241,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27.16, 27.17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078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MAC/SR/MU </a:t>
            </a:r>
            <a:r>
              <a:rPr lang="en-US" dirty="0" smtClean="0"/>
              <a:t>ad-hoc </a:t>
            </a:r>
            <a:r>
              <a:rPr lang="en-US" dirty="0"/>
              <a:t>comment groups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420345"/>
              </p:ext>
            </p:extLst>
          </p:nvPr>
        </p:nvGraphicFramePr>
        <p:xfrm>
          <a:off x="914400" y="1981200"/>
          <a:ext cx="10361613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2362200"/>
                <a:gridCol w="40370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Clauses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Annex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 Au?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Annex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 Au?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and MAC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</a:t>
                      </a:r>
                      <a:r>
                        <a:rPr lang="en-US" baseline="0" dirty="0" smtClean="0"/>
                        <a:t> 5, 27.1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MLME SAP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Multi-BSS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9.4.2.46, 11.1.3.8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11.2, 27.14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2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 status of comment resolution on the TGax draft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history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384054"/>
              </p:ext>
            </p:extLst>
          </p:nvPr>
        </p:nvGraphicFramePr>
        <p:xfrm>
          <a:off x="914400" y="1981200"/>
          <a:ext cx="1036161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160"/>
                <a:gridCol w="924640"/>
                <a:gridCol w="1905000"/>
                <a:gridCol w="1295400"/>
                <a:gridCol w="1447800"/>
                <a:gridCol w="38846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Page 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Release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Approval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resolution document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15/0535r8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17/0010r14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17/1682r0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27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LB230 </a:t>
            </a:r>
            <a:r>
              <a:rPr lang="en-GB" dirty="0"/>
              <a:t>c</a:t>
            </a:r>
            <a:r>
              <a:rPr lang="en-GB" dirty="0" smtClean="0"/>
              <a:t>omment breakdown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General: 		100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Technical: 		2325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Editorial: 		878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Duplicates: 	47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Grand total: 	3350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LB230 commenters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00281"/>
              </p:ext>
            </p:extLst>
          </p:nvPr>
        </p:nvGraphicFramePr>
        <p:xfrm>
          <a:off x="2209801" y="1830401"/>
          <a:ext cx="7543798" cy="4570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1212"/>
                <a:gridCol w="657541"/>
                <a:gridCol w="263018"/>
                <a:gridCol w="346704"/>
                <a:gridCol w="757169"/>
                <a:gridCol w="438362"/>
                <a:gridCol w="318807"/>
                <a:gridCol w="537989"/>
                <a:gridCol w="717318"/>
                <a:gridCol w="1155678"/>
              </a:tblGrid>
              <a:tr h="31936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Count of CID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Column Labels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333556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N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N Total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Y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 Total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Grand Total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Commenter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Mark RISON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384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Liwen Chu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198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Dorothy Stanley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kaiying Lv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89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Youhan Kim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Adrian Stephens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Yongho Seok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Robert Stacey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Yusuke Tanaka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Alfred Asterjadhi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Albert Petrick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SUNGEUN LEE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Sigurd Schelstraete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ron porat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yujin noh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Tomoko Adachi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James Yee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Massinissa Lalam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Guoqing Li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Abhishek Patil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Yasuhiko Inoue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37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Graham Smith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87" marR="6387" marT="638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LB230 commenters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196912"/>
              </p:ext>
            </p:extLst>
          </p:nvPr>
        </p:nvGraphicFramePr>
        <p:xfrm>
          <a:off x="2362200" y="1830390"/>
          <a:ext cx="7086599" cy="4570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8714"/>
                <a:gridCol w="617690"/>
                <a:gridCol w="247077"/>
                <a:gridCol w="325691"/>
                <a:gridCol w="711279"/>
                <a:gridCol w="411794"/>
                <a:gridCol w="299485"/>
                <a:gridCol w="505383"/>
                <a:gridCol w="673847"/>
                <a:gridCol w="1085639"/>
              </a:tblGrid>
              <a:tr h="2532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Count of CID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Column Labels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64543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 Total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 Total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Grand Total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Commenter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Carol Ansley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Bin Tian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Yuichi Morioka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Po-Kai Huang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GEORGE CHERIAN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Woojin Ahn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Zhou Lan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28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Bo Sun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Lei Huang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Tianyu Wu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Duncan Ho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Laurent Cariou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James </a:t>
                      </a:r>
                      <a:r>
                        <a:rPr lang="en-US" sz="700" u="none" strike="noStrike" dirty="0" err="1">
                          <a:effectLst/>
                        </a:rPr>
                        <a:t>Lepp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Yanjun Sun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Chunyu Hu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Jarkko Kneckt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Joseph Levy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Rajesh Kumar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Bibhu Mohanty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Simone Merlin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Qi Xue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EVGENY KHOROV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Hemanth Sampath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Matthew Fischer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Peter Loc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Huizhao Wang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Hongyuan Zhang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Patrice Nezou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8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Osama Aboulmagd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6" marR="5066" marT="50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9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LB230 commenters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279012"/>
              </p:ext>
            </p:extLst>
          </p:nvPr>
        </p:nvGraphicFramePr>
        <p:xfrm>
          <a:off x="2133600" y="1981201"/>
          <a:ext cx="7315199" cy="4419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9963"/>
                <a:gridCol w="637617"/>
                <a:gridCol w="255046"/>
                <a:gridCol w="336197"/>
                <a:gridCol w="734226"/>
                <a:gridCol w="425077"/>
                <a:gridCol w="309146"/>
                <a:gridCol w="521686"/>
                <a:gridCol w="695582"/>
                <a:gridCol w="1120659"/>
              </a:tblGrid>
              <a:tr h="27776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Count of CID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Column Labels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901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N Total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Y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Y Total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Grand Total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Commenter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</a:t>
                      </a:r>
                      <a:endParaRPr lang="en-US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err="1">
                          <a:effectLst/>
                        </a:rPr>
                        <a:t>Yonggang</a:t>
                      </a:r>
                      <a:r>
                        <a:rPr lang="en-US" sz="800" u="none" strike="noStrike" dirty="0">
                          <a:effectLst/>
                        </a:rPr>
                        <a:t> Fang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Jinsoo Ahn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Roger Marks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Pascal VIGER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Chao Chun Wang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Lochan Verma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John Coffey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James June Wang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Yunbo Li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Qingjiang Tian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Jerome Vanthournout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Mark Hamilton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Geonjung Ko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Xiaofei Wang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Kazuyuki Sakoda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Kiseon Ryu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Fei Tong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Jianhan Liu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Sameer Vermani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Jing Ma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Jae Seung Lee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Jinjing Jiang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Xiaogang Chen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Stephen McCann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Vincent Knowles IV Jones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" marR="5745" marT="574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97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LB230 commenters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291667"/>
              </p:ext>
            </p:extLst>
          </p:nvPr>
        </p:nvGraphicFramePr>
        <p:xfrm>
          <a:off x="2133599" y="1981204"/>
          <a:ext cx="7315200" cy="4419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0844"/>
                <a:gridCol w="761228"/>
                <a:gridCol w="297066"/>
                <a:gridCol w="408463"/>
                <a:gridCol w="705525"/>
                <a:gridCol w="408463"/>
                <a:gridCol w="297066"/>
                <a:gridCol w="501294"/>
                <a:gridCol w="668394"/>
                <a:gridCol w="1076857"/>
              </a:tblGrid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LB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Count of CID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Column Labels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54873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 Total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 Total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Grand Total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Commenter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T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Ming Gan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Michael Montemurro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Geert Awater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Yan Zhang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Kazuto Yano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Jeongki Kim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Li-Hsiang Sun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Naveen Kakani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Ian Sherlock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Andrew Myles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Shimi Shilo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Eugene Baik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Rojan Chitrakar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Zhigang Rong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Yuchen Guo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stephane baron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Yanchun Li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Zhiyong Huang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Erik Lindskog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Jian Yu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Xiayu Zheng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Jia Jia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Allert Van Zelst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Rui Cao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Chittabrata Ghosh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Richard Van Nee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xun yang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4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Grand Total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552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29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914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1495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340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72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1443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1855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3350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47" marR="5047" marT="50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5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resolution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 smtClean="0"/>
              <a:t>Identify high level comment groups</a:t>
            </a:r>
          </a:p>
          <a:p>
            <a:r>
              <a:rPr lang="en-US" dirty="0" smtClean="0"/>
              <a:t>Assign each comment group to a lead individual</a:t>
            </a:r>
          </a:p>
          <a:p>
            <a:r>
              <a:rPr lang="en-US" dirty="0" smtClean="0"/>
              <a:t>Comment group lead can further subdivide and assign individual comments</a:t>
            </a:r>
          </a:p>
          <a:p>
            <a:r>
              <a:rPr lang="en-US" dirty="0" smtClean="0"/>
              <a:t>Comment group lead is responsible for coordinating activity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Ensure that all comments are addressed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Address overlap with other topics</a:t>
            </a:r>
          </a:p>
          <a:p>
            <a:pPr marL="0" indent="0"/>
            <a:r>
              <a:rPr lang="en-US" dirty="0" smtClean="0"/>
              <a:t>Each comment group is assigned to an ad-hoc where the resolutions for that group are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may want to load balance across the ad-</a:t>
            </a:r>
            <a:r>
              <a:rPr lang="en-US" dirty="0" err="1" smtClean="0"/>
              <a:t>hocs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71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1628</TotalTime>
  <Words>1502</Words>
  <Application>Microsoft Office PowerPoint</Application>
  <PresentationFormat>Widescreen</PresentationFormat>
  <Paragraphs>1355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TGax Editor’s Report</vt:lpstr>
      <vt:lpstr>Abstract</vt:lpstr>
      <vt:lpstr>Draft history</vt:lpstr>
      <vt:lpstr>LB230 comment breakdown</vt:lpstr>
      <vt:lpstr>LB230 commenters</vt:lpstr>
      <vt:lpstr>LB230 commenters</vt:lpstr>
      <vt:lpstr>LB230 commenters</vt:lpstr>
      <vt:lpstr>LB230 commenters</vt:lpstr>
      <vt:lpstr>Comment resolution process</vt:lpstr>
      <vt:lpstr>PHY ad-hoc comment groups</vt:lpstr>
      <vt:lpstr>PHY ad-hoc comment groups</vt:lpstr>
      <vt:lpstr>MAC/SR/MU ad-hoc comment groups</vt:lpstr>
      <vt:lpstr>MAC/SR/MU ad-hoc comment groups</vt:lpstr>
      <vt:lpstr>MAC/SR/MU ad-hoc comment groups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Editor Report</dc:title>
  <dc:creator>Stacey, Robert</dc:creator>
  <cp:keywords>CTPClassification=:VisualMarkings=, CTPClassification=CTP_PUBLIC:VisualMarkings=</cp:keywords>
  <cp:lastModifiedBy>Stacey, Robert</cp:lastModifiedBy>
  <cp:revision>52</cp:revision>
  <cp:lastPrinted>1601-01-01T00:00:00Z</cp:lastPrinted>
  <dcterms:created xsi:type="dcterms:W3CDTF">2017-11-05T13:34:07Z</dcterms:created>
  <dcterms:modified xsi:type="dcterms:W3CDTF">2017-11-06T16:42:51Z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2017-11-06 16:42:50Z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