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3"/>
  </p:notesMasterIdLst>
  <p:handoutMasterIdLst>
    <p:handoutMasterId r:id="rId14"/>
  </p:handoutMasterIdLst>
  <p:sldIdLst>
    <p:sldId id="270" r:id="rId2"/>
    <p:sldId id="271" r:id="rId3"/>
    <p:sldId id="272" r:id="rId4"/>
    <p:sldId id="281" r:id="rId5"/>
    <p:sldId id="282" r:id="rId6"/>
    <p:sldId id="283" r:id="rId7"/>
    <p:sldId id="273" r:id="rId8"/>
    <p:sldId id="274" r:id="rId9"/>
    <p:sldId id="275" r:id="rId10"/>
    <p:sldId id="279" r:id="rId11"/>
    <p:sldId id="280"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8" autoAdjust="0"/>
    <p:restoredTop sz="92101" autoAdjust="0"/>
  </p:normalViewPr>
  <p:slideViewPr>
    <p:cSldViewPr>
      <p:cViewPr varScale="1">
        <p:scale>
          <a:sx n="74" d="100"/>
          <a:sy n="74" d="100"/>
        </p:scale>
        <p:origin x="1266" y="7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0737" cy="3471862"/>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7743962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359271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val="3471938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3749299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val="26310174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6</a:t>
            </a:fld>
            <a:endParaRPr lang="en-US" dirty="0"/>
          </a:p>
        </p:txBody>
      </p:sp>
    </p:spTree>
    <p:extLst>
      <p:ext uri="{BB962C8B-B14F-4D97-AF65-F5344CB8AC3E}">
        <p14:creationId xmlns:p14="http://schemas.microsoft.com/office/powerpoint/2010/main" val="957262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7</a:t>
            </a:fld>
            <a:endParaRPr lang="en-US" dirty="0"/>
          </a:p>
        </p:txBody>
      </p:sp>
    </p:spTree>
    <p:extLst>
      <p:ext uri="{BB962C8B-B14F-4D97-AF65-F5344CB8AC3E}">
        <p14:creationId xmlns:p14="http://schemas.microsoft.com/office/powerpoint/2010/main" val="353683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val="21865662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36391012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val="1823222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33521" y="6475413"/>
            <a:ext cx="1710404"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91938"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991938"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defRPr/>
            </a:pPr>
            <a:r>
              <a:rPr lang="en-US" dirty="0" smtClean="0"/>
              <a:t>May 2016</a:t>
            </a:r>
            <a:endParaRPr lang="en-US" dirty="0"/>
          </a:p>
        </p:txBody>
      </p:sp>
      <p:sp>
        <p:nvSpPr>
          <p:cNvPr id="7" name="Footer Placeholder 6"/>
          <p:cNvSpPr>
            <a:spLocks noGrp="1"/>
          </p:cNvSpPr>
          <p:nvPr>
            <p:ph type="ftr" sz="quarter" idx="11"/>
          </p:nvPr>
        </p:nvSpPr>
        <p:spPr/>
        <p:txBody>
          <a:bodyPr/>
          <a:lstStyle/>
          <a:p>
            <a:pPr>
              <a:defRPr/>
            </a:pPr>
            <a:r>
              <a:rPr lang="en-US" altLang="ko-KR" dirty="0" smtClean="0"/>
              <a:t>Liwen Chu,  Marvell, et. al.</a:t>
            </a:r>
            <a:endParaRPr lang="en-US" altLang="ko-KR" dirty="0"/>
          </a:p>
        </p:txBody>
      </p:sp>
      <p:sp>
        <p:nvSpPr>
          <p:cNvPr id="8" name="Slide Number Placeholder 7"/>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9" name="Title 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833520" y="6475413"/>
            <a:ext cx="17104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Liwen Chu,  Marvell,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802.11-17/1681r0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28" name="Rectangle 4"/>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 2017</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BSS Scanning through Low Power Radio</a:t>
            </a:r>
            <a:endParaRPr lang="en-US" dirty="0"/>
          </a:p>
        </p:txBody>
      </p:sp>
      <p:sp>
        <p:nvSpPr>
          <p:cNvPr id="4" name="Date Placeholder 3"/>
          <p:cNvSpPr>
            <a:spLocks noGrp="1"/>
          </p:cNvSpPr>
          <p:nvPr>
            <p:ph type="dt" sz="half" idx="10"/>
          </p:nvPr>
        </p:nvSpPr>
        <p:spPr>
          <a:xfrm>
            <a:off x="696913" y="55602"/>
            <a:ext cx="955390" cy="553998"/>
          </a:xfrm>
        </p:spPr>
        <p:txBody>
          <a:bodyPr/>
          <a:lstStyle/>
          <a:p>
            <a:endParaRPr lang="en-US" dirty="0" smtClean="0"/>
          </a:p>
          <a:p>
            <a:r>
              <a:rPr lang="en-US" dirty="0" smtClean="0"/>
              <a:t>Sept 2017</a:t>
            </a:r>
            <a:endParaRPr lang="en-US" dirty="0"/>
          </a:p>
        </p:txBody>
      </p:sp>
      <p:sp>
        <p:nvSpPr>
          <p:cNvPr id="9"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a:t>
            </a:fld>
            <a:endParaRPr lang="en-US"/>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2017-11-05</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0"/>
          <p:cNvGraphicFramePr>
            <a:graphicFrameLocks noGrp="1"/>
          </p:cNvGraphicFramePr>
          <p:nvPr>
            <p:extLst/>
          </p:nvPr>
        </p:nvGraphicFramePr>
        <p:xfrm>
          <a:off x="914400" y="1975540"/>
          <a:ext cx="7239000" cy="9042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Liwen Chu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mn-lt"/>
                          <a:ea typeface="Times New Roman"/>
                          <a:cs typeface="Arial"/>
                        </a:rPr>
                        <a:t>liwenchu@marvell.com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304800"/>
            <a:ext cx="9144000" cy="838200"/>
          </a:xfrm>
        </p:spPr>
        <p:txBody>
          <a:bodyPr/>
          <a:lstStyle/>
          <a:p>
            <a:r>
              <a:rPr lang="en-US" sz="2800" dirty="0" smtClean="0"/>
              <a:t>Straw Poll 1</a:t>
            </a:r>
            <a:endParaRPr lang="en-US" sz="2800" dirty="0"/>
          </a:p>
        </p:txBody>
      </p:sp>
      <p:sp>
        <p:nvSpPr>
          <p:cNvPr id="7" name="Content Placeholder 6"/>
          <p:cNvSpPr>
            <a:spLocks noGrp="1"/>
          </p:cNvSpPr>
          <p:nvPr>
            <p:ph idx="1"/>
          </p:nvPr>
        </p:nvSpPr>
        <p:spPr>
          <a:xfrm>
            <a:off x="0" y="1142999"/>
            <a:ext cx="9144000" cy="3944985"/>
          </a:xfrm>
        </p:spPr>
        <p:txBody>
          <a:bodyPr>
            <a:normAutofit/>
          </a:bodyPr>
          <a:lstStyle/>
          <a:p>
            <a:r>
              <a:rPr lang="en-US" sz="1600" b="0" dirty="0" smtClean="0"/>
              <a:t>Do you support that the new WUR frame for roaming includes</a:t>
            </a:r>
            <a:endParaRPr lang="en-US" sz="1600" b="0" dirty="0" smtClean="0"/>
          </a:p>
          <a:p>
            <a:pPr lvl="1"/>
            <a:r>
              <a:rPr lang="en-US" sz="1600" b="0" dirty="0" smtClean="0"/>
              <a:t>Fields that help </a:t>
            </a:r>
            <a:r>
              <a:rPr lang="en-US" sz="1600" b="0" dirty="0" smtClean="0"/>
              <a:t>scanning, e.g.</a:t>
            </a:r>
            <a:endParaRPr lang="en-US" sz="1600" b="0" dirty="0" smtClean="0"/>
          </a:p>
          <a:p>
            <a:pPr lvl="2"/>
            <a:r>
              <a:rPr lang="en-US" b="0" dirty="0" smtClean="0"/>
              <a:t> </a:t>
            </a:r>
            <a:r>
              <a:rPr lang="en-US" b="0" dirty="0" smtClean="0"/>
              <a:t>APID. </a:t>
            </a:r>
            <a:endParaRPr lang="en-US" b="0" dirty="0" smtClean="0"/>
          </a:p>
          <a:p>
            <a:pPr lvl="2"/>
            <a:r>
              <a:rPr lang="en-US" b="0" dirty="0" smtClean="0"/>
              <a:t>Primary </a:t>
            </a:r>
            <a:r>
              <a:rPr lang="en-US" b="0" dirty="0" smtClean="0"/>
              <a:t>20MHz </a:t>
            </a:r>
            <a:r>
              <a:rPr lang="en-US" b="0" dirty="0" smtClean="0"/>
              <a:t>channel.</a:t>
            </a:r>
            <a:endParaRPr lang="en-US" b="0" dirty="0" smtClean="0"/>
          </a:p>
          <a:p>
            <a:pPr lvl="1"/>
            <a:r>
              <a:rPr lang="en-US" sz="1600" b="0" dirty="0" smtClean="0"/>
              <a:t>Fields that help the selection of </a:t>
            </a:r>
            <a:r>
              <a:rPr lang="en-US" sz="1600" b="0" dirty="0" smtClean="0"/>
              <a:t>BSS, e.g.</a:t>
            </a:r>
            <a:endParaRPr lang="en-US" sz="1600" b="0" dirty="0" smtClean="0"/>
          </a:p>
          <a:p>
            <a:pPr lvl="2"/>
            <a:r>
              <a:rPr lang="en-US" b="0" dirty="0" smtClean="0"/>
              <a:t>Compressed </a:t>
            </a:r>
            <a:r>
              <a:rPr lang="en-US" b="0" dirty="0" smtClean="0"/>
              <a:t>HESSID, Compressed SSID.</a:t>
            </a:r>
            <a:endParaRPr lang="en-US" b="0" dirty="0" smtClean="0"/>
          </a:p>
        </p:txBody>
      </p:sp>
    </p:spTree>
    <p:extLst>
      <p:ext uri="{BB962C8B-B14F-4D97-AF65-F5344CB8AC3E}">
        <p14:creationId xmlns:p14="http://schemas.microsoft.com/office/powerpoint/2010/main" val="29192958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304800"/>
            <a:ext cx="9144000" cy="838200"/>
          </a:xfrm>
        </p:spPr>
        <p:txBody>
          <a:bodyPr/>
          <a:lstStyle/>
          <a:p>
            <a:r>
              <a:rPr lang="en-US" sz="2800" dirty="0" smtClean="0"/>
              <a:t>Straw Poll 2</a:t>
            </a:r>
            <a:endParaRPr lang="en-US" sz="2800" dirty="0"/>
          </a:p>
        </p:txBody>
      </p:sp>
      <p:sp>
        <p:nvSpPr>
          <p:cNvPr id="7" name="Content Placeholder 6"/>
          <p:cNvSpPr>
            <a:spLocks noGrp="1"/>
          </p:cNvSpPr>
          <p:nvPr>
            <p:ph idx="1"/>
          </p:nvPr>
        </p:nvSpPr>
        <p:spPr>
          <a:xfrm>
            <a:off x="0" y="1142999"/>
            <a:ext cx="9144000" cy="3944985"/>
          </a:xfrm>
        </p:spPr>
        <p:txBody>
          <a:bodyPr>
            <a:normAutofit/>
          </a:bodyPr>
          <a:lstStyle/>
          <a:p>
            <a:r>
              <a:rPr lang="en-US" sz="1600" b="0" dirty="0" smtClean="0"/>
              <a:t>Do you support that APID is included in main radio management frames and the basic WUR frame is used for roaming?</a:t>
            </a:r>
            <a:endParaRPr lang="en-US" b="0" dirty="0" smtClean="0"/>
          </a:p>
        </p:txBody>
      </p:sp>
    </p:spTree>
    <p:extLst>
      <p:ext uri="{BB962C8B-B14F-4D97-AF65-F5344CB8AC3E}">
        <p14:creationId xmlns:p14="http://schemas.microsoft.com/office/powerpoint/2010/main" val="2257768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35604" y="6248400"/>
            <a:ext cx="8351196" cy="533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a:xfrm>
            <a:off x="685800" y="457200"/>
            <a:ext cx="7770813" cy="797853"/>
          </a:xfrm>
        </p:spPr>
        <p:txBody>
          <a:bodyPr/>
          <a:lstStyle/>
          <a:p>
            <a:r>
              <a:rPr lang="en-US" dirty="0"/>
              <a:t>Usage </a:t>
            </a:r>
            <a:r>
              <a:rPr lang="en-US" dirty="0" smtClean="0"/>
              <a:t>Model: Smart Scanning</a:t>
            </a:r>
            <a:endParaRPr lang="en-US" dirty="0"/>
          </a:p>
        </p:txBody>
      </p:sp>
      <p:sp>
        <p:nvSpPr>
          <p:cNvPr id="9" name="Rectangle 3"/>
          <p:cNvSpPr txBox="1">
            <a:spLocks noChangeArrowheads="1"/>
          </p:cNvSpPr>
          <p:nvPr/>
        </p:nvSpPr>
        <p:spPr bwMode="auto">
          <a:xfrm>
            <a:off x="442608" y="1586753"/>
            <a:ext cx="3900792" cy="3424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1: Ultra-low power location scan </a:t>
            </a:r>
            <a:endParaRPr lang="en-US" altLang="en-US" sz="1400" b="1" u="sng" dirty="0"/>
          </a:p>
          <a:p>
            <a:pPr indent="-285750"/>
            <a:r>
              <a:rPr lang="en-US" dirty="0" smtClean="0"/>
              <a:t>Mobile devices sometimes scan through multiple channels for nearby APs, and use the measured Wi-Fi signal strength for improved location services. Scanning on main radio consumes higher power than WUR radio. In addition, scanning on main radio has the risk of conflicting with regular </a:t>
            </a:r>
            <a:r>
              <a:rPr lang="en-US" dirty="0"/>
              <a:t>data exchange.</a:t>
            </a:r>
            <a:endParaRPr lang="en-US" dirty="0" smtClean="0"/>
          </a:p>
          <a:p>
            <a:pPr indent="-285750"/>
            <a:endParaRPr lang="en-US" sz="500" dirty="0" smtClean="0"/>
          </a:p>
          <a:p>
            <a:pPr indent="-285750"/>
            <a:r>
              <a:rPr lang="en-US" dirty="0" smtClean="0"/>
              <a:t>In WUR-facilitated location scan, the mobile device scans through the channels using the WUR receiver, and uses the signal strength measured from WUR packets received from adjacent APs to provide additional information to the location services on the mobile device. In other words, some of the location scan on main radio can be offloaded to WUR radio. </a:t>
            </a:r>
          </a:p>
          <a:p>
            <a:pPr indent="-285750"/>
            <a:endParaRPr lang="en-US" sz="500" dirty="0"/>
          </a:p>
          <a:p>
            <a:pPr indent="-285750"/>
            <a:r>
              <a:rPr lang="en-US" dirty="0" smtClean="0"/>
              <a:t>Because WUR consumes much less power than main radio, WUR facilitated location scan provides an ultra-low power location scan mechanism.</a:t>
            </a:r>
            <a:endParaRPr lang="en-US" altLang="en-US" dirty="0"/>
          </a:p>
          <a:p>
            <a:pPr>
              <a:spcBef>
                <a:spcPct val="20000"/>
              </a:spcBef>
            </a:pPr>
            <a:endParaRPr lang="en-US" altLang="en-US" dirty="0"/>
          </a:p>
          <a:p>
            <a:pPr>
              <a:spcBef>
                <a:spcPct val="20000"/>
              </a:spcBef>
            </a:pPr>
            <a:endParaRPr lang="en-US" dirty="0" smtClean="0"/>
          </a:p>
        </p:txBody>
      </p:sp>
      <p:sp>
        <p:nvSpPr>
          <p:cNvPr id="18" name="Rectangle 3"/>
          <p:cNvSpPr txBox="1">
            <a:spLocks noChangeArrowheads="1"/>
          </p:cNvSpPr>
          <p:nvPr/>
        </p:nvSpPr>
        <p:spPr bwMode="auto">
          <a:xfrm>
            <a:off x="4343400" y="1535214"/>
            <a:ext cx="4627579" cy="3127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2: Ultra low power roam scan</a:t>
            </a:r>
            <a:endParaRPr lang="en-US" altLang="en-US" sz="1400" b="1" u="sng" dirty="0"/>
          </a:p>
          <a:p>
            <a:pPr indent="-285750"/>
            <a:r>
              <a:rPr lang="en-US" dirty="0" smtClean="0"/>
              <a:t>Mobile devices sometime scan for roaming purposes. These roam scan sometimes is triggered when link quality degrades. These roam scan takes time because the scan is typically done on multiple channels, and on each channel the device either conducts active scan during which it sends a probe request and typically stays awake until it receives a probe response, or passive scan during which it dwells on each channel for at least a Beacon interval to receive a Beacon. As a consequence, scanning through multiple channels introduces roaming latency and consumes power. Sometimes, it runs into conflict with regular data exchange.</a:t>
            </a:r>
          </a:p>
          <a:p>
            <a:pPr indent="-285750"/>
            <a:endParaRPr lang="en-US" sz="500" dirty="0"/>
          </a:p>
          <a:p>
            <a:pPr indent="-285750"/>
            <a:r>
              <a:rPr lang="en-US" dirty="0" smtClean="0"/>
              <a:t>In WUR-facilitated roam scan, the mobile device passively scans through multiple channels using WUR, and collects basic information about nearby APs. The collected info  can be used to facilitate the devices’ roaming decisions.</a:t>
            </a:r>
          </a:p>
          <a:p>
            <a:pPr indent="-285750"/>
            <a:endParaRPr lang="en-US" sz="500" dirty="0" smtClean="0"/>
          </a:p>
          <a:p>
            <a:pPr indent="-285750"/>
            <a:r>
              <a:rPr lang="en-US" dirty="0" smtClean="0"/>
              <a:t>Because WUR consumes much less power than main radio, WUR-facilitated roam scan provides an ultra-low power roam scan. In addition, due to the low power operation, WUR scan can be performed quite frequently in the background, and thus roaming information can be readily available whenever needed, i.e., it reduces roaming latency.</a:t>
            </a:r>
          </a:p>
        </p:txBody>
      </p:sp>
      <p:pic>
        <p:nvPicPr>
          <p:cNvPr id="38" name="Picture 37"/>
          <p:cNvPicPr>
            <a:picLocks noChangeAspect="1"/>
          </p:cNvPicPr>
          <p:nvPr/>
        </p:nvPicPr>
        <p:blipFill>
          <a:blip r:embed="rId3" cstate="print"/>
          <a:stretch>
            <a:fillRect/>
          </a:stretch>
        </p:blipFill>
        <p:spPr>
          <a:xfrm>
            <a:off x="914400" y="5030006"/>
            <a:ext cx="2286000" cy="1590231"/>
          </a:xfrm>
          <a:prstGeom prst="rect">
            <a:avLst/>
          </a:prstGeom>
        </p:spPr>
      </p:pic>
      <p:grpSp>
        <p:nvGrpSpPr>
          <p:cNvPr id="3" name="Group 2"/>
          <p:cNvGrpSpPr/>
          <p:nvPr/>
        </p:nvGrpSpPr>
        <p:grpSpPr>
          <a:xfrm>
            <a:off x="6248400" y="5772881"/>
            <a:ext cx="2819400" cy="1085119"/>
            <a:chOff x="1599282" y="4724400"/>
            <a:chExt cx="5563518" cy="1851028"/>
          </a:xfrm>
        </p:grpSpPr>
        <p:sp>
          <p:nvSpPr>
            <p:cNvPr id="40" name="Oval 39"/>
            <p:cNvSpPr/>
            <p:nvPr/>
          </p:nvSpPr>
          <p:spPr bwMode="auto">
            <a:xfrm>
              <a:off x="4038600" y="4724400"/>
              <a:ext cx="3124200" cy="1851027"/>
            </a:xfrm>
            <a:prstGeom prst="ellipse">
              <a:avLst/>
            </a:prstGeom>
            <a:gradFill flip="none" rotWithShape="1">
              <a:gsLst>
                <a:gs pos="0">
                  <a:schemeClr val="accent1">
                    <a:tint val="66000"/>
                    <a:satMod val="160000"/>
                    <a:alpha val="51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Oval 40"/>
            <p:cNvSpPr/>
            <p:nvPr/>
          </p:nvSpPr>
          <p:spPr bwMode="auto">
            <a:xfrm>
              <a:off x="1599282" y="4724401"/>
              <a:ext cx="3124200" cy="1851027"/>
            </a:xfrm>
            <a:prstGeom prst="ellipse">
              <a:avLst/>
            </a:prstGeom>
            <a:solidFill>
              <a:schemeClr val="accent1">
                <a:alpha val="5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42" name="Picture 35"/>
            <p:cNvPicPr>
              <a:picLocks noChangeAspect="1"/>
            </p:cNvPicPr>
            <p:nvPr/>
          </p:nvPicPr>
          <p:blipFill>
            <a:blip r:embed="rId4" cstate="print"/>
            <a:stretch>
              <a:fillRect/>
            </a:stretch>
          </p:blipFill>
          <p:spPr>
            <a:xfrm>
              <a:off x="2666082" y="5094215"/>
              <a:ext cx="718474" cy="787369"/>
            </a:xfrm>
            <a:prstGeom prst="rect">
              <a:avLst/>
            </a:prstGeom>
          </p:spPr>
        </p:pic>
        <p:pic>
          <p:nvPicPr>
            <p:cNvPr id="43" name="Picture 35"/>
            <p:cNvPicPr>
              <a:picLocks noChangeAspect="1"/>
            </p:cNvPicPr>
            <p:nvPr/>
          </p:nvPicPr>
          <p:blipFill>
            <a:blip r:embed="rId4" cstate="print"/>
            <a:stretch>
              <a:fillRect/>
            </a:stretch>
          </p:blipFill>
          <p:spPr>
            <a:xfrm>
              <a:off x="6018882" y="5094214"/>
              <a:ext cx="718474" cy="787369"/>
            </a:xfrm>
            <a:prstGeom prst="rect">
              <a:avLst/>
            </a:prstGeom>
          </p:spPr>
        </p:pic>
        <p:pic>
          <p:nvPicPr>
            <p:cNvPr id="44" name="Picture 36" descr="Aava_Smartphone_alpha.png"/>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53145" y="5649913"/>
              <a:ext cx="349134" cy="565145"/>
            </a:xfrm>
            <a:prstGeom prst="rect">
              <a:avLst/>
            </a:prstGeom>
            <a:effectLst/>
          </p:spPr>
        </p:pic>
        <p:sp>
          <p:nvSpPr>
            <p:cNvPr id="45" name="Right Arrow 44"/>
            <p:cNvSpPr/>
            <p:nvPr/>
          </p:nvSpPr>
          <p:spPr bwMode="auto">
            <a:xfrm>
              <a:off x="3906888" y="5826332"/>
              <a:ext cx="1088935" cy="212305"/>
            </a:xfrm>
            <a:prstGeom prst="right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232650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304800"/>
            <a:ext cx="9144000" cy="838200"/>
          </a:xfrm>
        </p:spPr>
        <p:txBody>
          <a:bodyPr/>
          <a:lstStyle/>
          <a:p>
            <a:r>
              <a:rPr lang="en-US" sz="2400" dirty="0" smtClean="0"/>
              <a:t>Requirement of Nearby AP Scanning</a:t>
            </a:r>
            <a:endParaRPr lang="en-US" sz="2800" dirty="0"/>
          </a:p>
        </p:txBody>
      </p:sp>
      <p:sp>
        <p:nvSpPr>
          <p:cNvPr id="7" name="Content Placeholder 6"/>
          <p:cNvSpPr>
            <a:spLocks noGrp="1"/>
          </p:cNvSpPr>
          <p:nvPr>
            <p:ph idx="1"/>
          </p:nvPr>
        </p:nvSpPr>
        <p:spPr>
          <a:xfrm>
            <a:off x="0" y="1219200"/>
            <a:ext cx="9144000" cy="4419600"/>
          </a:xfrm>
        </p:spPr>
        <p:txBody>
          <a:bodyPr>
            <a:normAutofit/>
          </a:bodyPr>
          <a:lstStyle/>
          <a:p>
            <a:r>
              <a:rPr lang="en-US" sz="1600" b="0" dirty="0" smtClean="0"/>
              <a:t>The nearby AP’s information for STA’s association should be acquired by the STA through low power radio scanning:</a:t>
            </a:r>
          </a:p>
          <a:p>
            <a:pPr lvl="1"/>
            <a:r>
              <a:rPr lang="en-US" sz="1600" b="0" dirty="0" smtClean="0"/>
              <a:t>AP’s identifier,</a:t>
            </a:r>
          </a:p>
          <a:p>
            <a:pPr lvl="1"/>
            <a:r>
              <a:rPr lang="en-US" sz="1600" b="0" dirty="0" smtClean="0"/>
              <a:t>AP’s primary 20MHz channel,</a:t>
            </a:r>
          </a:p>
          <a:p>
            <a:pPr lvl="1"/>
            <a:r>
              <a:rPr lang="en-US" sz="1600" b="0" dirty="0" smtClean="0"/>
              <a:t>AP’s SSID,</a:t>
            </a:r>
          </a:p>
          <a:p>
            <a:pPr lvl="1"/>
            <a:r>
              <a:rPr lang="en-US" sz="1600" b="0" dirty="0" smtClean="0"/>
              <a:t>AP’s HESSID.</a:t>
            </a:r>
          </a:p>
          <a:p>
            <a:pPr lvl="1"/>
            <a:endParaRPr lang="en-US" sz="1600" b="0" dirty="0" smtClean="0"/>
          </a:p>
          <a:p>
            <a:pPr lvl="1"/>
            <a:r>
              <a:rPr lang="en-US" sz="1600" b="0" dirty="0" smtClean="0"/>
              <a:t>Other roaming information may also be needed/included.</a:t>
            </a:r>
          </a:p>
          <a:p>
            <a:pPr lvl="1"/>
            <a:endParaRPr lang="en-US" sz="1600" b="0" dirty="0" smtClean="0"/>
          </a:p>
          <a:p>
            <a:r>
              <a:rPr lang="en-US" sz="1600" b="0" dirty="0" smtClean="0"/>
              <a:t>With such information of the nearby APs, a STA can decide whether it can associate with one of the nearby APs without off-channel scanning through main radio (802.11 radio). </a:t>
            </a:r>
          </a:p>
        </p:txBody>
      </p:sp>
    </p:spTree>
    <p:extLst>
      <p:ext uri="{BB962C8B-B14F-4D97-AF65-F5344CB8AC3E}">
        <p14:creationId xmlns:p14="http://schemas.microsoft.com/office/powerpoint/2010/main" val="444258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304800"/>
            <a:ext cx="9144000" cy="838200"/>
          </a:xfrm>
        </p:spPr>
        <p:txBody>
          <a:bodyPr/>
          <a:lstStyle/>
          <a:p>
            <a:r>
              <a:rPr lang="en-US" sz="2400" dirty="0" smtClean="0"/>
              <a:t>Method 1</a:t>
            </a:r>
            <a:endParaRPr lang="en-US" sz="2800" dirty="0"/>
          </a:p>
        </p:txBody>
      </p:sp>
      <p:sp>
        <p:nvSpPr>
          <p:cNvPr id="7" name="Content Placeholder 6"/>
          <p:cNvSpPr>
            <a:spLocks noGrp="1"/>
          </p:cNvSpPr>
          <p:nvPr>
            <p:ph idx="1"/>
          </p:nvPr>
        </p:nvSpPr>
        <p:spPr>
          <a:xfrm>
            <a:off x="0" y="1219200"/>
            <a:ext cx="9144000" cy="4419600"/>
          </a:xfrm>
        </p:spPr>
        <p:txBody>
          <a:bodyPr>
            <a:normAutofit/>
          </a:bodyPr>
          <a:lstStyle/>
          <a:p>
            <a:r>
              <a:rPr lang="en-US" sz="2400" b="0" dirty="0" smtClean="0"/>
              <a:t>Neighbor BSS information Announcement through LPWR frame</a:t>
            </a:r>
          </a:p>
        </p:txBody>
      </p:sp>
    </p:spTree>
    <p:extLst>
      <p:ext uri="{BB962C8B-B14F-4D97-AF65-F5344CB8AC3E}">
        <p14:creationId xmlns:p14="http://schemas.microsoft.com/office/powerpoint/2010/main" val="38895038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304800"/>
            <a:ext cx="9144000" cy="838200"/>
          </a:xfrm>
        </p:spPr>
        <p:txBody>
          <a:bodyPr/>
          <a:lstStyle/>
          <a:p>
            <a:r>
              <a:rPr lang="en-US" sz="2800" dirty="0" smtClean="0"/>
              <a:t>Announcement</a:t>
            </a:r>
            <a:r>
              <a:rPr lang="en-US" sz="2400" dirty="0" smtClean="0"/>
              <a:t> of </a:t>
            </a:r>
            <a:r>
              <a:rPr lang="en-US" sz="2800" dirty="0" smtClean="0"/>
              <a:t>APID</a:t>
            </a:r>
            <a:r>
              <a:rPr lang="en-US" sz="2400" dirty="0" smtClean="0"/>
              <a:t> and </a:t>
            </a:r>
            <a:r>
              <a:rPr lang="en-US" sz="2800" dirty="0" smtClean="0"/>
              <a:t>BSS Information</a:t>
            </a:r>
            <a:r>
              <a:rPr lang="en-US" sz="2400" dirty="0" smtClean="0"/>
              <a:t> in </a:t>
            </a:r>
            <a:r>
              <a:rPr lang="en-US" sz="2800" dirty="0" smtClean="0"/>
              <a:t>LPWR</a:t>
            </a:r>
            <a:endParaRPr lang="en-US" sz="2800" dirty="0"/>
          </a:p>
        </p:txBody>
      </p:sp>
      <p:sp>
        <p:nvSpPr>
          <p:cNvPr id="7" name="Content Placeholder 6"/>
          <p:cNvSpPr>
            <a:spLocks noGrp="1"/>
          </p:cNvSpPr>
          <p:nvPr>
            <p:ph idx="1"/>
          </p:nvPr>
        </p:nvSpPr>
        <p:spPr>
          <a:xfrm>
            <a:off x="0" y="1142999"/>
            <a:ext cx="9144000" cy="3944985"/>
          </a:xfrm>
        </p:spPr>
        <p:txBody>
          <a:bodyPr>
            <a:normAutofit/>
          </a:bodyPr>
          <a:lstStyle/>
          <a:p>
            <a:r>
              <a:rPr lang="en-US" sz="1600" b="0" dirty="0" smtClean="0"/>
              <a:t>An AP include its BSS information in an optional extended </a:t>
            </a:r>
            <a:r>
              <a:rPr lang="en-US" sz="1600" b="0" dirty="0" smtClean="0"/>
              <a:t>WUR </a:t>
            </a:r>
            <a:r>
              <a:rPr lang="en-US" sz="1600" b="0" dirty="0" smtClean="0"/>
              <a:t>frame(field lengths are just example):</a:t>
            </a:r>
          </a:p>
          <a:p>
            <a:pPr lvl="1"/>
            <a:r>
              <a:rPr lang="en-US" sz="1600" b="0" dirty="0" smtClean="0"/>
              <a:t>Fields that help scanning</a:t>
            </a:r>
          </a:p>
          <a:p>
            <a:pPr lvl="2"/>
            <a:r>
              <a:rPr lang="en-US" b="0" dirty="0" smtClean="0"/>
              <a:t> APID is the BSS identifier in </a:t>
            </a:r>
            <a:r>
              <a:rPr lang="en-US" b="0" dirty="0" smtClean="0"/>
              <a:t>WUR </a:t>
            </a:r>
            <a:r>
              <a:rPr lang="en-US" b="0" dirty="0" smtClean="0"/>
              <a:t>frame. </a:t>
            </a:r>
          </a:p>
          <a:p>
            <a:pPr lvl="3"/>
            <a:r>
              <a:rPr lang="en-US" sz="1600" b="0" dirty="0" smtClean="0"/>
              <a:t>APID can </a:t>
            </a:r>
            <a:r>
              <a:rPr lang="en-US" sz="1600" b="0" dirty="0" smtClean="0"/>
              <a:t>be BSSID’s hash value or </a:t>
            </a:r>
            <a:r>
              <a:rPr lang="en-US" sz="1600" b="0" dirty="0" smtClean="0"/>
              <a:t>in Probe Request frame for AP’s decision whether Probe Response is sent. If APID value in broadcast Probe Request matches AP’s APID, the AP responds with Probe Response.</a:t>
            </a:r>
          </a:p>
          <a:p>
            <a:pPr lvl="2"/>
            <a:r>
              <a:rPr lang="en-US" b="0" dirty="0" smtClean="0"/>
              <a:t>Primary </a:t>
            </a:r>
            <a:r>
              <a:rPr lang="en-US" b="0" dirty="0" smtClean="0"/>
              <a:t>20MHz channel includes 1-byte channel class and 1-byte channel number.</a:t>
            </a:r>
          </a:p>
          <a:p>
            <a:pPr lvl="1"/>
            <a:r>
              <a:rPr lang="en-US" sz="1600" b="0" dirty="0" smtClean="0"/>
              <a:t>Fields that help the selection of BSS</a:t>
            </a:r>
          </a:p>
          <a:p>
            <a:pPr lvl="2"/>
            <a:r>
              <a:rPr lang="en-US" b="0" dirty="0" smtClean="0"/>
              <a:t>Compressed HESSID is the 16-bit/8-bit hash result of 48-bit HESSID. Or Compressed SSID is the 16-bit/8-bit hash result of SSID.</a:t>
            </a:r>
          </a:p>
        </p:txBody>
      </p:sp>
      <p:sp>
        <p:nvSpPr>
          <p:cNvPr id="4" name="Rectangle 3"/>
          <p:cNvSpPr/>
          <p:nvPr/>
        </p:nvSpPr>
        <p:spPr bwMode="auto">
          <a:xfrm>
            <a:off x="1371600" y="5487681"/>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5" name="TextBox 4"/>
          <p:cNvSpPr txBox="1"/>
          <p:nvPr/>
        </p:nvSpPr>
        <p:spPr>
          <a:xfrm>
            <a:off x="1371600" y="5563881"/>
            <a:ext cx="386644" cy="215444"/>
          </a:xfrm>
          <a:prstGeom prst="rect">
            <a:avLst/>
          </a:prstGeom>
          <a:noFill/>
        </p:spPr>
        <p:txBody>
          <a:bodyPr wrap="none" rtlCol="0">
            <a:spAutoFit/>
          </a:bodyPr>
          <a:lstStyle/>
          <a:p>
            <a:r>
              <a:rPr lang="en-US" sz="800" dirty="0" smtClean="0"/>
              <a:t>Type</a:t>
            </a:r>
            <a:endParaRPr lang="en-US" sz="800" dirty="0"/>
          </a:p>
        </p:txBody>
      </p:sp>
      <p:sp>
        <p:nvSpPr>
          <p:cNvPr id="8" name="Rectangle 7"/>
          <p:cNvSpPr/>
          <p:nvPr/>
        </p:nvSpPr>
        <p:spPr bwMode="auto">
          <a:xfrm>
            <a:off x="2057400" y="5487681"/>
            <a:ext cx="533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9" name="TextBox 8"/>
          <p:cNvSpPr txBox="1"/>
          <p:nvPr/>
        </p:nvSpPr>
        <p:spPr>
          <a:xfrm>
            <a:off x="2057400" y="5563881"/>
            <a:ext cx="423514" cy="215444"/>
          </a:xfrm>
          <a:prstGeom prst="rect">
            <a:avLst/>
          </a:prstGeom>
          <a:noFill/>
        </p:spPr>
        <p:txBody>
          <a:bodyPr wrap="none" rtlCol="0">
            <a:spAutoFit/>
          </a:bodyPr>
          <a:lstStyle/>
          <a:p>
            <a:r>
              <a:rPr lang="en-US" sz="800" dirty="0" smtClean="0"/>
              <a:t>APID</a:t>
            </a:r>
            <a:endParaRPr lang="en-US" sz="800" dirty="0"/>
          </a:p>
        </p:txBody>
      </p:sp>
      <p:sp>
        <p:nvSpPr>
          <p:cNvPr id="16" name="Rectangle 15"/>
          <p:cNvSpPr/>
          <p:nvPr/>
        </p:nvSpPr>
        <p:spPr bwMode="auto">
          <a:xfrm>
            <a:off x="2590800" y="5487681"/>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7" name="TextBox 16"/>
          <p:cNvSpPr txBox="1"/>
          <p:nvPr/>
        </p:nvSpPr>
        <p:spPr>
          <a:xfrm>
            <a:off x="2514600" y="5563881"/>
            <a:ext cx="873957" cy="215444"/>
          </a:xfrm>
          <a:prstGeom prst="rect">
            <a:avLst/>
          </a:prstGeom>
          <a:noFill/>
        </p:spPr>
        <p:txBody>
          <a:bodyPr wrap="none" rtlCol="0">
            <a:spAutoFit/>
          </a:bodyPr>
          <a:lstStyle/>
          <a:p>
            <a:r>
              <a:rPr lang="en-US" sz="800" dirty="0" smtClean="0"/>
              <a:t>Time Difference</a:t>
            </a:r>
            <a:endParaRPr lang="en-US" sz="800" dirty="0"/>
          </a:p>
        </p:txBody>
      </p:sp>
      <p:sp>
        <p:nvSpPr>
          <p:cNvPr id="18" name="TextBox 17"/>
          <p:cNvSpPr txBox="1"/>
          <p:nvPr/>
        </p:nvSpPr>
        <p:spPr>
          <a:xfrm>
            <a:off x="2209800" y="5855525"/>
            <a:ext cx="306494" cy="215444"/>
          </a:xfrm>
          <a:prstGeom prst="rect">
            <a:avLst/>
          </a:prstGeom>
          <a:noFill/>
        </p:spPr>
        <p:txBody>
          <a:bodyPr wrap="none" rtlCol="0">
            <a:spAutoFit/>
          </a:bodyPr>
          <a:lstStyle/>
          <a:p>
            <a:r>
              <a:rPr lang="en-US" sz="800" dirty="0" smtClean="0"/>
              <a:t>12 </a:t>
            </a:r>
            <a:endParaRPr lang="en-US" sz="800" dirty="0"/>
          </a:p>
        </p:txBody>
      </p:sp>
      <p:sp>
        <p:nvSpPr>
          <p:cNvPr id="19" name="TextBox 18"/>
          <p:cNvSpPr txBox="1"/>
          <p:nvPr/>
        </p:nvSpPr>
        <p:spPr>
          <a:xfrm>
            <a:off x="914400" y="5868681"/>
            <a:ext cx="360996" cy="215444"/>
          </a:xfrm>
          <a:prstGeom prst="rect">
            <a:avLst/>
          </a:prstGeom>
          <a:noFill/>
        </p:spPr>
        <p:txBody>
          <a:bodyPr wrap="none" rtlCol="0">
            <a:spAutoFit/>
          </a:bodyPr>
          <a:lstStyle/>
          <a:p>
            <a:r>
              <a:rPr lang="en-US" sz="800" dirty="0" smtClean="0"/>
              <a:t>Bits:</a:t>
            </a:r>
            <a:endParaRPr lang="en-US" sz="800" dirty="0"/>
          </a:p>
        </p:txBody>
      </p:sp>
      <p:sp>
        <p:nvSpPr>
          <p:cNvPr id="20" name="TextBox 19"/>
          <p:cNvSpPr txBox="1"/>
          <p:nvPr/>
        </p:nvSpPr>
        <p:spPr>
          <a:xfrm>
            <a:off x="1600200" y="5855525"/>
            <a:ext cx="232756" cy="215444"/>
          </a:xfrm>
          <a:prstGeom prst="rect">
            <a:avLst/>
          </a:prstGeom>
          <a:noFill/>
        </p:spPr>
        <p:txBody>
          <a:bodyPr wrap="none" rtlCol="0">
            <a:spAutoFit/>
          </a:bodyPr>
          <a:lstStyle/>
          <a:p>
            <a:r>
              <a:rPr lang="en-US" sz="800" dirty="0" smtClean="0"/>
              <a:t>4</a:t>
            </a:r>
            <a:endParaRPr lang="en-US" sz="800" dirty="0"/>
          </a:p>
        </p:txBody>
      </p:sp>
      <p:sp>
        <p:nvSpPr>
          <p:cNvPr id="24" name="Rectangle 23"/>
          <p:cNvSpPr/>
          <p:nvPr/>
        </p:nvSpPr>
        <p:spPr bwMode="auto">
          <a:xfrm>
            <a:off x="4114800" y="5486400"/>
            <a:ext cx="914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5" name="TextBox 24"/>
          <p:cNvSpPr txBox="1"/>
          <p:nvPr/>
        </p:nvSpPr>
        <p:spPr>
          <a:xfrm>
            <a:off x="4114800" y="5562600"/>
            <a:ext cx="946093" cy="215444"/>
          </a:xfrm>
          <a:prstGeom prst="rect">
            <a:avLst/>
          </a:prstGeom>
          <a:noFill/>
        </p:spPr>
        <p:txBody>
          <a:bodyPr wrap="none" rtlCol="0">
            <a:spAutoFit/>
          </a:bodyPr>
          <a:lstStyle/>
          <a:p>
            <a:r>
              <a:rPr lang="en-US" sz="800" dirty="0" smtClean="0"/>
              <a:t>Compressed SSID </a:t>
            </a:r>
            <a:endParaRPr lang="en-US" sz="800" dirty="0"/>
          </a:p>
        </p:txBody>
      </p:sp>
      <p:sp>
        <p:nvSpPr>
          <p:cNvPr id="26" name="TextBox 25"/>
          <p:cNvSpPr txBox="1"/>
          <p:nvPr/>
        </p:nvSpPr>
        <p:spPr>
          <a:xfrm>
            <a:off x="4481073" y="5879275"/>
            <a:ext cx="232756" cy="215444"/>
          </a:xfrm>
          <a:prstGeom prst="rect">
            <a:avLst/>
          </a:prstGeom>
          <a:noFill/>
        </p:spPr>
        <p:txBody>
          <a:bodyPr wrap="none" rtlCol="0">
            <a:spAutoFit/>
          </a:bodyPr>
          <a:lstStyle/>
          <a:p>
            <a:r>
              <a:rPr lang="en-US" sz="800" dirty="0" smtClean="0"/>
              <a:t>8</a:t>
            </a:r>
            <a:endParaRPr lang="en-US" sz="800" dirty="0"/>
          </a:p>
        </p:txBody>
      </p:sp>
      <p:sp>
        <p:nvSpPr>
          <p:cNvPr id="27" name="Rectangle 26"/>
          <p:cNvSpPr/>
          <p:nvPr/>
        </p:nvSpPr>
        <p:spPr bwMode="auto">
          <a:xfrm>
            <a:off x="3276600" y="5487681"/>
            <a:ext cx="8382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8" name="TextBox 27"/>
          <p:cNvSpPr txBox="1"/>
          <p:nvPr/>
        </p:nvSpPr>
        <p:spPr>
          <a:xfrm>
            <a:off x="3276600" y="5516971"/>
            <a:ext cx="825867" cy="338554"/>
          </a:xfrm>
          <a:prstGeom prst="rect">
            <a:avLst/>
          </a:prstGeom>
          <a:noFill/>
        </p:spPr>
        <p:txBody>
          <a:bodyPr wrap="none" rtlCol="0">
            <a:spAutoFit/>
          </a:bodyPr>
          <a:lstStyle/>
          <a:p>
            <a:r>
              <a:rPr lang="en-US" sz="800" dirty="0" smtClean="0"/>
              <a:t>Primary 20MHz</a:t>
            </a:r>
          </a:p>
          <a:p>
            <a:r>
              <a:rPr lang="en-US" sz="800" dirty="0" smtClean="0"/>
              <a:t>Channel</a:t>
            </a:r>
            <a:endParaRPr lang="en-US" sz="800" dirty="0"/>
          </a:p>
        </p:txBody>
      </p:sp>
      <p:sp>
        <p:nvSpPr>
          <p:cNvPr id="29" name="TextBox 28"/>
          <p:cNvSpPr txBox="1"/>
          <p:nvPr/>
        </p:nvSpPr>
        <p:spPr>
          <a:xfrm>
            <a:off x="3605354" y="5868681"/>
            <a:ext cx="280846" cy="215444"/>
          </a:xfrm>
          <a:prstGeom prst="rect">
            <a:avLst/>
          </a:prstGeom>
          <a:noFill/>
        </p:spPr>
        <p:txBody>
          <a:bodyPr wrap="none" rtlCol="0">
            <a:spAutoFit/>
          </a:bodyPr>
          <a:lstStyle/>
          <a:p>
            <a:r>
              <a:rPr lang="en-US" sz="800" dirty="0" smtClean="0"/>
              <a:t>16</a:t>
            </a:r>
            <a:endParaRPr lang="en-US" sz="800" dirty="0"/>
          </a:p>
        </p:txBody>
      </p:sp>
      <p:sp>
        <p:nvSpPr>
          <p:cNvPr id="30" name="TextBox 29"/>
          <p:cNvSpPr txBox="1"/>
          <p:nvPr/>
        </p:nvSpPr>
        <p:spPr>
          <a:xfrm>
            <a:off x="3075881" y="6265815"/>
            <a:ext cx="1521570" cy="215444"/>
          </a:xfrm>
          <a:prstGeom prst="rect">
            <a:avLst/>
          </a:prstGeom>
          <a:noFill/>
        </p:spPr>
        <p:txBody>
          <a:bodyPr wrap="none" rtlCol="0">
            <a:spAutoFit/>
          </a:bodyPr>
          <a:lstStyle/>
          <a:p>
            <a:r>
              <a:rPr lang="en-US" sz="800" dirty="0" smtClean="0"/>
              <a:t>BSS Info With Low Power Radio</a:t>
            </a:r>
            <a:endParaRPr lang="en-US" sz="800" dirty="0"/>
          </a:p>
        </p:txBody>
      </p:sp>
      <p:sp>
        <p:nvSpPr>
          <p:cNvPr id="31" name="TextBox 30"/>
          <p:cNvSpPr txBox="1"/>
          <p:nvPr/>
        </p:nvSpPr>
        <p:spPr>
          <a:xfrm>
            <a:off x="2817706" y="5855525"/>
            <a:ext cx="306494" cy="215444"/>
          </a:xfrm>
          <a:prstGeom prst="rect">
            <a:avLst/>
          </a:prstGeom>
          <a:noFill/>
        </p:spPr>
        <p:txBody>
          <a:bodyPr wrap="none" rtlCol="0">
            <a:spAutoFit/>
          </a:bodyPr>
          <a:lstStyle/>
          <a:p>
            <a:r>
              <a:rPr lang="en-US" sz="800" dirty="0" smtClean="0"/>
              <a:t>12 </a:t>
            </a:r>
            <a:endParaRPr lang="en-US" sz="800" dirty="0"/>
          </a:p>
        </p:txBody>
      </p:sp>
      <p:sp>
        <p:nvSpPr>
          <p:cNvPr id="32" name="Rectangle 31"/>
          <p:cNvSpPr/>
          <p:nvPr/>
        </p:nvSpPr>
        <p:spPr bwMode="auto">
          <a:xfrm>
            <a:off x="5029200" y="5486400"/>
            <a:ext cx="533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33" name="TextBox 32"/>
          <p:cNvSpPr txBox="1"/>
          <p:nvPr/>
        </p:nvSpPr>
        <p:spPr>
          <a:xfrm>
            <a:off x="5029200" y="5562600"/>
            <a:ext cx="357790" cy="215444"/>
          </a:xfrm>
          <a:prstGeom prst="rect">
            <a:avLst/>
          </a:prstGeom>
          <a:noFill/>
        </p:spPr>
        <p:txBody>
          <a:bodyPr wrap="none" rtlCol="0">
            <a:spAutoFit/>
          </a:bodyPr>
          <a:lstStyle/>
          <a:p>
            <a:r>
              <a:rPr lang="en-US" sz="800" dirty="0" smtClean="0"/>
              <a:t>FCS</a:t>
            </a:r>
            <a:endParaRPr lang="en-US" sz="800" dirty="0"/>
          </a:p>
        </p:txBody>
      </p:sp>
      <p:sp>
        <p:nvSpPr>
          <p:cNvPr id="34" name="TextBox 33"/>
          <p:cNvSpPr txBox="1"/>
          <p:nvPr/>
        </p:nvSpPr>
        <p:spPr>
          <a:xfrm>
            <a:off x="5105400" y="5867400"/>
            <a:ext cx="418704" cy="215444"/>
          </a:xfrm>
          <a:prstGeom prst="rect">
            <a:avLst/>
          </a:prstGeom>
          <a:noFill/>
        </p:spPr>
        <p:txBody>
          <a:bodyPr wrap="none" rtlCol="0">
            <a:spAutoFit/>
          </a:bodyPr>
          <a:lstStyle/>
          <a:p>
            <a:r>
              <a:rPr lang="en-US" sz="800" dirty="0" smtClean="0"/>
              <a:t>4 or 8</a:t>
            </a:r>
            <a:endParaRPr lang="en-US" sz="800" dirty="0"/>
          </a:p>
        </p:txBody>
      </p:sp>
    </p:spTree>
    <p:extLst>
      <p:ext uri="{BB962C8B-B14F-4D97-AF65-F5344CB8AC3E}">
        <p14:creationId xmlns:p14="http://schemas.microsoft.com/office/powerpoint/2010/main" val="3381609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304800"/>
            <a:ext cx="9144000" cy="838200"/>
          </a:xfrm>
        </p:spPr>
        <p:txBody>
          <a:bodyPr/>
          <a:lstStyle/>
          <a:p>
            <a:r>
              <a:rPr lang="en-US" sz="2800" dirty="0" smtClean="0"/>
              <a:t>STA’s Off-channel Scanning of Nearby BSS</a:t>
            </a:r>
            <a:endParaRPr lang="en-US" sz="2800" dirty="0"/>
          </a:p>
        </p:txBody>
      </p:sp>
      <p:sp>
        <p:nvSpPr>
          <p:cNvPr id="7" name="Content Placeholder 6"/>
          <p:cNvSpPr>
            <a:spLocks noGrp="1"/>
          </p:cNvSpPr>
          <p:nvPr>
            <p:ph idx="1"/>
          </p:nvPr>
        </p:nvSpPr>
        <p:spPr>
          <a:xfrm>
            <a:off x="0" y="1143000"/>
            <a:ext cx="9144000" cy="3074312"/>
          </a:xfrm>
        </p:spPr>
        <p:txBody>
          <a:bodyPr>
            <a:normAutofit/>
          </a:bodyPr>
          <a:lstStyle/>
          <a:p>
            <a:r>
              <a:rPr lang="en-US" sz="1800" b="0" dirty="0" smtClean="0"/>
              <a:t>The STA uses its low power radio to do off-channel scanning.</a:t>
            </a:r>
          </a:p>
          <a:p>
            <a:r>
              <a:rPr lang="en-US" sz="1800" b="0" dirty="0" smtClean="0"/>
              <a:t>The APID, Compressed BSSID, Compressed HESSID, Compressed SSID, RSSI etc. are collected through the received LPWR frames.</a:t>
            </a:r>
            <a:endParaRPr lang="en-US" sz="1600" b="0" dirty="0"/>
          </a:p>
          <a:p>
            <a:pPr lvl="1"/>
            <a:r>
              <a:rPr lang="en-US" sz="1600" b="0" dirty="0" smtClean="0"/>
              <a:t>The LPWR frame and 11 Beacon should use same TX power. Otherwise some TX power information may be needed, e.g. power difference between them.</a:t>
            </a:r>
          </a:p>
          <a:p>
            <a:r>
              <a:rPr lang="en-US" sz="1800" b="0" dirty="0" smtClean="0"/>
              <a:t>The STA then selects a AP, e.g. with same SSID, or same HESSID to roam. </a:t>
            </a:r>
          </a:p>
          <a:p>
            <a:pPr lvl="1"/>
            <a:r>
              <a:rPr lang="en-US" sz="1600" b="0" dirty="0" smtClean="0"/>
              <a:t>Broadcast Probe Request with APID can be used for active scanning. An AP whose APID matches the APID value responds with Probe Response.</a:t>
            </a:r>
          </a:p>
          <a:p>
            <a:pPr lvl="2"/>
            <a:r>
              <a:rPr lang="en-US" b="0" dirty="0" smtClean="0"/>
              <a:t>APID Info element is defined to include APID field.</a:t>
            </a:r>
          </a:p>
        </p:txBody>
      </p:sp>
      <p:sp>
        <p:nvSpPr>
          <p:cNvPr id="4" name="Rectangle 3"/>
          <p:cNvSpPr/>
          <p:nvPr/>
        </p:nvSpPr>
        <p:spPr bwMode="auto">
          <a:xfrm>
            <a:off x="1371600" y="4432756"/>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5" name="TextBox 4"/>
          <p:cNvSpPr txBox="1"/>
          <p:nvPr/>
        </p:nvSpPr>
        <p:spPr>
          <a:xfrm>
            <a:off x="1371600" y="4508956"/>
            <a:ext cx="665567" cy="215444"/>
          </a:xfrm>
          <a:prstGeom prst="rect">
            <a:avLst/>
          </a:prstGeom>
          <a:noFill/>
        </p:spPr>
        <p:txBody>
          <a:bodyPr wrap="none" rtlCol="0">
            <a:spAutoFit/>
          </a:bodyPr>
          <a:lstStyle/>
          <a:p>
            <a:r>
              <a:rPr lang="en-US" sz="800" dirty="0" smtClean="0"/>
              <a:t>Element ID</a:t>
            </a:r>
            <a:endParaRPr lang="en-US" sz="800" dirty="0"/>
          </a:p>
        </p:txBody>
      </p:sp>
      <p:sp>
        <p:nvSpPr>
          <p:cNvPr id="8" name="Rectangle 7"/>
          <p:cNvSpPr/>
          <p:nvPr/>
        </p:nvSpPr>
        <p:spPr bwMode="auto">
          <a:xfrm>
            <a:off x="2057400" y="4432756"/>
            <a:ext cx="533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9" name="TextBox 8"/>
          <p:cNvSpPr txBox="1"/>
          <p:nvPr/>
        </p:nvSpPr>
        <p:spPr>
          <a:xfrm>
            <a:off x="2057400" y="4508956"/>
            <a:ext cx="470000" cy="215444"/>
          </a:xfrm>
          <a:prstGeom prst="rect">
            <a:avLst/>
          </a:prstGeom>
          <a:noFill/>
        </p:spPr>
        <p:txBody>
          <a:bodyPr wrap="none" rtlCol="0">
            <a:spAutoFit/>
          </a:bodyPr>
          <a:lstStyle/>
          <a:p>
            <a:r>
              <a:rPr lang="en-US" sz="800" dirty="0" smtClean="0"/>
              <a:t>Length</a:t>
            </a:r>
            <a:endParaRPr lang="en-US" sz="800" dirty="0"/>
          </a:p>
        </p:txBody>
      </p:sp>
      <p:sp>
        <p:nvSpPr>
          <p:cNvPr id="10" name="Rectangle 9"/>
          <p:cNvSpPr/>
          <p:nvPr/>
        </p:nvSpPr>
        <p:spPr bwMode="auto">
          <a:xfrm>
            <a:off x="2590800" y="4432756"/>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1" name="TextBox 10"/>
          <p:cNvSpPr txBox="1"/>
          <p:nvPr/>
        </p:nvSpPr>
        <p:spPr>
          <a:xfrm>
            <a:off x="2566116" y="4483198"/>
            <a:ext cx="665567" cy="338554"/>
          </a:xfrm>
          <a:prstGeom prst="rect">
            <a:avLst/>
          </a:prstGeom>
          <a:noFill/>
        </p:spPr>
        <p:txBody>
          <a:bodyPr wrap="none" rtlCol="0">
            <a:spAutoFit/>
          </a:bodyPr>
          <a:lstStyle/>
          <a:p>
            <a:r>
              <a:rPr lang="en-US" sz="800" dirty="0" smtClean="0"/>
              <a:t>Element ID</a:t>
            </a:r>
          </a:p>
          <a:p>
            <a:r>
              <a:rPr lang="en-US" sz="800" dirty="0" smtClean="0"/>
              <a:t>Extension</a:t>
            </a:r>
            <a:endParaRPr lang="en-US" sz="800" dirty="0"/>
          </a:p>
        </p:txBody>
      </p:sp>
      <p:sp>
        <p:nvSpPr>
          <p:cNvPr id="12" name="TextBox 11"/>
          <p:cNvSpPr txBox="1"/>
          <p:nvPr/>
        </p:nvSpPr>
        <p:spPr>
          <a:xfrm>
            <a:off x="2209800" y="4800600"/>
            <a:ext cx="232756" cy="215444"/>
          </a:xfrm>
          <a:prstGeom prst="rect">
            <a:avLst/>
          </a:prstGeom>
          <a:noFill/>
        </p:spPr>
        <p:txBody>
          <a:bodyPr wrap="none" rtlCol="0">
            <a:spAutoFit/>
          </a:bodyPr>
          <a:lstStyle/>
          <a:p>
            <a:r>
              <a:rPr lang="en-US" sz="800" dirty="0"/>
              <a:t>1</a:t>
            </a:r>
          </a:p>
        </p:txBody>
      </p:sp>
      <p:sp>
        <p:nvSpPr>
          <p:cNvPr id="13" name="TextBox 12"/>
          <p:cNvSpPr txBox="1"/>
          <p:nvPr/>
        </p:nvSpPr>
        <p:spPr>
          <a:xfrm>
            <a:off x="914400" y="4813756"/>
            <a:ext cx="423514" cy="215444"/>
          </a:xfrm>
          <a:prstGeom prst="rect">
            <a:avLst/>
          </a:prstGeom>
          <a:noFill/>
        </p:spPr>
        <p:txBody>
          <a:bodyPr wrap="none" rtlCol="0">
            <a:spAutoFit/>
          </a:bodyPr>
          <a:lstStyle/>
          <a:p>
            <a:r>
              <a:rPr lang="en-US" sz="800" dirty="0" smtClean="0"/>
              <a:t>Bytes:</a:t>
            </a:r>
            <a:endParaRPr lang="en-US" sz="800" dirty="0"/>
          </a:p>
        </p:txBody>
      </p:sp>
      <p:sp>
        <p:nvSpPr>
          <p:cNvPr id="14" name="TextBox 13"/>
          <p:cNvSpPr txBox="1"/>
          <p:nvPr/>
        </p:nvSpPr>
        <p:spPr>
          <a:xfrm>
            <a:off x="1600200" y="4800600"/>
            <a:ext cx="232756" cy="215444"/>
          </a:xfrm>
          <a:prstGeom prst="rect">
            <a:avLst/>
          </a:prstGeom>
          <a:noFill/>
        </p:spPr>
        <p:txBody>
          <a:bodyPr wrap="none" rtlCol="0">
            <a:spAutoFit/>
          </a:bodyPr>
          <a:lstStyle/>
          <a:p>
            <a:r>
              <a:rPr lang="en-US" sz="800" dirty="0" smtClean="0"/>
              <a:t>1</a:t>
            </a:r>
            <a:endParaRPr lang="en-US" sz="800" dirty="0"/>
          </a:p>
        </p:txBody>
      </p:sp>
      <p:sp>
        <p:nvSpPr>
          <p:cNvPr id="18" name="Rectangle 17"/>
          <p:cNvSpPr/>
          <p:nvPr/>
        </p:nvSpPr>
        <p:spPr bwMode="auto">
          <a:xfrm>
            <a:off x="3276600" y="4432756"/>
            <a:ext cx="8382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9" name="TextBox 18"/>
          <p:cNvSpPr txBox="1"/>
          <p:nvPr/>
        </p:nvSpPr>
        <p:spPr>
          <a:xfrm>
            <a:off x="3276600" y="4462046"/>
            <a:ext cx="497252" cy="215444"/>
          </a:xfrm>
          <a:prstGeom prst="rect">
            <a:avLst/>
          </a:prstGeom>
          <a:noFill/>
        </p:spPr>
        <p:txBody>
          <a:bodyPr wrap="none" rtlCol="0">
            <a:spAutoFit/>
          </a:bodyPr>
          <a:lstStyle/>
          <a:p>
            <a:r>
              <a:rPr lang="en-US" sz="800" dirty="0" smtClean="0"/>
              <a:t>AAPID</a:t>
            </a:r>
            <a:endParaRPr lang="en-US" sz="800" dirty="0"/>
          </a:p>
        </p:txBody>
      </p:sp>
      <p:sp>
        <p:nvSpPr>
          <p:cNvPr id="20" name="TextBox 19"/>
          <p:cNvSpPr txBox="1"/>
          <p:nvPr/>
        </p:nvSpPr>
        <p:spPr>
          <a:xfrm>
            <a:off x="3605354" y="4813756"/>
            <a:ext cx="232756" cy="215444"/>
          </a:xfrm>
          <a:prstGeom prst="rect">
            <a:avLst/>
          </a:prstGeom>
          <a:noFill/>
        </p:spPr>
        <p:txBody>
          <a:bodyPr wrap="none" rtlCol="0">
            <a:spAutoFit/>
          </a:bodyPr>
          <a:lstStyle/>
          <a:p>
            <a:r>
              <a:rPr lang="en-US" sz="800" dirty="0" smtClean="0"/>
              <a:t>2</a:t>
            </a:r>
            <a:endParaRPr lang="en-US" sz="800" dirty="0"/>
          </a:p>
        </p:txBody>
      </p:sp>
      <p:sp>
        <p:nvSpPr>
          <p:cNvPr id="21" name="TextBox 20"/>
          <p:cNvSpPr txBox="1"/>
          <p:nvPr/>
        </p:nvSpPr>
        <p:spPr>
          <a:xfrm>
            <a:off x="2209800" y="5177342"/>
            <a:ext cx="619080" cy="215444"/>
          </a:xfrm>
          <a:prstGeom prst="rect">
            <a:avLst/>
          </a:prstGeom>
          <a:noFill/>
        </p:spPr>
        <p:txBody>
          <a:bodyPr wrap="none" rtlCol="0">
            <a:spAutoFit/>
          </a:bodyPr>
          <a:lstStyle/>
          <a:p>
            <a:r>
              <a:rPr lang="en-US" sz="800" dirty="0" smtClean="0"/>
              <a:t>APID Info</a:t>
            </a:r>
            <a:endParaRPr lang="en-US" sz="800" dirty="0"/>
          </a:p>
        </p:txBody>
      </p:sp>
      <p:sp>
        <p:nvSpPr>
          <p:cNvPr id="22" name="TextBox 21"/>
          <p:cNvSpPr txBox="1"/>
          <p:nvPr/>
        </p:nvSpPr>
        <p:spPr>
          <a:xfrm>
            <a:off x="2817706" y="4800600"/>
            <a:ext cx="258404" cy="215444"/>
          </a:xfrm>
          <a:prstGeom prst="rect">
            <a:avLst/>
          </a:prstGeom>
          <a:noFill/>
        </p:spPr>
        <p:txBody>
          <a:bodyPr wrap="none" rtlCol="0">
            <a:spAutoFit/>
          </a:bodyPr>
          <a:lstStyle/>
          <a:p>
            <a:r>
              <a:rPr lang="en-US" sz="800" dirty="0" smtClean="0"/>
              <a:t>1 </a:t>
            </a:r>
            <a:endParaRPr lang="en-US" sz="800" dirty="0"/>
          </a:p>
        </p:txBody>
      </p:sp>
    </p:spTree>
    <p:extLst>
      <p:ext uri="{BB962C8B-B14F-4D97-AF65-F5344CB8AC3E}">
        <p14:creationId xmlns:p14="http://schemas.microsoft.com/office/powerpoint/2010/main" val="367593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304800"/>
            <a:ext cx="9144000" cy="838200"/>
          </a:xfrm>
        </p:spPr>
        <p:txBody>
          <a:bodyPr/>
          <a:lstStyle/>
          <a:p>
            <a:r>
              <a:rPr lang="en-US" sz="2400" dirty="0" smtClean="0"/>
              <a:t>Method 2</a:t>
            </a:r>
            <a:endParaRPr lang="en-US" sz="2800" dirty="0"/>
          </a:p>
        </p:txBody>
      </p:sp>
      <p:sp>
        <p:nvSpPr>
          <p:cNvPr id="7" name="Content Placeholder 6"/>
          <p:cNvSpPr>
            <a:spLocks noGrp="1"/>
          </p:cNvSpPr>
          <p:nvPr>
            <p:ph idx="1"/>
          </p:nvPr>
        </p:nvSpPr>
        <p:spPr>
          <a:xfrm>
            <a:off x="0" y="1219200"/>
            <a:ext cx="9144000" cy="4419600"/>
          </a:xfrm>
        </p:spPr>
        <p:txBody>
          <a:bodyPr>
            <a:normAutofit/>
          </a:bodyPr>
          <a:lstStyle/>
          <a:p>
            <a:r>
              <a:rPr lang="en-US" sz="2400" b="0" dirty="0" smtClean="0"/>
              <a:t>Neighbor BSS information Announcement through 802.11 management frame</a:t>
            </a:r>
          </a:p>
        </p:txBody>
      </p:sp>
    </p:spTree>
    <p:extLst>
      <p:ext uri="{BB962C8B-B14F-4D97-AF65-F5344CB8AC3E}">
        <p14:creationId xmlns:p14="http://schemas.microsoft.com/office/powerpoint/2010/main" val="41624988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304800"/>
            <a:ext cx="9144000" cy="838200"/>
          </a:xfrm>
        </p:spPr>
        <p:txBody>
          <a:bodyPr/>
          <a:lstStyle/>
          <a:p>
            <a:r>
              <a:rPr lang="en-US" sz="2800" dirty="0" smtClean="0"/>
              <a:t>Announcement</a:t>
            </a:r>
            <a:r>
              <a:rPr lang="en-US" sz="2400" dirty="0" smtClean="0"/>
              <a:t> of </a:t>
            </a:r>
            <a:r>
              <a:rPr lang="en-US" sz="2800" dirty="0" smtClean="0"/>
              <a:t>APID</a:t>
            </a:r>
            <a:r>
              <a:rPr lang="en-US" sz="2400" dirty="0" smtClean="0"/>
              <a:t> and </a:t>
            </a:r>
            <a:r>
              <a:rPr lang="en-US" sz="2800" dirty="0" smtClean="0"/>
              <a:t>BSS Information</a:t>
            </a:r>
            <a:r>
              <a:rPr lang="en-US" sz="2400" dirty="0" smtClean="0"/>
              <a:t> in </a:t>
            </a:r>
            <a:r>
              <a:rPr lang="en-US" sz="2800" dirty="0" smtClean="0"/>
              <a:t>IEs</a:t>
            </a:r>
            <a:endParaRPr lang="en-US" sz="2800" dirty="0"/>
          </a:p>
        </p:txBody>
      </p:sp>
      <p:sp>
        <p:nvSpPr>
          <p:cNvPr id="7" name="Content Placeholder 6"/>
          <p:cNvSpPr>
            <a:spLocks noGrp="1"/>
          </p:cNvSpPr>
          <p:nvPr>
            <p:ph idx="1"/>
          </p:nvPr>
        </p:nvSpPr>
        <p:spPr>
          <a:xfrm>
            <a:off x="0" y="1143000"/>
            <a:ext cx="9144000" cy="2362200"/>
          </a:xfrm>
        </p:spPr>
        <p:txBody>
          <a:bodyPr>
            <a:normAutofit lnSpcReduction="10000"/>
          </a:bodyPr>
          <a:lstStyle/>
          <a:p>
            <a:r>
              <a:rPr lang="en-US" sz="1600" b="0" dirty="0" smtClean="0"/>
              <a:t>WUR </a:t>
            </a:r>
            <a:r>
              <a:rPr lang="en-US" sz="1600" b="0" dirty="0" smtClean="0"/>
              <a:t>frames include AP’s identifier, e.g. APID in </a:t>
            </a:r>
            <a:r>
              <a:rPr lang="en-US" sz="1600" b="0" dirty="0" smtClean="0"/>
              <a:t>WUR </a:t>
            </a:r>
            <a:r>
              <a:rPr lang="en-US" sz="1600" b="0" dirty="0" smtClean="0"/>
              <a:t>beacons.</a:t>
            </a:r>
          </a:p>
          <a:p>
            <a:r>
              <a:rPr lang="en-US" sz="1600" b="0" dirty="0" smtClean="0"/>
              <a:t>Each AP announces the neighbor BSS’s information which is related to roaming decision in 802.11 management frames, e.g. Beacon, Probe Response, (Re)Association Response or other Action frames:</a:t>
            </a:r>
          </a:p>
          <a:p>
            <a:pPr lvl="1"/>
            <a:r>
              <a:rPr lang="en-US" sz="1400" b="0" dirty="0" smtClean="0"/>
              <a:t>Option 1: a new element BSS Info With Low Power Radio is defined:</a:t>
            </a:r>
          </a:p>
          <a:p>
            <a:pPr lvl="2"/>
            <a:r>
              <a:rPr lang="en-US" sz="1200" b="0" dirty="0" smtClean="0"/>
              <a:t>APID is the BSS identifier in </a:t>
            </a:r>
            <a:r>
              <a:rPr lang="en-US" sz="1200" b="0" dirty="0" smtClean="0"/>
              <a:t>WUR </a:t>
            </a:r>
            <a:r>
              <a:rPr lang="en-US" sz="1200" b="0" dirty="0" smtClean="0"/>
              <a:t>frame,</a:t>
            </a:r>
          </a:p>
          <a:p>
            <a:pPr lvl="2"/>
            <a:r>
              <a:rPr lang="en-US" sz="1200" b="0" dirty="0" smtClean="0"/>
              <a:t>BSSID is the BSSID of the AP which transmits </a:t>
            </a:r>
            <a:r>
              <a:rPr lang="en-US" sz="1200" b="0" dirty="0" smtClean="0"/>
              <a:t>WUR </a:t>
            </a:r>
            <a:r>
              <a:rPr lang="en-US" sz="1200" b="0" dirty="0" smtClean="0"/>
              <a:t>frame with APID,</a:t>
            </a:r>
          </a:p>
          <a:p>
            <a:pPr lvl="2"/>
            <a:r>
              <a:rPr lang="en-US" sz="1200" b="0" dirty="0" smtClean="0"/>
              <a:t>Primary 20MHz channel of the AP which transmit </a:t>
            </a:r>
            <a:r>
              <a:rPr lang="en-US" sz="1200" b="0" dirty="0" smtClean="0"/>
              <a:t>WUR </a:t>
            </a:r>
            <a:r>
              <a:rPr lang="en-US" sz="1200" b="0" dirty="0" smtClean="0"/>
              <a:t>frame is identified by channel class and channel number,</a:t>
            </a:r>
          </a:p>
          <a:p>
            <a:pPr lvl="2"/>
            <a:r>
              <a:rPr lang="en-US" sz="1200" b="0" dirty="0" smtClean="0"/>
              <a:t>HESSID is the identifier of HESS that the BSS belongs to,</a:t>
            </a:r>
          </a:p>
          <a:p>
            <a:pPr lvl="2"/>
            <a:r>
              <a:rPr lang="en-US" sz="1200" b="0" dirty="0" smtClean="0"/>
              <a:t>SSID element defines the SSID of the AP which transmits </a:t>
            </a:r>
            <a:r>
              <a:rPr lang="en-US" sz="1200" b="0" dirty="0" smtClean="0"/>
              <a:t>WUR.</a:t>
            </a:r>
            <a:endParaRPr lang="en-US" sz="1200" b="0" dirty="0" smtClean="0"/>
          </a:p>
          <a:p>
            <a:pPr lvl="2"/>
            <a:r>
              <a:rPr lang="en-US" sz="1200" dirty="0" smtClean="0"/>
              <a:t>Roaming Consortium</a:t>
            </a:r>
            <a:endParaRPr lang="en-US" sz="1200" b="0" dirty="0" smtClean="0"/>
          </a:p>
          <a:p>
            <a:endParaRPr lang="en-US" sz="1400" b="0" dirty="0" smtClean="0"/>
          </a:p>
        </p:txBody>
      </p:sp>
      <p:sp>
        <p:nvSpPr>
          <p:cNvPr id="4" name="Rectangle 3"/>
          <p:cNvSpPr/>
          <p:nvPr/>
        </p:nvSpPr>
        <p:spPr bwMode="auto">
          <a:xfrm>
            <a:off x="1219200" y="3683912"/>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5" name="TextBox 4"/>
          <p:cNvSpPr txBox="1"/>
          <p:nvPr/>
        </p:nvSpPr>
        <p:spPr>
          <a:xfrm>
            <a:off x="1219200" y="3760112"/>
            <a:ext cx="665567" cy="215444"/>
          </a:xfrm>
          <a:prstGeom prst="rect">
            <a:avLst/>
          </a:prstGeom>
          <a:noFill/>
        </p:spPr>
        <p:txBody>
          <a:bodyPr wrap="none" rtlCol="0">
            <a:spAutoFit/>
          </a:bodyPr>
          <a:lstStyle/>
          <a:p>
            <a:r>
              <a:rPr lang="en-US" sz="800" dirty="0" smtClean="0"/>
              <a:t>Element ID</a:t>
            </a:r>
            <a:endParaRPr lang="en-US" sz="800" dirty="0"/>
          </a:p>
        </p:txBody>
      </p:sp>
      <p:sp>
        <p:nvSpPr>
          <p:cNvPr id="8" name="Rectangle 7"/>
          <p:cNvSpPr/>
          <p:nvPr/>
        </p:nvSpPr>
        <p:spPr bwMode="auto">
          <a:xfrm>
            <a:off x="1905000" y="3683912"/>
            <a:ext cx="533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9" name="TextBox 8"/>
          <p:cNvSpPr txBox="1"/>
          <p:nvPr/>
        </p:nvSpPr>
        <p:spPr>
          <a:xfrm>
            <a:off x="1905000" y="3760112"/>
            <a:ext cx="470000" cy="215444"/>
          </a:xfrm>
          <a:prstGeom prst="rect">
            <a:avLst/>
          </a:prstGeom>
          <a:noFill/>
        </p:spPr>
        <p:txBody>
          <a:bodyPr wrap="none" rtlCol="0">
            <a:spAutoFit/>
          </a:bodyPr>
          <a:lstStyle/>
          <a:p>
            <a:r>
              <a:rPr lang="en-US" sz="800" dirty="0" smtClean="0"/>
              <a:t>Length</a:t>
            </a:r>
            <a:endParaRPr lang="en-US" sz="800" dirty="0"/>
          </a:p>
        </p:txBody>
      </p:sp>
      <p:sp>
        <p:nvSpPr>
          <p:cNvPr id="12" name="Rectangle 11"/>
          <p:cNvSpPr/>
          <p:nvPr/>
        </p:nvSpPr>
        <p:spPr bwMode="auto">
          <a:xfrm>
            <a:off x="2438400" y="3683912"/>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3" name="TextBox 12"/>
          <p:cNvSpPr txBox="1"/>
          <p:nvPr/>
        </p:nvSpPr>
        <p:spPr>
          <a:xfrm>
            <a:off x="2438400" y="3683912"/>
            <a:ext cx="665567" cy="338554"/>
          </a:xfrm>
          <a:prstGeom prst="rect">
            <a:avLst/>
          </a:prstGeom>
          <a:noFill/>
        </p:spPr>
        <p:txBody>
          <a:bodyPr wrap="none" rtlCol="0">
            <a:spAutoFit/>
          </a:bodyPr>
          <a:lstStyle/>
          <a:p>
            <a:r>
              <a:rPr lang="en-US" sz="800" dirty="0" smtClean="0"/>
              <a:t>Element ID</a:t>
            </a:r>
          </a:p>
          <a:p>
            <a:r>
              <a:rPr lang="en-US" sz="800" dirty="0" smtClean="0"/>
              <a:t>Extension</a:t>
            </a:r>
            <a:endParaRPr lang="en-US" sz="800" dirty="0"/>
          </a:p>
        </p:txBody>
      </p:sp>
      <p:sp>
        <p:nvSpPr>
          <p:cNvPr id="14" name="Rectangle 13"/>
          <p:cNvSpPr/>
          <p:nvPr/>
        </p:nvSpPr>
        <p:spPr bwMode="auto">
          <a:xfrm>
            <a:off x="3124200" y="3683912"/>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5" name="TextBox 14"/>
          <p:cNvSpPr txBox="1"/>
          <p:nvPr/>
        </p:nvSpPr>
        <p:spPr>
          <a:xfrm>
            <a:off x="3200400" y="3760112"/>
            <a:ext cx="423514" cy="215444"/>
          </a:xfrm>
          <a:prstGeom prst="rect">
            <a:avLst/>
          </a:prstGeom>
          <a:noFill/>
        </p:spPr>
        <p:txBody>
          <a:bodyPr wrap="none" rtlCol="0">
            <a:spAutoFit/>
          </a:bodyPr>
          <a:lstStyle/>
          <a:p>
            <a:r>
              <a:rPr lang="en-US" sz="800" dirty="0" smtClean="0"/>
              <a:t>APID</a:t>
            </a:r>
            <a:endParaRPr lang="en-US" sz="800" dirty="0"/>
          </a:p>
        </p:txBody>
      </p:sp>
      <p:sp>
        <p:nvSpPr>
          <p:cNvPr id="16" name="Rectangle 15"/>
          <p:cNvSpPr/>
          <p:nvPr/>
        </p:nvSpPr>
        <p:spPr bwMode="auto">
          <a:xfrm>
            <a:off x="3810000" y="3683912"/>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7" name="TextBox 16"/>
          <p:cNvSpPr txBox="1"/>
          <p:nvPr/>
        </p:nvSpPr>
        <p:spPr>
          <a:xfrm>
            <a:off x="3810000" y="3760112"/>
            <a:ext cx="461986" cy="215444"/>
          </a:xfrm>
          <a:prstGeom prst="rect">
            <a:avLst/>
          </a:prstGeom>
          <a:noFill/>
        </p:spPr>
        <p:txBody>
          <a:bodyPr wrap="none" rtlCol="0">
            <a:spAutoFit/>
          </a:bodyPr>
          <a:lstStyle/>
          <a:p>
            <a:r>
              <a:rPr lang="en-US" sz="800" dirty="0" smtClean="0"/>
              <a:t>BSSID</a:t>
            </a:r>
            <a:endParaRPr lang="en-US" sz="800" dirty="0"/>
          </a:p>
        </p:txBody>
      </p:sp>
      <p:sp>
        <p:nvSpPr>
          <p:cNvPr id="18" name="TextBox 17"/>
          <p:cNvSpPr txBox="1"/>
          <p:nvPr/>
        </p:nvSpPr>
        <p:spPr>
          <a:xfrm>
            <a:off x="3962400" y="4064912"/>
            <a:ext cx="258404" cy="215444"/>
          </a:xfrm>
          <a:prstGeom prst="rect">
            <a:avLst/>
          </a:prstGeom>
          <a:noFill/>
        </p:spPr>
        <p:txBody>
          <a:bodyPr wrap="none" rtlCol="0">
            <a:spAutoFit/>
          </a:bodyPr>
          <a:lstStyle/>
          <a:p>
            <a:r>
              <a:rPr lang="en-US" sz="800" dirty="0" smtClean="0"/>
              <a:t>6 </a:t>
            </a:r>
            <a:endParaRPr lang="en-US" sz="800" dirty="0"/>
          </a:p>
        </p:txBody>
      </p:sp>
      <p:sp>
        <p:nvSpPr>
          <p:cNvPr id="19" name="TextBox 18"/>
          <p:cNvSpPr txBox="1"/>
          <p:nvPr/>
        </p:nvSpPr>
        <p:spPr>
          <a:xfrm>
            <a:off x="762000" y="4064912"/>
            <a:ext cx="471604" cy="215444"/>
          </a:xfrm>
          <a:prstGeom prst="rect">
            <a:avLst/>
          </a:prstGeom>
          <a:noFill/>
        </p:spPr>
        <p:txBody>
          <a:bodyPr wrap="none" rtlCol="0">
            <a:spAutoFit/>
          </a:bodyPr>
          <a:lstStyle/>
          <a:p>
            <a:r>
              <a:rPr lang="en-US" sz="800" dirty="0" smtClean="0"/>
              <a:t>Octets:</a:t>
            </a:r>
            <a:endParaRPr lang="en-US" sz="800" dirty="0"/>
          </a:p>
        </p:txBody>
      </p:sp>
      <p:sp>
        <p:nvSpPr>
          <p:cNvPr id="20" name="TextBox 19"/>
          <p:cNvSpPr txBox="1"/>
          <p:nvPr/>
        </p:nvSpPr>
        <p:spPr>
          <a:xfrm>
            <a:off x="3276600" y="4064912"/>
            <a:ext cx="258404" cy="215444"/>
          </a:xfrm>
          <a:prstGeom prst="rect">
            <a:avLst/>
          </a:prstGeom>
          <a:noFill/>
        </p:spPr>
        <p:txBody>
          <a:bodyPr wrap="none" rtlCol="0">
            <a:spAutoFit/>
          </a:bodyPr>
          <a:lstStyle/>
          <a:p>
            <a:r>
              <a:rPr lang="en-US" sz="800" dirty="0" smtClean="0"/>
              <a:t>2 </a:t>
            </a:r>
            <a:endParaRPr lang="en-US" sz="800" dirty="0"/>
          </a:p>
        </p:txBody>
      </p:sp>
      <p:sp>
        <p:nvSpPr>
          <p:cNvPr id="21" name="Rectangle 20"/>
          <p:cNvSpPr/>
          <p:nvPr/>
        </p:nvSpPr>
        <p:spPr bwMode="auto">
          <a:xfrm>
            <a:off x="5334000" y="3683912"/>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2" name="TextBox 21"/>
          <p:cNvSpPr txBox="1"/>
          <p:nvPr/>
        </p:nvSpPr>
        <p:spPr>
          <a:xfrm>
            <a:off x="5334000" y="3760112"/>
            <a:ext cx="545342" cy="215444"/>
          </a:xfrm>
          <a:prstGeom prst="rect">
            <a:avLst/>
          </a:prstGeom>
          <a:noFill/>
        </p:spPr>
        <p:txBody>
          <a:bodyPr wrap="none" rtlCol="0">
            <a:spAutoFit/>
          </a:bodyPr>
          <a:lstStyle/>
          <a:p>
            <a:r>
              <a:rPr lang="en-US" sz="800" dirty="0" smtClean="0"/>
              <a:t>HESSID</a:t>
            </a:r>
            <a:endParaRPr lang="en-US" sz="800" dirty="0"/>
          </a:p>
        </p:txBody>
      </p:sp>
      <p:sp>
        <p:nvSpPr>
          <p:cNvPr id="23" name="TextBox 22"/>
          <p:cNvSpPr txBox="1"/>
          <p:nvPr/>
        </p:nvSpPr>
        <p:spPr>
          <a:xfrm>
            <a:off x="5486400" y="4064912"/>
            <a:ext cx="258404" cy="215444"/>
          </a:xfrm>
          <a:prstGeom prst="rect">
            <a:avLst/>
          </a:prstGeom>
          <a:noFill/>
        </p:spPr>
        <p:txBody>
          <a:bodyPr wrap="none" rtlCol="0">
            <a:spAutoFit/>
          </a:bodyPr>
          <a:lstStyle/>
          <a:p>
            <a:r>
              <a:rPr lang="en-US" sz="800" dirty="0" smtClean="0"/>
              <a:t>6 </a:t>
            </a:r>
            <a:endParaRPr lang="en-US" sz="800" dirty="0"/>
          </a:p>
        </p:txBody>
      </p:sp>
      <p:sp>
        <p:nvSpPr>
          <p:cNvPr id="24" name="Rectangle 23"/>
          <p:cNvSpPr/>
          <p:nvPr/>
        </p:nvSpPr>
        <p:spPr bwMode="auto">
          <a:xfrm>
            <a:off x="6019800" y="3683912"/>
            <a:ext cx="914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5" name="TextBox 24"/>
          <p:cNvSpPr txBox="1"/>
          <p:nvPr/>
        </p:nvSpPr>
        <p:spPr>
          <a:xfrm>
            <a:off x="6019800" y="3760112"/>
            <a:ext cx="880369" cy="215444"/>
          </a:xfrm>
          <a:prstGeom prst="rect">
            <a:avLst/>
          </a:prstGeom>
          <a:noFill/>
        </p:spPr>
        <p:txBody>
          <a:bodyPr wrap="none" rtlCol="0">
            <a:spAutoFit/>
          </a:bodyPr>
          <a:lstStyle/>
          <a:p>
            <a:r>
              <a:rPr lang="en-US" sz="800" dirty="0" smtClean="0"/>
              <a:t>SSID </a:t>
            </a:r>
            <a:r>
              <a:rPr lang="en-US" sz="800" dirty="0" err="1" smtClean="0"/>
              <a:t>subelement</a:t>
            </a:r>
            <a:endParaRPr lang="en-US" sz="800" dirty="0"/>
          </a:p>
        </p:txBody>
      </p:sp>
      <p:sp>
        <p:nvSpPr>
          <p:cNvPr id="26" name="TextBox 25"/>
          <p:cNvSpPr txBox="1"/>
          <p:nvPr/>
        </p:nvSpPr>
        <p:spPr>
          <a:xfrm>
            <a:off x="6172200" y="4064912"/>
            <a:ext cx="519694" cy="215444"/>
          </a:xfrm>
          <a:prstGeom prst="rect">
            <a:avLst/>
          </a:prstGeom>
          <a:noFill/>
        </p:spPr>
        <p:txBody>
          <a:bodyPr wrap="none" rtlCol="0">
            <a:spAutoFit/>
          </a:bodyPr>
          <a:lstStyle/>
          <a:p>
            <a:r>
              <a:rPr lang="en-US" sz="800" dirty="0" smtClean="0"/>
              <a:t>variable </a:t>
            </a:r>
            <a:endParaRPr lang="en-US" sz="800" dirty="0"/>
          </a:p>
        </p:txBody>
      </p:sp>
      <p:sp>
        <p:nvSpPr>
          <p:cNvPr id="27" name="Rectangle 26"/>
          <p:cNvSpPr/>
          <p:nvPr/>
        </p:nvSpPr>
        <p:spPr bwMode="auto">
          <a:xfrm>
            <a:off x="4495800" y="3683912"/>
            <a:ext cx="8382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28" name="TextBox 27"/>
          <p:cNvSpPr txBox="1"/>
          <p:nvPr/>
        </p:nvSpPr>
        <p:spPr>
          <a:xfrm>
            <a:off x="4495800" y="3760112"/>
            <a:ext cx="825867" cy="338554"/>
          </a:xfrm>
          <a:prstGeom prst="rect">
            <a:avLst/>
          </a:prstGeom>
          <a:noFill/>
        </p:spPr>
        <p:txBody>
          <a:bodyPr wrap="none" rtlCol="0">
            <a:spAutoFit/>
          </a:bodyPr>
          <a:lstStyle/>
          <a:p>
            <a:r>
              <a:rPr lang="en-US" sz="800" dirty="0" smtClean="0"/>
              <a:t>Primary 20MHz</a:t>
            </a:r>
          </a:p>
          <a:p>
            <a:r>
              <a:rPr lang="en-US" sz="800" dirty="0" smtClean="0"/>
              <a:t>Channel</a:t>
            </a:r>
            <a:endParaRPr lang="en-US" sz="800" dirty="0"/>
          </a:p>
        </p:txBody>
      </p:sp>
      <p:sp>
        <p:nvSpPr>
          <p:cNvPr id="29" name="TextBox 28"/>
          <p:cNvSpPr txBox="1"/>
          <p:nvPr/>
        </p:nvSpPr>
        <p:spPr>
          <a:xfrm>
            <a:off x="4648200" y="4064912"/>
            <a:ext cx="232756" cy="215444"/>
          </a:xfrm>
          <a:prstGeom prst="rect">
            <a:avLst/>
          </a:prstGeom>
          <a:noFill/>
        </p:spPr>
        <p:txBody>
          <a:bodyPr wrap="none" rtlCol="0">
            <a:spAutoFit/>
          </a:bodyPr>
          <a:lstStyle/>
          <a:p>
            <a:r>
              <a:rPr lang="en-US" sz="800" dirty="0" smtClean="0"/>
              <a:t>2</a:t>
            </a:r>
            <a:endParaRPr lang="en-US" sz="800" dirty="0"/>
          </a:p>
        </p:txBody>
      </p:sp>
      <p:sp>
        <p:nvSpPr>
          <p:cNvPr id="30" name="TextBox 29"/>
          <p:cNvSpPr txBox="1"/>
          <p:nvPr/>
        </p:nvSpPr>
        <p:spPr>
          <a:xfrm>
            <a:off x="3733800" y="4280356"/>
            <a:ext cx="1521570" cy="215444"/>
          </a:xfrm>
          <a:prstGeom prst="rect">
            <a:avLst/>
          </a:prstGeom>
          <a:noFill/>
        </p:spPr>
        <p:txBody>
          <a:bodyPr wrap="none" rtlCol="0">
            <a:spAutoFit/>
          </a:bodyPr>
          <a:lstStyle/>
          <a:p>
            <a:r>
              <a:rPr lang="en-US" sz="800" dirty="0" smtClean="0"/>
              <a:t>BSS Info With Low Power Radio</a:t>
            </a:r>
            <a:endParaRPr lang="en-US" sz="800" dirty="0"/>
          </a:p>
        </p:txBody>
      </p:sp>
      <p:sp>
        <p:nvSpPr>
          <p:cNvPr id="31" name="Content Placeholder 6"/>
          <p:cNvSpPr txBox="1">
            <a:spLocks/>
          </p:cNvSpPr>
          <p:nvPr/>
        </p:nvSpPr>
        <p:spPr bwMode="auto">
          <a:xfrm>
            <a:off x="0" y="4495800"/>
            <a:ext cx="91440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lnSpcReduction="10000"/>
          </a:bodyPr>
          <a:lstStyle/>
          <a:p>
            <a:pPr marL="800100" lvl="1" indent="-342900">
              <a:spcBef>
                <a:spcPct val="20000"/>
              </a:spcBef>
              <a:buClr>
                <a:srgbClr val="D7381B"/>
              </a:buClr>
              <a:buFont typeface="Arial" pitchFamily="34" charset="0"/>
              <a:buChar char="‒"/>
            </a:pPr>
            <a:r>
              <a:rPr kumimoji="0" lang="en-US" sz="1600" b="0" i="0" u="none" strike="noStrike" kern="0" cap="none" spc="0" normalizeH="0" baseline="0" noProof="0" dirty="0" smtClean="0">
                <a:ln>
                  <a:noFill/>
                </a:ln>
                <a:solidFill>
                  <a:schemeClr val="tx1"/>
                </a:solidFill>
                <a:effectLst/>
                <a:uLnTx/>
                <a:uFillTx/>
                <a:latin typeface="+mn-lt"/>
                <a:ea typeface="+mn-ea"/>
                <a:cs typeface="+mn-cs"/>
              </a:rPr>
              <a:t>Option 2: in Neighbor Report or other neighbor BSS information related IEs, a APID </a:t>
            </a:r>
            <a:r>
              <a:rPr kumimoji="0" lang="en-US" sz="1600" b="0" i="0" u="none" strike="noStrike" kern="0" cap="none" spc="0" normalizeH="0" baseline="0" noProof="0" dirty="0" err="1" smtClean="0">
                <a:ln>
                  <a:noFill/>
                </a:ln>
                <a:solidFill>
                  <a:schemeClr val="tx1"/>
                </a:solidFill>
                <a:effectLst/>
                <a:uLnTx/>
                <a:uFillTx/>
                <a:latin typeface="+mn-lt"/>
                <a:ea typeface="+mn-ea"/>
                <a:cs typeface="+mn-cs"/>
              </a:rPr>
              <a:t>subelement</a:t>
            </a:r>
            <a:r>
              <a:rPr kumimoji="0" lang="en-US" sz="1600" b="0" i="0" u="none" strike="noStrike" kern="0" cap="none" spc="0" normalizeH="0" baseline="0" noProof="0" dirty="0" smtClean="0">
                <a:ln>
                  <a:noFill/>
                </a:ln>
                <a:solidFill>
                  <a:schemeClr val="tx1"/>
                </a:solidFill>
                <a:effectLst/>
                <a:uLnTx/>
                <a:uFillTx/>
                <a:latin typeface="+mn-lt"/>
                <a:ea typeface="+mn-ea"/>
                <a:cs typeface="+mn-cs"/>
              </a:rPr>
              <a:t> can be added.</a:t>
            </a:r>
          </a:p>
          <a:p>
            <a:pPr marL="342900" marR="0" lvl="0" indent="-342900" algn="l" defTabSz="914400" rtl="0" eaLnBrk="0" fontAlgn="base" latinLnBrk="0" hangingPunct="0">
              <a:lnSpc>
                <a:spcPct val="100000"/>
              </a:lnSpc>
              <a:spcBef>
                <a:spcPct val="20000"/>
              </a:spcBef>
              <a:spcAft>
                <a:spcPct val="0"/>
              </a:spcAft>
              <a:buClr>
                <a:srgbClr val="D7381B"/>
              </a:buClr>
              <a:buSzTx/>
              <a:buFontTx/>
              <a:buChar char="•"/>
              <a:tabLst/>
              <a:defRPr/>
            </a:pPr>
            <a:endParaRPr kumimoji="0" lang="en-US" sz="1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32" name="Rectangle 31"/>
          <p:cNvSpPr/>
          <p:nvPr/>
        </p:nvSpPr>
        <p:spPr bwMode="auto">
          <a:xfrm>
            <a:off x="4343400" y="6096000"/>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33" name="TextBox 32"/>
          <p:cNvSpPr txBox="1"/>
          <p:nvPr/>
        </p:nvSpPr>
        <p:spPr>
          <a:xfrm>
            <a:off x="4343400" y="6172200"/>
            <a:ext cx="665567" cy="215444"/>
          </a:xfrm>
          <a:prstGeom prst="rect">
            <a:avLst/>
          </a:prstGeom>
          <a:noFill/>
        </p:spPr>
        <p:txBody>
          <a:bodyPr wrap="none" rtlCol="0">
            <a:spAutoFit/>
          </a:bodyPr>
          <a:lstStyle/>
          <a:p>
            <a:r>
              <a:rPr lang="en-US" sz="800" dirty="0" smtClean="0"/>
              <a:t>Element ID</a:t>
            </a:r>
            <a:endParaRPr lang="en-US" sz="800" dirty="0"/>
          </a:p>
        </p:txBody>
      </p:sp>
      <p:sp>
        <p:nvSpPr>
          <p:cNvPr id="34" name="Rectangle 33"/>
          <p:cNvSpPr/>
          <p:nvPr/>
        </p:nvSpPr>
        <p:spPr bwMode="auto">
          <a:xfrm>
            <a:off x="5029200" y="6096000"/>
            <a:ext cx="5334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35" name="TextBox 34"/>
          <p:cNvSpPr txBox="1"/>
          <p:nvPr/>
        </p:nvSpPr>
        <p:spPr>
          <a:xfrm>
            <a:off x="5029200" y="6172200"/>
            <a:ext cx="470000" cy="215444"/>
          </a:xfrm>
          <a:prstGeom prst="rect">
            <a:avLst/>
          </a:prstGeom>
          <a:noFill/>
        </p:spPr>
        <p:txBody>
          <a:bodyPr wrap="none" rtlCol="0">
            <a:spAutoFit/>
          </a:bodyPr>
          <a:lstStyle/>
          <a:p>
            <a:r>
              <a:rPr lang="en-US" sz="800" dirty="0" smtClean="0"/>
              <a:t>Length</a:t>
            </a:r>
            <a:endParaRPr lang="en-US" sz="800" dirty="0"/>
          </a:p>
        </p:txBody>
      </p:sp>
      <p:sp>
        <p:nvSpPr>
          <p:cNvPr id="36" name="Rectangle 35"/>
          <p:cNvSpPr/>
          <p:nvPr/>
        </p:nvSpPr>
        <p:spPr bwMode="auto">
          <a:xfrm>
            <a:off x="5562600" y="6096000"/>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37" name="TextBox 36"/>
          <p:cNvSpPr txBox="1"/>
          <p:nvPr/>
        </p:nvSpPr>
        <p:spPr>
          <a:xfrm>
            <a:off x="5562600" y="6096000"/>
            <a:ext cx="665567" cy="338554"/>
          </a:xfrm>
          <a:prstGeom prst="rect">
            <a:avLst/>
          </a:prstGeom>
          <a:noFill/>
        </p:spPr>
        <p:txBody>
          <a:bodyPr wrap="none" rtlCol="0">
            <a:spAutoFit/>
          </a:bodyPr>
          <a:lstStyle/>
          <a:p>
            <a:r>
              <a:rPr lang="en-US" sz="800" dirty="0" smtClean="0"/>
              <a:t>Element ID</a:t>
            </a:r>
          </a:p>
          <a:p>
            <a:r>
              <a:rPr lang="en-US" sz="800" dirty="0" smtClean="0"/>
              <a:t>Extension</a:t>
            </a:r>
            <a:endParaRPr lang="en-US" sz="800" dirty="0"/>
          </a:p>
        </p:txBody>
      </p:sp>
      <p:sp>
        <p:nvSpPr>
          <p:cNvPr id="38" name="Rectangle 37"/>
          <p:cNvSpPr/>
          <p:nvPr/>
        </p:nvSpPr>
        <p:spPr bwMode="auto">
          <a:xfrm>
            <a:off x="6248400" y="6096000"/>
            <a:ext cx="6858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39" name="TextBox 38"/>
          <p:cNvSpPr txBox="1"/>
          <p:nvPr/>
        </p:nvSpPr>
        <p:spPr>
          <a:xfrm>
            <a:off x="6324600" y="6172200"/>
            <a:ext cx="423514" cy="215444"/>
          </a:xfrm>
          <a:prstGeom prst="rect">
            <a:avLst/>
          </a:prstGeom>
          <a:noFill/>
        </p:spPr>
        <p:txBody>
          <a:bodyPr wrap="none" rtlCol="0">
            <a:spAutoFit/>
          </a:bodyPr>
          <a:lstStyle/>
          <a:p>
            <a:r>
              <a:rPr lang="en-US" sz="800" dirty="0" smtClean="0"/>
              <a:t>APID</a:t>
            </a:r>
            <a:endParaRPr lang="en-US" sz="800" dirty="0"/>
          </a:p>
        </p:txBody>
      </p:sp>
      <p:sp>
        <p:nvSpPr>
          <p:cNvPr id="40" name="TextBox 39"/>
          <p:cNvSpPr txBox="1"/>
          <p:nvPr/>
        </p:nvSpPr>
        <p:spPr>
          <a:xfrm>
            <a:off x="3886200" y="6477000"/>
            <a:ext cx="471604" cy="215444"/>
          </a:xfrm>
          <a:prstGeom prst="rect">
            <a:avLst/>
          </a:prstGeom>
          <a:noFill/>
        </p:spPr>
        <p:txBody>
          <a:bodyPr wrap="none" rtlCol="0">
            <a:spAutoFit/>
          </a:bodyPr>
          <a:lstStyle/>
          <a:p>
            <a:r>
              <a:rPr lang="en-US" sz="800" dirty="0" smtClean="0"/>
              <a:t>Octets:</a:t>
            </a:r>
            <a:endParaRPr lang="en-US" sz="800" dirty="0"/>
          </a:p>
        </p:txBody>
      </p:sp>
      <p:sp>
        <p:nvSpPr>
          <p:cNvPr id="41" name="TextBox 40"/>
          <p:cNvSpPr txBox="1"/>
          <p:nvPr/>
        </p:nvSpPr>
        <p:spPr>
          <a:xfrm>
            <a:off x="6400800" y="6477000"/>
            <a:ext cx="258404" cy="215444"/>
          </a:xfrm>
          <a:prstGeom prst="rect">
            <a:avLst/>
          </a:prstGeom>
          <a:noFill/>
        </p:spPr>
        <p:txBody>
          <a:bodyPr wrap="none" rtlCol="0">
            <a:spAutoFit/>
          </a:bodyPr>
          <a:lstStyle/>
          <a:p>
            <a:r>
              <a:rPr lang="en-US" sz="800" dirty="0" smtClean="0"/>
              <a:t>2 </a:t>
            </a:r>
            <a:endParaRPr lang="en-US" sz="800" dirty="0"/>
          </a:p>
        </p:txBody>
      </p:sp>
      <p:sp>
        <p:nvSpPr>
          <p:cNvPr id="42" name="TextBox 41"/>
          <p:cNvSpPr txBox="1"/>
          <p:nvPr/>
        </p:nvSpPr>
        <p:spPr>
          <a:xfrm>
            <a:off x="4876800" y="6705600"/>
            <a:ext cx="915635" cy="215444"/>
          </a:xfrm>
          <a:prstGeom prst="rect">
            <a:avLst/>
          </a:prstGeom>
          <a:noFill/>
        </p:spPr>
        <p:txBody>
          <a:bodyPr wrap="none" rtlCol="0">
            <a:spAutoFit/>
          </a:bodyPr>
          <a:lstStyle/>
          <a:p>
            <a:r>
              <a:rPr lang="en-US" sz="800" dirty="0" smtClean="0"/>
              <a:t>APID </a:t>
            </a:r>
            <a:r>
              <a:rPr lang="en-US" sz="800" dirty="0" err="1" smtClean="0"/>
              <a:t>subelement</a:t>
            </a:r>
            <a:endParaRPr lang="en-US" sz="800" dirty="0"/>
          </a:p>
        </p:txBody>
      </p:sp>
      <p:pic>
        <p:nvPicPr>
          <p:cNvPr id="1026" name="Picture 2"/>
          <p:cNvPicPr>
            <a:picLocks noChangeAspect="1" noChangeArrowheads="1"/>
          </p:cNvPicPr>
          <p:nvPr/>
        </p:nvPicPr>
        <p:blipFill>
          <a:blip r:embed="rId3" cstate="print"/>
          <a:srcRect/>
          <a:stretch>
            <a:fillRect/>
          </a:stretch>
        </p:blipFill>
        <p:spPr bwMode="auto">
          <a:xfrm>
            <a:off x="1676400" y="5194756"/>
            <a:ext cx="5276850" cy="609599"/>
          </a:xfrm>
          <a:prstGeom prst="rect">
            <a:avLst/>
          </a:prstGeom>
          <a:noFill/>
          <a:ln w="9525">
            <a:noFill/>
            <a:miter lim="800000"/>
            <a:headEnd/>
            <a:tailEnd/>
          </a:ln>
        </p:spPr>
      </p:pic>
      <p:sp>
        <p:nvSpPr>
          <p:cNvPr id="43" name="TextBox 42"/>
          <p:cNvSpPr txBox="1"/>
          <p:nvPr/>
        </p:nvSpPr>
        <p:spPr>
          <a:xfrm>
            <a:off x="3733800" y="5728156"/>
            <a:ext cx="1002197" cy="215444"/>
          </a:xfrm>
          <a:prstGeom prst="rect">
            <a:avLst/>
          </a:prstGeom>
          <a:noFill/>
        </p:spPr>
        <p:txBody>
          <a:bodyPr wrap="none" rtlCol="0">
            <a:spAutoFit/>
          </a:bodyPr>
          <a:lstStyle/>
          <a:p>
            <a:r>
              <a:rPr lang="en-US" sz="800" dirty="0" smtClean="0"/>
              <a:t>Neighbor Report IE</a:t>
            </a:r>
            <a:endParaRPr lang="en-US" sz="800" dirty="0"/>
          </a:p>
        </p:txBody>
      </p:sp>
      <p:cxnSp>
        <p:nvCxnSpPr>
          <p:cNvPr id="45" name="Straight Connector 44"/>
          <p:cNvCxnSpPr/>
          <p:nvPr/>
        </p:nvCxnSpPr>
        <p:spPr bwMode="auto">
          <a:xfrm flipH="1">
            <a:off x="3581400" y="5562600"/>
            <a:ext cx="2514600" cy="6858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 name="Straight Connector 46"/>
          <p:cNvCxnSpPr/>
          <p:nvPr/>
        </p:nvCxnSpPr>
        <p:spPr bwMode="auto">
          <a:xfrm>
            <a:off x="6858000" y="5562600"/>
            <a:ext cx="914400" cy="609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Straight Connector 48"/>
          <p:cNvCxnSpPr/>
          <p:nvPr/>
        </p:nvCxnSpPr>
        <p:spPr bwMode="auto">
          <a:xfrm>
            <a:off x="7010400" y="6284025"/>
            <a:ext cx="609600" cy="0"/>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52" name="Straight Connector 51"/>
          <p:cNvCxnSpPr/>
          <p:nvPr/>
        </p:nvCxnSpPr>
        <p:spPr bwMode="auto">
          <a:xfrm>
            <a:off x="3657600" y="6324600"/>
            <a:ext cx="609600" cy="0"/>
          </a:xfrm>
          <a:prstGeom prst="line">
            <a:avLst/>
          </a:prstGeom>
          <a:solidFill>
            <a:schemeClr val="accent1"/>
          </a:solidFill>
          <a:ln w="952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6783112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304800"/>
            <a:ext cx="9144000" cy="838200"/>
          </a:xfrm>
        </p:spPr>
        <p:txBody>
          <a:bodyPr/>
          <a:lstStyle/>
          <a:p>
            <a:r>
              <a:rPr lang="en-US" sz="2800" dirty="0" smtClean="0"/>
              <a:t>STA’s Off-channel Scanning of Nearby BSS</a:t>
            </a:r>
            <a:endParaRPr lang="en-US" sz="2800" dirty="0"/>
          </a:p>
        </p:txBody>
      </p:sp>
      <p:sp>
        <p:nvSpPr>
          <p:cNvPr id="7" name="Content Placeholder 6"/>
          <p:cNvSpPr>
            <a:spLocks noGrp="1"/>
          </p:cNvSpPr>
          <p:nvPr>
            <p:ph idx="1"/>
          </p:nvPr>
        </p:nvSpPr>
        <p:spPr>
          <a:xfrm>
            <a:off x="0" y="1143000"/>
            <a:ext cx="9144000" cy="3429000"/>
          </a:xfrm>
        </p:spPr>
        <p:txBody>
          <a:bodyPr>
            <a:normAutofit/>
          </a:bodyPr>
          <a:lstStyle/>
          <a:p>
            <a:r>
              <a:rPr lang="en-US" sz="1800" b="0" dirty="0" smtClean="0"/>
              <a:t>A STA acquires the BSS Information of nearby BSS through BSS Info With Low Power Radio IE from its associated AP.</a:t>
            </a:r>
          </a:p>
          <a:p>
            <a:r>
              <a:rPr lang="en-US" sz="1800" b="0" dirty="0" smtClean="0"/>
              <a:t>The STA uses its low power radio to do off-channel scanning.</a:t>
            </a:r>
          </a:p>
          <a:p>
            <a:r>
              <a:rPr lang="en-US" sz="1800" b="0" dirty="0" smtClean="0"/>
              <a:t>The APID, RSSI etc. are collected through the received LPWR frames.</a:t>
            </a:r>
          </a:p>
          <a:p>
            <a:pPr lvl="1"/>
            <a:r>
              <a:rPr lang="en-US" sz="1600" b="0" dirty="0"/>
              <a:t>The LPWR frame and 11 Beacon should use same TX power. Otherwise some TX power information may be needed, e.g. power difference between </a:t>
            </a:r>
            <a:r>
              <a:rPr lang="en-US" sz="1600" b="0" dirty="0" smtClean="0"/>
              <a:t>them.</a:t>
            </a:r>
          </a:p>
          <a:p>
            <a:r>
              <a:rPr lang="en-US" sz="1800" b="0" dirty="0" smtClean="0"/>
              <a:t>The STA then figures out the BSS information which matches APID of the received LPWR frame in BSS Info With Low Power Radio IE. </a:t>
            </a:r>
          </a:p>
          <a:p>
            <a:pPr lvl="1"/>
            <a:r>
              <a:rPr lang="en-US" sz="1600" b="0" dirty="0" smtClean="0"/>
              <a:t>The RSSI of the received PPDU can also be used to decide whether the BSS should be joined.</a:t>
            </a:r>
          </a:p>
        </p:txBody>
      </p:sp>
    </p:spTree>
    <p:extLst>
      <p:ext uri="{BB962C8B-B14F-4D97-AF65-F5344CB8AC3E}">
        <p14:creationId xmlns:p14="http://schemas.microsoft.com/office/powerpoint/2010/main" val="1997676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120948</TotalTime>
  <Words>1287</Words>
  <Application>Microsoft Office PowerPoint</Application>
  <PresentationFormat>On-screen Show (4:3)</PresentationFormat>
  <Paragraphs>178</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MS Gothic</vt:lpstr>
      <vt:lpstr>MS PGothic</vt:lpstr>
      <vt:lpstr>Arial</vt:lpstr>
      <vt:lpstr>Garamond</vt:lpstr>
      <vt:lpstr>Times New Roman</vt:lpstr>
      <vt:lpstr>802-11-Submission</vt:lpstr>
      <vt:lpstr>BSS Scanning through Low Power Radio</vt:lpstr>
      <vt:lpstr>Usage Model: Smart Scanning</vt:lpstr>
      <vt:lpstr>Requirement of Nearby AP Scanning</vt:lpstr>
      <vt:lpstr>Method 1</vt:lpstr>
      <vt:lpstr>Announcement of APID and BSS Information in LPWR</vt:lpstr>
      <vt:lpstr>STA’s Off-channel Scanning of Nearby BSS</vt:lpstr>
      <vt:lpstr>Method 2</vt:lpstr>
      <vt:lpstr>Announcement of APID and BSS Information in IEs</vt:lpstr>
      <vt:lpstr>STA’s Off-channel Scanning of Nearby BSS</vt:lpstr>
      <vt:lpstr>Straw Poll 1</vt:lpstr>
      <vt:lpstr>Straw Poll 2</vt:lpstr>
    </vt:vector>
  </TitlesOfParts>
  <Company>Marvell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16QAM DCM Mapping</dc:title>
  <dc:creator>Sudhir Srinivasa</dc:creator>
  <cp:lastModifiedBy>Liwen Chu</cp:lastModifiedBy>
  <cp:revision>1956</cp:revision>
  <cp:lastPrinted>1998-02-10T13:28:06Z</cp:lastPrinted>
  <dcterms:created xsi:type="dcterms:W3CDTF">2007-05-21T21:00:37Z</dcterms:created>
  <dcterms:modified xsi:type="dcterms:W3CDTF">2017-11-07T13:05:04Z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