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70" r:id="rId2"/>
    <p:sldId id="271" r:id="rId3"/>
    <p:sldId id="272" r:id="rId4"/>
    <p:sldId id="281" r:id="rId5"/>
    <p:sldId id="282" r:id="rId6"/>
    <p:sldId id="283" r:id="rId7"/>
    <p:sldId id="273" r:id="rId8"/>
    <p:sldId id="274" r:id="rId9"/>
    <p:sldId id="275" r:id="rId10"/>
    <p:sldId id="279" r:id="rId11"/>
    <p:sldId id="28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0737"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774396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35927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347193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3749299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2631017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957262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353683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186566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3639101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1823222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802.11-17/1681r0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BSS Scanning through Low Power Radio</a:t>
            </a:r>
            <a:endParaRPr lang="en-US" dirty="0"/>
          </a:p>
        </p:txBody>
      </p:sp>
      <p:sp>
        <p:nvSpPr>
          <p:cNvPr id="4" name="Date Placeholder 3"/>
          <p:cNvSpPr>
            <a:spLocks noGrp="1"/>
          </p:cNvSpPr>
          <p:nvPr>
            <p:ph type="dt" sz="half" idx="10"/>
          </p:nvPr>
        </p:nvSpPr>
        <p:spPr>
          <a:xfrm>
            <a:off x="696913" y="55602"/>
            <a:ext cx="955390" cy="553998"/>
          </a:xfrm>
        </p:spPr>
        <p:txBody>
          <a:bodyPr/>
          <a:lstStyle/>
          <a:p>
            <a:endParaRPr lang="en-US" dirty="0" smtClean="0"/>
          </a:p>
          <a:p>
            <a:r>
              <a:rPr lang="en-US" dirty="0" smtClean="0"/>
              <a:t>Sept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2017-11-05</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Straw Poll 1</a:t>
            </a:r>
            <a:endParaRPr lang="en-US" sz="2800" dirty="0"/>
          </a:p>
        </p:txBody>
      </p:sp>
      <p:sp>
        <p:nvSpPr>
          <p:cNvPr id="7" name="Content Placeholder 6"/>
          <p:cNvSpPr>
            <a:spLocks noGrp="1"/>
          </p:cNvSpPr>
          <p:nvPr>
            <p:ph idx="1"/>
          </p:nvPr>
        </p:nvSpPr>
        <p:spPr>
          <a:xfrm>
            <a:off x="0" y="1142999"/>
            <a:ext cx="9144000" cy="3944985"/>
          </a:xfrm>
        </p:spPr>
        <p:txBody>
          <a:bodyPr>
            <a:normAutofit/>
          </a:bodyPr>
          <a:lstStyle/>
          <a:p>
            <a:r>
              <a:rPr lang="en-US" sz="1600" b="0" dirty="0" smtClean="0"/>
              <a:t>Do you support that the new WUR frame for roaming includes</a:t>
            </a:r>
            <a:endParaRPr lang="en-US" sz="1600" b="0" dirty="0" smtClean="0"/>
          </a:p>
          <a:p>
            <a:pPr lvl="1"/>
            <a:r>
              <a:rPr lang="en-US" sz="1600" b="0" dirty="0" smtClean="0"/>
              <a:t>Fields that help </a:t>
            </a:r>
            <a:r>
              <a:rPr lang="en-US" sz="1600" b="0" dirty="0" smtClean="0"/>
              <a:t>scanning, e.g.</a:t>
            </a:r>
            <a:endParaRPr lang="en-US" sz="1600" b="0" dirty="0" smtClean="0"/>
          </a:p>
          <a:p>
            <a:pPr lvl="2"/>
            <a:r>
              <a:rPr lang="en-US" b="0" dirty="0" smtClean="0"/>
              <a:t> </a:t>
            </a:r>
            <a:r>
              <a:rPr lang="en-US" b="0" dirty="0" smtClean="0"/>
              <a:t>APID. </a:t>
            </a:r>
            <a:endParaRPr lang="en-US" b="0" dirty="0" smtClean="0"/>
          </a:p>
          <a:p>
            <a:pPr lvl="2"/>
            <a:r>
              <a:rPr lang="en-US" b="0" dirty="0" smtClean="0"/>
              <a:t>Primary </a:t>
            </a:r>
            <a:r>
              <a:rPr lang="en-US" b="0" dirty="0" smtClean="0"/>
              <a:t>20MHz </a:t>
            </a:r>
            <a:r>
              <a:rPr lang="en-US" b="0" dirty="0" smtClean="0"/>
              <a:t>channel.</a:t>
            </a:r>
            <a:endParaRPr lang="en-US" b="0" dirty="0" smtClean="0"/>
          </a:p>
          <a:p>
            <a:pPr lvl="1"/>
            <a:r>
              <a:rPr lang="en-US" sz="1600" b="0" dirty="0" smtClean="0"/>
              <a:t>Fields that help the selection of </a:t>
            </a:r>
            <a:r>
              <a:rPr lang="en-US" sz="1600" b="0" dirty="0" smtClean="0"/>
              <a:t>BSS, e.g.</a:t>
            </a:r>
            <a:endParaRPr lang="en-US" sz="1600" b="0" dirty="0" smtClean="0"/>
          </a:p>
          <a:p>
            <a:pPr lvl="2"/>
            <a:r>
              <a:rPr lang="en-US" b="0" dirty="0" smtClean="0"/>
              <a:t>Compressed </a:t>
            </a:r>
            <a:r>
              <a:rPr lang="en-US" b="0" dirty="0" smtClean="0"/>
              <a:t>HESSID, Compressed SSID.</a:t>
            </a:r>
            <a:endParaRPr lang="en-US" b="0" dirty="0" smtClean="0"/>
          </a:p>
        </p:txBody>
      </p:sp>
    </p:spTree>
    <p:extLst>
      <p:ext uri="{BB962C8B-B14F-4D97-AF65-F5344CB8AC3E}">
        <p14:creationId xmlns:p14="http://schemas.microsoft.com/office/powerpoint/2010/main" val="2919295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Straw Poll 2</a:t>
            </a:r>
            <a:endParaRPr lang="en-US" sz="2800" dirty="0"/>
          </a:p>
        </p:txBody>
      </p:sp>
      <p:sp>
        <p:nvSpPr>
          <p:cNvPr id="7" name="Content Placeholder 6"/>
          <p:cNvSpPr>
            <a:spLocks noGrp="1"/>
          </p:cNvSpPr>
          <p:nvPr>
            <p:ph idx="1"/>
          </p:nvPr>
        </p:nvSpPr>
        <p:spPr>
          <a:xfrm>
            <a:off x="0" y="1142999"/>
            <a:ext cx="9144000" cy="3944985"/>
          </a:xfrm>
        </p:spPr>
        <p:txBody>
          <a:bodyPr>
            <a:normAutofit/>
          </a:bodyPr>
          <a:lstStyle/>
          <a:p>
            <a:r>
              <a:rPr lang="en-US" sz="1600" b="0" dirty="0" smtClean="0"/>
              <a:t>Do you support that APID is included in main radio management frames and the basic WUR frame is used for roaming?</a:t>
            </a:r>
            <a:endParaRPr lang="en-US" b="0" dirty="0" smtClean="0"/>
          </a:p>
        </p:txBody>
      </p:sp>
    </p:spTree>
    <p:extLst>
      <p:ext uri="{BB962C8B-B14F-4D97-AF65-F5344CB8AC3E}">
        <p14:creationId xmlns:p14="http://schemas.microsoft.com/office/powerpoint/2010/main" val="2257768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457200"/>
            <a:ext cx="7770813" cy="797853"/>
          </a:xfrm>
        </p:spPr>
        <p:txBody>
          <a:bodyPr/>
          <a:lstStyle/>
          <a:p>
            <a:r>
              <a:rPr lang="en-US" dirty="0"/>
              <a:t>Usage </a:t>
            </a:r>
            <a:r>
              <a:rPr lang="en-US" dirty="0" smtClean="0"/>
              <a:t>Model: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pic>
        <p:nvPicPr>
          <p:cNvPr id="38" name="Picture 37"/>
          <p:cNvPicPr>
            <a:picLocks noChangeAspect="1"/>
          </p:cNvPicPr>
          <p:nvPr/>
        </p:nvPicPr>
        <p:blipFill>
          <a:blip r:embed="rId3" cstate="print"/>
          <a:stretch>
            <a:fillRect/>
          </a:stretch>
        </p:blipFill>
        <p:spPr>
          <a:xfrm>
            <a:off x="914400" y="5030006"/>
            <a:ext cx="2286000" cy="1590231"/>
          </a:xfrm>
          <a:prstGeom prst="rect">
            <a:avLst/>
          </a:prstGeom>
        </p:spPr>
      </p:pic>
      <p:grpSp>
        <p:nvGrpSpPr>
          <p:cNvPr id="3" name="Group 2"/>
          <p:cNvGrpSpPr/>
          <p:nvPr/>
        </p:nvGrpSpPr>
        <p:grpSpPr>
          <a:xfrm>
            <a:off x="6248400" y="5772881"/>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32650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400" dirty="0" smtClean="0"/>
              <a:t>Requirement of Nearby AP Scanning</a:t>
            </a:r>
            <a:endParaRPr lang="en-US" sz="2800" dirty="0"/>
          </a:p>
        </p:txBody>
      </p:sp>
      <p:sp>
        <p:nvSpPr>
          <p:cNvPr id="7" name="Content Placeholder 6"/>
          <p:cNvSpPr>
            <a:spLocks noGrp="1"/>
          </p:cNvSpPr>
          <p:nvPr>
            <p:ph idx="1"/>
          </p:nvPr>
        </p:nvSpPr>
        <p:spPr>
          <a:xfrm>
            <a:off x="0" y="1219200"/>
            <a:ext cx="9144000" cy="4419600"/>
          </a:xfrm>
        </p:spPr>
        <p:txBody>
          <a:bodyPr>
            <a:normAutofit/>
          </a:bodyPr>
          <a:lstStyle/>
          <a:p>
            <a:r>
              <a:rPr lang="en-US" sz="1600" b="0" dirty="0" smtClean="0"/>
              <a:t>The nearby AP’s information for STA’s association should be acquired by the STA through low power radio scanning:</a:t>
            </a:r>
          </a:p>
          <a:p>
            <a:pPr lvl="1"/>
            <a:r>
              <a:rPr lang="en-US" sz="1600" b="0" dirty="0" smtClean="0"/>
              <a:t>AP’s identifier,</a:t>
            </a:r>
          </a:p>
          <a:p>
            <a:pPr lvl="1"/>
            <a:r>
              <a:rPr lang="en-US" sz="1600" b="0" dirty="0" smtClean="0"/>
              <a:t>AP’s primary 20MHz channel,</a:t>
            </a:r>
          </a:p>
          <a:p>
            <a:pPr lvl="1"/>
            <a:r>
              <a:rPr lang="en-US" sz="1600" b="0" dirty="0" smtClean="0"/>
              <a:t>AP’s SSID,</a:t>
            </a:r>
          </a:p>
          <a:p>
            <a:pPr lvl="1"/>
            <a:r>
              <a:rPr lang="en-US" sz="1600" b="0" dirty="0" smtClean="0"/>
              <a:t>AP’s HESSID.</a:t>
            </a:r>
          </a:p>
          <a:p>
            <a:pPr lvl="1"/>
            <a:endParaRPr lang="en-US" sz="1600" b="0" dirty="0" smtClean="0"/>
          </a:p>
          <a:p>
            <a:pPr lvl="1"/>
            <a:r>
              <a:rPr lang="en-US" sz="1600" b="0" dirty="0" smtClean="0"/>
              <a:t>Other roaming information may also be needed/included.</a:t>
            </a:r>
          </a:p>
          <a:p>
            <a:pPr lvl="1"/>
            <a:endParaRPr lang="en-US" sz="1600" b="0" dirty="0" smtClean="0"/>
          </a:p>
          <a:p>
            <a:r>
              <a:rPr lang="en-US" sz="1600" b="0" dirty="0" smtClean="0"/>
              <a:t>With such information of the nearby APs, a STA can decide whether it can associate with one of the nearby APs without off-channel scanning through main radio (802.11 radio). </a:t>
            </a:r>
          </a:p>
        </p:txBody>
      </p:sp>
    </p:spTree>
    <p:extLst>
      <p:ext uri="{BB962C8B-B14F-4D97-AF65-F5344CB8AC3E}">
        <p14:creationId xmlns:p14="http://schemas.microsoft.com/office/powerpoint/2010/main" val="44425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400" dirty="0" smtClean="0"/>
              <a:t>Method 1</a:t>
            </a:r>
            <a:endParaRPr lang="en-US" sz="2800" dirty="0"/>
          </a:p>
        </p:txBody>
      </p:sp>
      <p:sp>
        <p:nvSpPr>
          <p:cNvPr id="7" name="Content Placeholder 6"/>
          <p:cNvSpPr>
            <a:spLocks noGrp="1"/>
          </p:cNvSpPr>
          <p:nvPr>
            <p:ph idx="1"/>
          </p:nvPr>
        </p:nvSpPr>
        <p:spPr>
          <a:xfrm>
            <a:off x="0" y="1219200"/>
            <a:ext cx="9144000" cy="4419600"/>
          </a:xfrm>
        </p:spPr>
        <p:txBody>
          <a:bodyPr>
            <a:normAutofit/>
          </a:bodyPr>
          <a:lstStyle/>
          <a:p>
            <a:r>
              <a:rPr lang="en-US" sz="2400" b="0" dirty="0" smtClean="0"/>
              <a:t>Neighbor BSS information Announcement through LPWR frame</a:t>
            </a:r>
          </a:p>
        </p:txBody>
      </p:sp>
    </p:spTree>
    <p:extLst>
      <p:ext uri="{BB962C8B-B14F-4D97-AF65-F5344CB8AC3E}">
        <p14:creationId xmlns:p14="http://schemas.microsoft.com/office/powerpoint/2010/main" val="3889503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Announcement</a:t>
            </a:r>
            <a:r>
              <a:rPr lang="en-US" sz="2400" dirty="0" smtClean="0"/>
              <a:t> of </a:t>
            </a:r>
            <a:r>
              <a:rPr lang="en-US" sz="2800" dirty="0" smtClean="0"/>
              <a:t>APID</a:t>
            </a:r>
            <a:r>
              <a:rPr lang="en-US" sz="2400" dirty="0" smtClean="0"/>
              <a:t> and </a:t>
            </a:r>
            <a:r>
              <a:rPr lang="en-US" sz="2800" dirty="0" smtClean="0"/>
              <a:t>BSS Information</a:t>
            </a:r>
            <a:r>
              <a:rPr lang="en-US" sz="2400" dirty="0" smtClean="0"/>
              <a:t> in </a:t>
            </a:r>
            <a:r>
              <a:rPr lang="en-US" sz="2800" dirty="0" smtClean="0"/>
              <a:t>LPWR</a:t>
            </a:r>
            <a:endParaRPr lang="en-US" sz="2800" dirty="0"/>
          </a:p>
        </p:txBody>
      </p:sp>
      <p:sp>
        <p:nvSpPr>
          <p:cNvPr id="7" name="Content Placeholder 6"/>
          <p:cNvSpPr>
            <a:spLocks noGrp="1"/>
          </p:cNvSpPr>
          <p:nvPr>
            <p:ph idx="1"/>
          </p:nvPr>
        </p:nvSpPr>
        <p:spPr>
          <a:xfrm>
            <a:off x="0" y="1142999"/>
            <a:ext cx="9144000" cy="3944985"/>
          </a:xfrm>
        </p:spPr>
        <p:txBody>
          <a:bodyPr>
            <a:normAutofit/>
          </a:bodyPr>
          <a:lstStyle/>
          <a:p>
            <a:r>
              <a:rPr lang="en-US" sz="1600" b="0" dirty="0" smtClean="0"/>
              <a:t>An AP include its BSS information in an optional extended </a:t>
            </a:r>
            <a:r>
              <a:rPr lang="en-US" sz="1600" b="0" dirty="0" smtClean="0"/>
              <a:t>WUR </a:t>
            </a:r>
            <a:r>
              <a:rPr lang="en-US" sz="1600" b="0" dirty="0" smtClean="0"/>
              <a:t>frame(field lengths are just example):</a:t>
            </a:r>
          </a:p>
          <a:p>
            <a:pPr lvl="1"/>
            <a:r>
              <a:rPr lang="en-US" sz="1600" b="0" dirty="0" smtClean="0"/>
              <a:t>Fields that help scanning</a:t>
            </a:r>
          </a:p>
          <a:p>
            <a:pPr lvl="2"/>
            <a:r>
              <a:rPr lang="en-US" b="0" dirty="0" smtClean="0"/>
              <a:t> APID is the BSS identifier in </a:t>
            </a:r>
            <a:r>
              <a:rPr lang="en-US" b="0" dirty="0" smtClean="0"/>
              <a:t>WUR </a:t>
            </a:r>
            <a:r>
              <a:rPr lang="en-US" b="0" dirty="0" smtClean="0"/>
              <a:t>frame. </a:t>
            </a:r>
          </a:p>
          <a:p>
            <a:pPr lvl="3"/>
            <a:r>
              <a:rPr lang="en-US" sz="1600" b="0" dirty="0" smtClean="0"/>
              <a:t>APID can </a:t>
            </a:r>
            <a:r>
              <a:rPr lang="en-US" sz="1600" b="0" dirty="0" smtClean="0"/>
              <a:t>be BSSID’s hash value or </a:t>
            </a:r>
            <a:r>
              <a:rPr lang="en-US" sz="1600" b="0" dirty="0" smtClean="0"/>
              <a:t>in Probe Request frame for AP’s decision whether Probe Response is sent. If APID value in broadcast Probe Request matches AP’s APID, the AP responds with Probe Response.</a:t>
            </a:r>
          </a:p>
          <a:p>
            <a:pPr lvl="2"/>
            <a:r>
              <a:rPr lang="en-US" b="0" dirty="0" smtClean="0"/>
              <a:t>Primary </a:t>
            </a:r>
            <a:r>
              <a:rPr lang="en-US" b="0" dirty="0" smtClean="0"/>
              <a:t>20MHz channel includes 1-byte channel class and 1-byte channel number.</a:t>
            </a:r>
          </a:p>
          <a:p>
            <a:pPr lvl="1"/>
            <a:r>
              <a:rPr lang="en-US" sz="1600" b="0" dirty="0" smtClean="0"/>
              <a:t>Fields that help the selection of BSS</a:t>
            </a:r>
          </a:p>
          <a:p>
            <a:pPr lvl="2"/>
            <a:r>
              <a:rPr lang="en-US" b="0" dirty="0" smtClean="0"/>
              <a:t>Compressed HESSID is the 16-bit/8-bit hash result of 48-bit HESSID. Or Compressed SSID is the 16-bit/8-bit hash result of SSID.</a:t>
            </a:r>
          </a:p>
        </p:txBody>
      </p:sp>
      <p:sp>
        <p:nvSpPr>
          <p:cNvPr id="4" name="Rectangle 3"/>
          <p:cNvSpPr/>
          <p:nvPr/>
        </p:nvSpPr>
        <p:spPr bwMode="auto">
          <a:xfrm>
            <a:off x="1371600" y="5487681"/>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 name="TextBox 4"/>
          <p:cNvSpPr txBox="1"/>
          <p:nvPr/>
        </p:nvSpPr>
        <p:spPr>
          <a:xfrm>
            <a:off x="1371600" y="5563881"/>
            <a:ext cx="386644" cy="215444"/>
          </a:xfrm>
          <a:prstGeom prst="rect">
            <a:avLst/>
          </a:prstGeom>
          <a:noFill/>
        </p:spPr>
        <p:txBody>
          <a:bodyPr wrap="none" rtlCol="0">
            <a:spAutoFit/>
          </a:bodyPr>
          <a:lstStyle/>
          <a:p>
            <a:r>
              <a:rPr lang="en-US" sz="800" dirty="0" smtClean="0"/>
              <a:t>Type</a:t>
            </a:r>
            <a:endParaRPr lang="en-US" sz="800" dirty="0"/>
          </a:p>
        </p:txBody>
      </p:sp>
      <p:sp>
        <p:nvSpPr>
          <p:cNvPr id="8" name="Rectangle 7"/>
          <p:cNvSpPr/>
          <p:nvPr/>
        </p:nvSpPr>
        <p:spPr bwMode="auto">
          <a:xfrm>
            <a:off x="2057400" y="5487681"/>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 name="TextBox 8"/>
          <p:cNvSpPr txBox="1"/>
          <p:nvPr/>
        </p:nvSpPr>
        <p:spPr>
          <a:xfrm>
            <a:off x="2057400" y="5563881"/>
            <a:ext cx="423514" cy="215444"/>
          </a:xfrm>
          <a:prstGeom prst="rect">
            <a:avLst/>
          </a:prstGeom>
          <a:noFill/>
        </p:spPr>
        <p:txBody>
          <a:bodyPr wrap="none" rtlCol="0">
            <a:spAutoFit/>
          </a:bodyPr>
          <a:lstStyle/>
          <a:p>
            <a:r>
              <a:rPr lang="en-US" sz="800" dirty="0" smtClean="0"/>
              <a:t>APID</a:t>
            </a:r>
            <a:endParaRPr lang="en-US" sz="800" dirty="0"/>
          </a:p>
        </p:txBody>
      </p:sp>
      <p:sp>
        <p:nvSpPr>
          <p:cNvPr id="16" name="Rectangle 15"/>
          <p:cNvSpPr/>
          <p:nvPr/>
        </p:nvSpPr>
        <p:spPr bwMode="auto">
          <a:xfrm>
            <a:off x="2590800" y="5487681"/>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7" name="TextBox 16"/>
          <p:cNvSpPr txBox="1"/>
          <p:nvPr/>
        </p:nvSpPr>
        <p:spPr>
          <a:xfrm>
            <a:off x="2514600" y="5563881"/>
            <a:ext cx="873957" cy="215444"/>
          </a:xfrm>
          <a:prstGeom prst="rect">
            <a:avLst/>
          </a:prstGeom>
          <a:noFill/>
        </p:spPr>
        <p:txBody>
          <a:bodyPr wrap="none" rtlCol="0">
            <a:spAutoFit/>
          </a:bodyPr>
          <a:lstStyle/>
          <a:p>
            <a:r>
              <a:rPr lang="en-US" sz="800" dirty="0" smtClean="0"/>
              <a:t>Time Difference</a:t>
            </a:r>
            <a:endParaRPr lang="en-US" sz="800" dirty="0"/>
          </a:p>
        </p:txBody>
      </p:sp>
      <p:sp>
        <p:nvSpPr>
          <p:cNvPr id="18" name="TextBox 17"/>
          <p:cNvSpPr txBox="1"/>
          <p:nvPr/>
        </p:nvSpPr>
        <p:spPr>
          <a:xfrm>
            <a:off x="2209800" y="5855525"/>
            <a:ext cx="306494" cy="215444"/>
          </a:xfrm>
          <a:prstGeom prst="rect">
            <a:avLst/>
          </a:prstGeom>
          <a:noFill/>
        </p:spPr>
        <p:txBody>
          <a:bodyPr wrap="none" rtlCol="0">
            <a:spAutoFit/>
          </a:bodyPr>
          <a:lstStyle/>
          <a:p>
            <a:r>
              <a:rPr lang="en-US" sz="800" dirty="0" smtClean="0"/>
              <a:t>12 </a:t>
            </a:r>
            <a:endParaRPr lang="en-US" sz="800" dirty="0"/>
          </a:p>
        </p:txBody>
      </p:sp>
      <p:sp>
        <p:nvSpPr>
          <p:cNvPr id="19" name="TextBox 18"/>
          <p:cNvSpPr txBox="1"/>
          <p:nvPr/>
        </p:nvSpPr>
        <p:spPr>
          <a:xfrm>
            <a:off x="914400" y="5868681"/>
            <a:ext cx="360996" cy="215444"/>
          </a:xfrm>
          <a:prstGeom prst="rect">
            <a:avLst/>
          </a:prstGeom>
          <a:noFill/>
        </p:spPr>
        <p:txBody>
          <a:bodyPr wrap="none" rtlCol="0">
            <a:spAutoFit/>
          </a:bodyPr>
          <a:lstStyle/>
          <a:p>
            <a:r>
              <a:rPr lang="en-US" sz="800" dirty="0" smtClean="0"/>
              <a:t>Bits:</a:t>
            </a:r>
            <a:endParaRPr lang="en-US" sz="800" dirty="0"/>
          </a:p>
        </p:txBody>
      </p:sp>
      <p:sp>
        <p:nvSpPr>
          <p:cNvPr id="20" name="TextBox 19"/>
          <p:cNvSpPr txBox="1"/>
          <p:nvPr/>
        </p:nvSpPr>
        <p:spPr>
          <a:xfrm>
            <a:off x="1600200" y="5855525"/>
            <a:ext cx="232756" cy="215444"/>
          </a:xfrm>
          <a:prstGeom prst="rect">
            <a:avLst/>
          </a:prstGeom>
          <a:noFill/>
        </p:spPr>
        <p:txBody>
          <a:bodyPr wrap="none" rtlCol="0">
            <a:spAutoFit/>
          </a:bodyPr>
          <a:lstStyle/>
          <a:p>
            <a:r>
              <a:rPr lang="en-US" sz="800" dirty="0" smtClean="0"/>
              <a:t>4</a:t>
            </a:r>
            <a:endParaRPr lang="en-US" sz="800" dirty="0"/>
          </a:p>
        </p:txBody>
      </p:sp>
      <p:sp>
        <p:nvSpPr>
          <p:cNvPr id="24" name="Rectangle 23"/>
          <p:cNvSpPr/>
          <p:nvPr/>
        </p:nvSpPr>
        <p:spPr bwMode="auto">
          <a:xfrm>
            <a:off x="4114800" y="5486400"/>
            <a:ext cx="914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5" name="TextBox 24"/>
          <p:cNvSpPr txBox="1"/>
          <p:nvPr/>
        </p:nvSpPr>
        <p:spPr>
          <a:xfrm>
            <a:off x="4114800" y="5562600"/>
            <a:ext cx="946093" cy="215444"/>
          </a:xfrm>
          <a:prstGeom prst="rect">
            <a:avLst/>
          </a:prstGeom>
          <a:noFill/>
        </p:spPr>
        <p:txBody>
          <a:bodyPr wrap="none" rtlCol="0">
            <a:spAutoFit/>
          </a:bodyPr>
          <a:lstStyle/>
          <a:p>
            <a:r>
              <a:rPr lang="en-US" sz="800" dirty="0" smtClean="0"/>
              <a:t>Compressed SSID </a:t>
            </a:r>
            <a:endParaRPr lang="en-US" sz="800" dirty="0"/>
          </a:p>
        </p:txBody>
      </p:sp>
      <p:sp>
        <p:nvSpPr>
          <p:cNvPr id="26" name="TextBox 25"/>
          <p:cNvSpPr txBox="1"/>
          <p:nvPr/>
        </p:nvSpPr>
        <p:spPr>
          <a:xfrm>
            <a:off x="4481073" y="5879275"/>
            <a:ext cx="232756" cy="215444"/>
          </a:xfrm>
          <a:prstGeom prst="rect">
            <a:avLst/>
          </a:prstGeom>
          <a:noFill/>
        </p:spPr>
        <p:txBody>
          <a:bodyPr wrap="none" rtlCol="0">
            <a:spAutoFit/>
          </a:bodyPr>
          <a:lstStyle/>
          <a:p>
            <a:r>
              <a:rPr lang="en-US" sz="800" dirty="0" smtClean="0"/>
              <a:t>8</a:t>
            </a:r>
            <a:endParaRPr lang="en-US" sz="800" dirty="0"/>
          </a:p>
        </p:txBody>
      </p:sp>
      <p:sp>
        <p:nvSpPr>
          <p:cNvPr id="27" name="Rectangle 26"/>
          <p:cNvSpPr/>
          <p:nvPr/>
        </p:nvSpPr>
        <p:spPr bwMode="auto">
          <a:xfrm>
            <a:off x="3276600" y="5487681"/>
            <a:ext cx="8382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8" name="TextBox 27"/>
          <p:cNvSpPr txBox="1"/>
          <p:nvPr/>
        </p:nvSpPr>
        <p:spPr>
          <a:xfrm>
            <a:off x="3276600" y="5516971"/>
            <a:ext cx="825867" cy="338554"/>
          </a:xfrm>
          <a:prstGeom prst="rect">
            <a:avLst/>
          </a:prstGeom>
          <a:noFill/>
        </p:spPr>
        <p:txBody>
          <a:bodyPr wrap="none" rtlCol="0">
            <a:spAutoFit/>
          </a:bodyPr>
          <a:lstStyle/>
          <a:p>
            <a:r>
              <a:rPr lang="en-US" sz="800" dirty="0" smtClean="0"/>
              <a:t>Primary 20MHz</a:t>
            </a:r>
          </a:p>
          <a:p>
            <a:r>
              <a:rPr lang="en-US" sz="800" dirty="0" smtClean="0"/>
              <a:t>Channel</a:t>
            </a:r>
            <a:endParaRPr lang="en-US" sz="800" dirty="0"/>
          </a:p>
        </p:txBody>
      </p:sp>
      <p:sp>
        <p:nvSpPr>
          <p:cNvPr id="29" name="TextBox 28"/>
          <p:cNvSpPr txBox="1"/>
          <p:nvPr/>
        </p:nvSpPr>
        <p:spPr>
          <a:xfrm>
            <a:off x="3605354" y="5868681"/>
            <a:ext cx="280846" cy="215444"/>
          </a:xfrm>
          <a:prstGeom prst="rect">
            <a:avLst/>
          </a:prstGeom>
          <a:noFill/>
        </p:spPr>
        <p:txBody>
          <a:bodyPr wrap="none" rtlCol="0">
            <a:spAutoFit/>
          </a:bodyPr>
          <a:lstStyle/>
          <a:p>
            <a:r>
              <a:rPr lang="en-US" sz="800" dirty="0" smtClean="0"/>
              <a:t>16</a:t>
            </a:r>
            <a:endParaRPr lang="en-US" sz="800" dirty="0"/>
          </a:p>
        </p:txBody>
      </p:sp>
      <p:sp>
        <p:nvSpPr>
          <p:cNvPr id="30" name="TextBox 29"/>
          <p:cNvSpPr txBox="1"/>
          <p:nvPr/>
        </p:nvSpPr>
        <p:spPr>
          <a:xfrm>
            <a:off x="3075881" y="6265815"/>
            <a:ext cx="1521570" cy="215444"/>
          </a:xfrm>
          <a:prstGeom prst="rect">
            <a:avLst/>
          </a:prstGeom>
          <a:noFill/>
        </p:spPr>
        <p:txBody>
          <a:bodyPr wrap="none" rtlCol="0">
            <a:spAutoFit/>
          </a:bodyPr>
          <a:lstStyle/>
          <a:p>
            <a:r>
              <a:rPr lang="en-US" sz="800" dirty="0" smtClean="0"/>
              <a:t>BSS Info With Low Power Radio</a:t>
            </a:r>
            <a:endParaRPr lang="en-US" sz="800" dirty="0"/>
          </a:p>
        </p:txBody>
      </p:sp>
      <p:sp>
        <p:nvSpPr>
          <p:cNvPr id="31" name="TextBox 30"/>
          <p:cNvSpPr txBox="1"/>
          <p:nvPr/>
        </p:nvSpPr>
        <p:spPr>
          <a:xfrm>
            <a:off x="2817706" y="5855525"/>
            <a:ext cx="306494" cy="215444"/>
          </a:xfrm>
          <a:prstGeom prst="rect">
            <a:avLst/>
          </a:prstGeom>
          <a:noFill/>
        </p:spPr>
        <p:txBody>
          <a:bodyPr wrap="none" rtlCol="0">
            <a:spAutoFit/>
          </a:bodyPr>
          <a:lstStyle/>
          <a:p>
            <a:r>
              <a:rPr lang="en-US" sz="800" dirty="0" smtClean="0"/>
              <a:t>12 </a:t>
            </a:r>
            <a:endParaRPr lang="en-US" sz="800" dirty="0"/>
          </a:p>
        </p:txBody>
      </p:sp>
      <p:sp>
        <p:nvSpPr>
          <p:cNvPr id="32" name="Rectangle 31"/>
          <p:cNvSpPr/>
          <p:nvPr/>
        </p:nvSpPr>
        <p:spPr bwMode="auto">
          <a:xfrm>
            <a:off x="5029200" y="54864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3" name="TextBox 32"/>
          <p:cNvSpPr txBox="1"/>
          <p:nvPr/>
        </p:nvSpPr>
        <p:spPr>
          <a:xfrm>
            <a:off x="5029200" y="5562600"/>
            <a:ext cx="357790" cy="215444"/>
          </a:xfrm>
          <a:prstGeom prst="rect">
            <a:avLst/>
          </a:prstGeom>
          <a:noFill/>
        </p:spPr>
        <p:txBody>
          <a:bodyPr wrap="none" rtlCol="0">
            <a:spAutoFit/>
          </a:bodyPr>
          <a:lstStyle/>
          <a:p>
            <a:r>
              <a:rPr lang="en-US" sz="800" dirty="0" smtClean="0"/>
              <a:t>FCS</a:t>
            </a:r>
            <a:endParaRPr lang="en-US" sz="800" dirty="0"/>
          </a:p>
        </p:txBody>
      </p:sp>
      <p:sp>
        <p:nvSpPr>
          <p:cNvPr id="34" name="TextBox 33"/>
          <p:cNvSpPr txBox="1"/>
          <p:nvPr/>
        </p:nvSpPr>
        <p:spPr>
          <a:xfrm>
            <a:off x="5105400" y="5867400"/>
            <a:ext cx="418704" cy="215444"/>
          </a:xfrm>
          <a:prstGeom prst="rect">
            <a:avLst/>
          </a:prstGeom>
          <a:noFill/>
        </p:spPr>
        <p:txBody>
          <a:bodyPr wrap="none" rtlCol="0">
            <a:spAutoFit/>
          </a:bodyPr>
          <a:lstStyle/>
          <a:p>
            <a:r>
              <a:rPr lang="en-US" sz="800" dirty="0" smtClean="0"/>
              <a:t>4 or 8</a:t>
            </a:r>
            <a:endParaRPr lang="en-US" sz="800" dirty="0"/>
          </a:p>
        </p:txBody>
      </p:sp>
    </p:spTree>
    <p:extLst>
      <p:ext uri="{BB962C8B-B14F-4D97-AF65-F5344CB8AC3E}">
        <p14:creationId xmlns:p14="http://schemas.microsoft.com/office/powerpoint/2010/main" val="3381609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STA’s Off-channel Scanning of Nearby BSS</a:t>
            </a:r>
            <a:endParaRPr lang="en-US" sz="2800" dirty="0"/>
          </a:p>
        </p:txBody>
      </p:sp>
      <p:sp>
        <p:nvSpPr>
          <p:cNvPr id="7" name="Content Placeholder 6"/>
          <p:cNvSpPr>
            <a:spLocks noGrp="1"/>
          </p:cNvSpPr>
          <p:nvPr>
            <p:ph idx="1"/>
          </p:nvPr>
        </p:nvSpPr>
        <p:spPr>
          <a:xfrm>
            <a:off x="0" y="1143000"/>
            <a:ext cx="9144000" cy="3074312"/>
          </a:xfrm>
        </p:spPr>
        <p:txBody>
          <a:bodyPr>
            <a:normAutofit/>
          </a:bodyPr>
          <a:lstStyle/>
          <a:p>
            <a:r>
              <a:rPr lang="en-US" sz="1800" b="0" dirty="0" smtClean="0"/>
              <a:t>The STA uses its low power radio to do off-channel scanning.</a:t>
            </a:r>
          </a:p>
          <a:p>
            <a:r>
              <a:rPr lang="en-US" sz="1800" b="0" dirty="0" smtClean="0"/>
              <a:t>The APID, Compressed BSSID, Compressed HESSID, Compressed SSID, RSSI etc. are collected through the received LPWR frames.</a:t>
            </a:r>
            <a:endParaRPr lang="en-US" sz="1600" b="0" dirty="0"/>
          </a:p>
          <a:p>
            <a:pPr lvl="1"/>
            <a:r>
              <a:rPr lang="en-US" sz="1600" b="0" dirty="0" smtClean="0"/>
              <a:t>The LPWR frame and 11 Beacon should use same TX power. Otherwise some TX power information may be needed, e.g. power difference between them.</a:t>
            </a:r>
          </a:p>
          <a:p>
            <a:r>
              <a:rPr lang="en-US" sz="1800" b="0" dirty="0" smtClean="0"/>
              <a:t>The STA then selects a AP, e.g. with same SSID, or same HESSID to roam. </a:t>
            </a:r>
          </a:p>
          <a:p>
            <a:pPr lvl="1"/>
            <a:r>
              <a:rPr lang="en-US" sz="1600" b="0" dirty="0" smtClean="0"/>
              <a:t>Broadcast Probe Request with APID can be used for active scanning. An AP whose APID matches the APID value responds with Probe Response.</a:t>
            </a:r>
          </a:p>
          <a:p>
            <a:pPr lvl="2"/>
            <a:r>
              <a:rPr lang="en-US" b="0" dirty="0" smtClean="0"/>
              <a:t>APID Info element is defined to include APID field.</a:t>
            </a:r>
          </a:p>
        </p:txBody>
      </p:sp>
      <p:sp>
        <p:nvSpPr>
          <p:cNvPr id="4" name="Rectangle 3"/>
          <p:cNvSpPr/>
          <p:nvPr/>
        </p:nvSpPr>
        <p:spPr bwMode="auto">
          <a:xfrm>
            <a:off x="1371600" y="4432756"/>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 name="TextBox 4"/>
          <p:cNvSpPr txBox="1"/>
          <p:nvPr/>
        </p:nvSpPr>
        <p:spPr>
          <a:xfrm>
            <a:off x="1371600" y="4508956"/>
            <a:ext cx="665567" cy="215444"/>
          </a:xfrm>
          <a:prstGeom prst="rect">
            <a:avLst/>
          </a:prstGeom>
          <a:noFill/>
        </p:spPr>
        <p:txBody>
          <a:bodyPr wrap="none" rtlCol="0">
            <a:spAutoFit/>
          </a:bodyPr>
          <a:lstStyle/>
          <a:p>
            <a:r>
              <a:rPr lang="en-US" sz="800" dirty="0" smtClean="0"/>
              <a:t>Element ID</a:t>
            </a:r>
            <a:endParaRPr lang="en-US" sz="800" dirty="0"/>
          </a:p>
        </p:txBody>
      </p:sp>
      <p:sp>
        <p:nvSpPr>
          <p:cNvPr id="8" name="Rectangle 7"/>
          <p:cNvSpPr/>
          <p:nvPr/>
        </p:nvSpPr>
        <p:spPr bwMode="auto">
          <a:xfrm>
            <a:off x="2057400" y="4432756"/>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 name="TextBox 8"/>
          <p:cNvSpPr txBox="1"/>
          <p:nvPr/>
        </p:nvSpPr>
        <p:spPr>
          <a:xfrm>
            <a:off x="2057400" y="4508956"/>
            <a:ext cx="470000" cy="215444"/>
          </a:xfrm>
          <a:prstGeom prst="rect">
            <a:avLst/>
          </a:prstGeom>
          <a:noFill/>
        </p:spPr>
        <p:txBody>
          <a:bodyPr wrap="none" rtlCol="0">
            <a:spAutoFit/>
          </a:bodyPr>
          <a:lstStyle/>
          <a:p>
            <a:r>
              <a:rPr lang="en-US" sz="800" dirty="0" smtClean="0"/>
              <a:t>Length</a:t>
            </a:r>
            <a:endParaRPr lang="en-US" sz="800" dirty="0"/>
          </a:p>
        </p:txBody>
      </p:sp>
      <p:sp>
        <p:nvSpPr>
          <p:cNvPr id="10" name="Rectangle 9"/>
          <p:cNvSpPr/>
          <p:nvPr/>
        </p:nvSpPr>
        <p:spPr bwMode="auto">
          <a:xfrm>
            <a:off x="2590800" y="4432756"/>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1" name="TextBox 10"/>
          <p:cNvSpPr txBox="1"/>
          <p:nvPr/>
        </p:nvSpPr>
        <p:spPr>
          <a:xfrm>
            <a:off x="2566116" y="4483198"/>
            <a:ext cx="665567" cy="338554"/>
          </a:xfrm>
          <a:prstGeom prst="rect">
            <a:avLst/>
          </a:prstGeom>
          <a:noFill/>
        </p:spPr>
        <p:txBody>
          <a:bodyPr wrap="none" rtlCol="0">
            <a:spAutoFit/>
          </a:bodyPr>
          <a:lstStyle/>
          <a:p>
            <a:r>
              <a:rPr lang="en-US" sz="800" dirty="0" smtClean="0"/>
              <a:t>Element ID</a:t>
            </a:r>
          </a:p>
          <a:p>
            <a:r>
              <a:rPr lang="en-US" sz="800" dirty="0" smtClean="0"/>
              <a:t>Extension</a:t>
            </a:r>
            <a:endParaRPr lang="en-US" sz="800" dirty="0"/>
          </a:p>
        </p:txBody>
      </p:sp>
      <p:sp>
        <p:nvSpPr>
          <p:cNvPr id="12" name="TextBox 11"/>
          <p:cNvSpPr txBox="1"/>
          <p:nvPr/>
        </p:nvSpPr>
        <p:spPr>
          <a:xfrm>
            <a:off x="2209800" y="4800600"/>
            <a:ext cx="232756" cy="215444"/>
          </a:xfrm>
          <a:prstGeom prst="rect">
            <a:avLst/>
          </a:prstGeom>
          <a:noFill/>
        </p:spPr>
        <p:txBody>
          <a:bodyPr wrap="none" rtlCol="0">
            <a:spAutoFit/>
          </a:bodyPr>
          <a:lstStyle/>
          <a:p>
            <a:r>
              <a:rPr lang="en-US" sz="800" dirty="0"/>
              <a:t>1</a:t>
            </a:r>
          </a:p>
        </p:txBody>
      </p:sp>
      <p:sp>
        <p:nvSpPr>
          <p:cNvPr id="13" name="TextBox 12"/>
          <p:cNvSpPr txBox="1"/>
          <p:nvPr/>
        </p:nvSpPr>
        <p:spPr>
          <a:xfrm>
            <a:off x="914400" y="4813756"/>
            <a:ext cx="423514" cy="215444"/>
          </a:xfrm>
          <a:prstGeom prst="rect">
            <a:avLst/>
          </a:prstGeom>
          <a:noFill/>
        </p:spPr>
        <p:txBody>
          <a:bodyPr wrap="none" rtlCol="0">
            <a:spAutoFit/>
          </a:bodyPr>
          <a:lstStyle/>
          <a:p>
            <a:r>
              <a:rPr lang="en-US" sz="800" dirty="0" smtClean="0"/>
              <a:t>Bytes:</a:t>
            </a:r>
            <a:endParaRPr lang="en-US" sz="800" dirty="0"/>
          </a:p>
        </p:txBody>
      </p:sp>
      <p:sp>
        <p:nvSpPr>
          <p:cNvPr id="14" name="TextBox 13"/>
          <p:cNvSpPr txBox="1"/>
          <p:nvPr/>
        </p:nvSpPr>
        <p:spPr>
          <a:xfrm>
            <a:off x="1600200" y="4800600"/>
            <a:ext cx="232756" cy="215444"/>
          </a:xfrm>
          <a:prstGeom prst="rect">
            <a:avLst/>
          </a:prstGeom>
          <a:noFill/>
        </p:spPr>
        <p:txBody>
          <a:bodyPr wrap="none" rtlCol="0">
            <a:spAutoFit/>
          </a:bodyPr>
          <a:lstStyle/>
          <a:p>
            <a:r>
              <a:rPr lang="en-US" sz="800" dirty="0" smtClean="0"/>
              <a:t>1</a:t>
            </a:r>
            <a:endParaRPr lang="en-US" sz="800" dirty="0"/>
          </a:p>
        </p:txBody>
      </p:sp>
      <p:sp>
        <p:nvSpPr>
          <p:cNvPr id="18" name="Rectangle 17"/>
          <p:cNvSpPr/>
          <p:nvPr/>
        </p:nvSpPr>
        <p:spPr bwMode="auto">
          <a:xfrm>
            <a:off x="3276600" y="4432756"/>
            <a:ext cx="8382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3276600" y="4462046"/>
            <a:ext cx="497252" cy="215444"/>
          </a:xfrm>
          <a:prstGeom prst="rect">
            <a:avLst/>
          </a:prstGeom>
          <a:noFill/>
        </p:spPr>
        <p:txBody>
          <a:bodyPr wrap="none" rtlCol="0">
            <a:spAutoFit/>
          </a:bodyPr>
          <a:lstStyle/>
          <a:p>
            <a:r>
              <a:rPr lang="en-US" sz="800" dirty="0" smtClean="0"/>
              <a:t>AAPID</a:t>
            </a:r>
            <a:endParaRPr lang="en-US" sz="800" dirty="0"/>
          </a:p>
        </p:txBody>
      </p:sp>
      <p:sp>
        <p:nvSpPr>
          <p:cNvPr id="20" name="TextBox 19"/>
          <p:cNvSpPr txBox="1"/>
          <p:nvPr/>
        </p:nvSpPr>
        <p:spPr>
          <a:xfrm>
            <a:off x="3605354" y="4813756"/>
            <a:ext cx="232756" cy="215444"/>
          </a:xfrm>
          <a:prstGeom prst="rect">
            <a:avLst/>
          </a:prstGeom>
          <a:noFill/>
        </p:spPr>
        <p:txBody>
          <a:bodyPr wrap="none" rtlCol="0">
            <a:spAutoFit/>
          </a:bodyPr>
          <a:lstStyle/>
          <a:p>
            <a:r>
              <a:rPr lang="en-US" sz="800" dirty="0" smtClean="0"/>
              <a:t>2</a:t>
            </a:r>
            <a:endParaRPr lang="en-US" sz="800" dirty="0"/>
          </a:p>
        </p:txBody>
      </p:sp>
      <p:sp>
        <p:nvSpPr>
          <p:cNvPr id="21" name="TextBox 20"/>
          <p:cNvSpPr txBox="1"/>
          <p:nvPr/>
        </p:nvSpPr>
        <p:spPr>
          <a:xfrm>
            <a:off x="2209800" y="5177342"/>
            <a:ext cx="619080" cy="215444"/>
          </a:xfrm>
          <a:prstGeom prst="rect">
            <a:avLst/>
          </a:prstGeom>
          <a:noFill/>
        </p:spPr>
        <p:txBody>
          <a:bodyPr wrap="none" rtlCol="0">
            <a:spAutoFit/>
          </a:bodyPr>
          <a:lstStyle/>
          <a:p>
            <a:r>
              <a:rPr lang="en-US" sz="800" dirty="0" smtClean="0"/>
              <a:t>APID Info</a:t>
            </a:r>
            <a:endParaRPr lang="en-US" sz="800" dirty="0"/>
          </a:p>
        </p:txBody>
      </p:sp>
      <p:sp>
        <p:nvSpPr>
          <p:cNvPr id="22" name="TextBox 21"/>
          <p:cNvSpPr txBox="1"/>
          <p:nvPr/>
        </p:nvSpPr>
        <p:spPr>
          <a:xfrm>
            <a:off x="2817706" y="4800600"/>
            <a:ext cx="258404" cy="215444"/>
          </a:xfrm>
          <a:prstGeom prst="rect">
            <a:avLst/>
          </a:prstGeom>
          <a:noFill/>
        </p:spPr>
        <p:txBody>
          <a:bodyPr wrap="none" rtlCol="0">
            <a:spAutoFit/>
          </a:bodyPr>
          <a:lstStyle/>
          <a:p>
            <a:r>
              <a:rPr lang="en-US" sz="800" dirty="0" smtClean="0"/>
              <a:t>1 </a:t>
            </a:r>
            <a:endParaRPr lang="en-US" sz="800" dirty="0"/>
          </a:p>
        </p:txBody>
      </p:sp>
    </p:spTree>
    <p:extLst>
      <p:ext uri="{BB962C8B-B14F-4D97-AF65-F5344CB8AC3E}">
        <p14:creationId xmlns:p14="http://schemas.microsoft.com/office/powerpoint/2010/main" val="36759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400" dirty="0" smtClean="0"/>
              <a:t>Method 2</a:t>
            </a:r>
            <a:endParaRPr lang="en-US" sz="2800" dirty="0"/>
          </a:p>
        </p:txBody>
      </p:sp>
      <p:sp>
        <p:nvSpPr>
          <p:cNvPr id="7" name="Content Placeholder 6"/>
          <p:cNvSpPr>
            <a:spLocks noGrp="1"/>
          </p:cNvSpPr>
          <p:nvPr>
            <p:ph idx="1"/>
          </p:nvPr>
        </p:nvSpPr>
        <p:spPr>
          <a:xfrm>
            <a:off x="0" y="1219200"/>
            <a:ext cx="9144000" cy="4419600"/>
          </a:xfrm>
        </p:spPr>
        <p:txBody>
          <a:bodyPr>
            <a:normAutofit/>
          </a:bodyPr>
          <a:lstStyle/>
          <a:p>
            <a:r>
              <a:rPr lang="en-US" sz="2400" b="0" dirty="0" smtClean="0"/>
              <a:t>Neighbor BSS information Announcement through 802.11 management frame</a:t>
            </a:r>
          </a:p>
        </p:txBody>
      </p:sp>
    </p:spTree>
    <p:extLst>
      <p:ext uri="{BB962C8B-B14F-4D97-AF65-F5344CB8AC3E}">
        <p14:creationId xmlns:p14="http://schemas.microsoft.com/office/powerpoint/2010/main" val="4162498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Announcement</a:t>
            </a:r>
            <a:r>
              <a:rPr lang="en-US" sz="2400" dirty="0" smtClean="0"/>
              <a:t> of </a:t>
            </a:r>
            <a:r>
              <a:rPr lang="en-US" sz="2800" dirty="0" smtClean="0"/>
              <a:t>APID</a:t>
            </a:r>
            <a:r>
              <a:rPr lang="en-US" sz="2400" dirty="0" smtClean="0"/>
              <a:t> and </a:t>
            </a:r>
            <a:r>
              <a:rPr lang="en-US" sz="2800" dirty="0" smtClean="0"/>
              <a:t>BSS Information</a:t>
            </a:r>
            <a:r>
              <a:rPr lang="en-US" sz="2400" dirty="0" smtClean="0"/>
              <a:t> in </a:t>
            </a:r>
            <a:r>
              <a:rPr lang="en-US" sz="2800" dirty="0" smtClean="0"/>
              <a:t>IEs</a:t>
            </a:r>
            <a:endParaRPr lang="en-US" sz="2800" dirty="0"/>
          </a:p>
        </p:txBody>
      </p:sp>
      <p:sp>
        <p:nvSpPr>
          <p:cNvPr id="7" name="Content Placeholder 6"/>
          <p:cNvSpPr>
            <a:spLocks noGrp="1"/>
          </p:cNvSpPr>
          <p:nvPr>
            <p:ph idx="1"/>
          </p:nvPr>
        </p:nvSpPr>
        <p:spPr>
          <a:xfrm>
            <a:off x="0" y="1143000"/>
            <a:ext cx="9144000" cy="2362200"/>
          </a:xfrm>
        </p:spPr>
        <p:txBody>
          <a:bodyPr>
            <a:normAutofit lnSpcReduction="10000"/>
          </a:bodyPr>
          <a:lstStyle/>
          <a:p>
            <a:r>
              <a:rPr lang="en-US" sz="1600" b="0" dirty="0" smtClean="0"/>
              <a:t>WUR </a:t>
            </a:r>
            <a:r>
              <a:rPr lang="en-US" sz="1600" b="0" dirty="0" smtClean="0"/>
              <a:t>frames include AP’s identifier, e.g. APID in </a:t>
            </a:r>
            <a:r>
              <a:rPr lang="en-US" sz="1600" b="0" dirty="0" smtClean="0"/>
              <a:t>WUR </a:t>
            </a:r>
            <a:r>
              <a:rPr lang="en-US" sz="1600" b="0" dirty="0" smtClean="0"/>
              <a:t>beacons.</a:t>
            </a:r>
          </a:p>
          <a:p>
            <a:r>
              <a:rPr lang="en-US" sz="1600" b="0" dirty="0" smtClean="0"/>
              <a:t>Each AP announces the neighbor BSS’s information which is related to roaming decision in 802.11 management frames, e.g. Beacon, Probe Response, (Re)Association Response or other Action frames:</a:t>
            </a:r>
          </a:p>
          <a:p>
            <a:pPr lvl="1"/>
            <a:r>
              <a:rPr lang="en-US" sz="1400" b="0" dirty="0" smtClean="0"/>
              <a:t>Option 1: a new element BSS Info With Low Power Radio is defined:</a:t>
            </a:r>
          </a:p>
          <a:p>
            <a:pPr lvl="2"/>
            <a:r>
              <a:rPr lang="en-US" sz="1200" b="0" dirty="0" smtClean="0"/>
              <a:t>APID is the BSS identifier in </a:t>
            </a:r>
            <a:r>
              <a:rPr lang="en-US" sz="1200" b="0" dirty="0" smtClean="0"/>
              <a:t>WUR </a:t>
            </a:r>
            <a:r>
              <a:rPr lang="en-US" sz="1200" b="0" dirty="0" smtClean="0"/>
              <a:t>frame,</a:t>
            </a:r>
          </a:p>
          <a:p>
            <a:pPr lvl="2"/>
            <a:r>
              <a:rPr lang="en-US" sz="1200" b="0" dirty="0" smtClean="0"/>
              <a:t>BSSID is the BSSID of the AP which transmits </a:t>
            </a:r>
            <a:r>
              <a:rPr lang="en-US" sz="1200" b="0" dirty="0" smtClean="0"/>
              <a:t>WUR </a:t>
            </a:r>
            <a:r>
              <a:rPr lang="en-US" sz="1200" b="0" dirty="0" smtClean="0"/>
              <a:t>frame with APID,</a:t>
            </a:r>
          </a:p>
          <a:p>
            <a:pPr lvl="2"/>
            <a:r>
              <a:rPr lang="en-US" sz="1200" b="0" dirty="0" smtClean="0"/>
              <a:t>Primary 20MHz channel of the AP which transmit </a:t>
            </a:r>
            <a:r>
              <a:rPr lang="en-US" sz="1200" b="0" dirty="0" smtClean="0"/>
              <a:t>WUR </a:t>
            </a:r>
            <a:r>
              <a:rPr lang="en-US" sz="1200" b="0" dirty="0" smtClean="0"/>
              <a:t>frame is identified by channel class and channel number,</a:t>
            </a:r>
          </a:p>
          <a:p>
            <a:pPr lvl="2"/>
            <a:r>
              <a:rPr lang="en-US" sz="1200" b="0" dirty="0" smtClean="0"/>
              <a:t>HESSID is the identifier of HESS that the BSS belongs to,</a:t>
            </a:r>
          </a:p>
          <a:p>
            <a:pPr lvl="2"/>
            <a:r>
              <a:rPr lang="en-US" sz="1200" b="0" dirty="0" smtClean="0"/>
              <a:t>SSID element defines the SSID of the AP which transmits </a:t>
            </a:r>
            <a:r>
              <a:rPr lang="en-US" sz="1200" b="0" dirty="0" smtClean="0"/>
              <a:t>WUR.</a:t>
            </a:r>
            <a:endParaRPr lang="en-US" sz="1200" b="0" dirty="0" smtClean="0"/>
          </a:p>
          <a:p>
            <a:pPr lvl="2"/>
            <a:r>
              <a:rPr lang="en-US" sz="1200" dirty="0" smtClean="0"/>
              <a:t>Roaming Consortium</a:t>
            </a:r>
            <a:endParaRPr lang="en-US" sz="1200" b="0" dirty="0" smtClean="0"/>
          </a:p>
          <a:p>
            <a:endParaRPr lang="en-US" sz="1400" b="0" dirty="0" smtClean="0"/>
          </a:p>
        </p:txBody>
      </p:sp>
      <p:sp>
        <p:nvSpPr>
          <p:cNvPr id="4" name="Rectangle 3"/>
          <p:cNvSpPr/>
          <p:nvPr/>
        </p:nvSpPr>
        <p:spPr bwMode="auto">
          <a:xfrm>
            <a:off x="1219200" y="368391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 name="TextBox 4"/>
          <p:cNvSpPr txBox="1"/>
          <p:nvPr/>
        </p:nvSpPr>
        <p:spPr>
          <a:xfrm>
            <a:off x="1219200" y="3760112"/>
            <a:ext cx="665567" cy="215444"/>
          </a:xfrm>
          <a:prstGeom prst="rect">
            <a:avLst/>
          </a:prstGeom>
          <a:noFill/>
        </p:spPr>
        <p:txBody>
          <a:bodyPr wrap="none" rtlCol="0">
            <a:spAutoFit/>
          </a:bodyPr>
          <a:lstStyle/>
          <a:p>
            <a:r>
              <a:rPr lang="en-US" sz="800" dirty="0" smtClean="0"/>
              <a:t>Element ID</a:t>
            </a:r>
            <a:endParaRPr lang="en-US" sz="800" dirty="0"/>
          </a:p>
        </p:txBody>
      </p:sp>
      <p:sp>
        <p:nvSpPr>
          <p:cNvPr id="8" name="Rectangle 7"/>
          <p:cNvSpPr/>
          <p:nvPr/>
        </p:nvSpPr>
        <p:spPr bwMode="auto">
          <a:xfrm>
            <a:off x="1905000" y="3683912"/>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 name="TextBox 8"/>
          <p:cNvSpPr txBox="1"/>
          <p:nvPr/>
        </p:nvSpPr>
        <p:spPr>
          <a:xfrm>
            <a:off x="1905000" y="3760112"/>
            <a:ext cx="470000" cy="215444"/>
          </a:xfrm>
          <a:prstGeom prst="rect">
            <a:avLst/>
          </a:prstGeom>
          <a:noFill/>
        </p:spPr>
        <p:txBody>
          <a:bodyPr wrap="none" rtlCol="0">
            <a:spAutoFit/>
          </a:bodyPr>
          <a:lstStyle/>
          <a:p>
            <a:r>
              <a:rPr lang="en-US" sz="800" dirty="0" smtClean="0"/>
              <a:t>Length</a:t>
            </a:r>
            <a:endParaRPr lang="en-US" sz="800" dirty="0"/>
          </a:p>
        </p:txBody>
      </p:sp>
      <p:sp>
        <p:nvSpPr>
          <p:cNvPr id="12" name="Rectangle 11"/>
          <p:cNvSpPr/>
          <p:nvPr/>
        </p:nvSpPr>
        <p:spPr bwMode="auto">
          <a:xfrm>
            <a:off x="2438400" y="368391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 name="TextBox 12"/>
          <p:cNvSpPr txBox="1"/>
          <p:nvPr/>
        </p:nvSpPr>
        <p:spPr>
          <a:xfrm>
            <a:off x="2438400" y="3683912"/>
            <a:ext cx="665567" cy="338554"/>
          </a:xfrm>
          <a:prstGeom prst="rect">
            <a:avLst/>
          </a:prstGeom>
          <a:noFill/>
        </p:spPr>
        <p:txBody>
          <a:bodyPr wrap="none" rtlCol="0">
            <a:spAutoFit/>
          </a:bodyPr>
          <a:lstStyle/>
          <a:p>
            <a:r>
              <a:rPr lang="en-US" sz="800" dirty="0" smtClean="0"/>
              <a:t>Element ID</a:t>
            </a:r>
          </a:p>
          <a:p>
            <a:r>
              <a:rPr lang="en-US" sz="800" dirty="0" smtClean="0"/>
              <a:t>Extension</a:t>
            </a:r>
            <a:endParaRPr lang="en-US" sz="800" dirty="0"/>
          </a:p>
        </p:txBody>
      </p:sp>
      <p:sp>
        <p:nvSpPr>
          <p:cNvPr id="14" name="Rectangle 13"/>
          <p:cNvSpPr/>
          <p:nvPr/>
        </p:nvSpPr>
        <p:spPr bwMode="auto">
          <a:xfrm>
            <a:off x="3124200" y="368391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 name="TextBox 14"/>
          <p:cNvSpPr txBox="1"/>
          <p:nvPr/>
        </p:nvSpPr>
        <p:spPr>
          <a:xfrm>
            <a:off x="3200400" y="3760112"/>
            <a:ext cx="423514" cy="215444"/>
          </a:xfrm>
          <a:prstGeom prst="rect">
            <a:avLst/>
          </a:prstGeom>
          <a:noFill/>
        </p:spPr>
        <p:txBody>
          <a:bodyPr wrap="none" rtlCol="0">
            <a:spAutoFit/>
          </a:bodyPr>
          <a:lstStyle/>
          <a:p>
            <a:r>
              <a:rPr lang="en-US" sz="800" dirty="0" smtClean="0"/>
              <a:t>APID</a:t>
            </a:r>
            <a:endParaRPr lang="en-US" sz="800" dirty="0"/>
          </a:p>
        </p:txBody>
      </p:sp>
      <p:sp>
        <p:nvSpPr>
          <p:cNvPr id="16" name="Rectangle 15"/>
          <p:cNvSpPr/>
          <p:nvPr/>
        </p:nvSpPr>
        <p:spPr bwMode="auto">
          <a:xfrm>
            <a:off x="3810000" y="368391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7" name="TextBox 16"/>
          <p:cNvSpPr txBox="1"/>
          <p:nvPr/>
        </p:nvSpPr>
        <p:spPr>
          <a:xfrm>
            <a:off x="3810000" y="3760112"/>
            <a:ext cx="461986" cy="215444"/>
          </a:xfrm>
          <a:prstGeom prst="rect">
            <a:avLst/>
          </a:prstGeom>
          <a:noFill/>
        </p:spPr>
        <p:txBody>
          <a:bodyPr wrap="none" rtlCol="0">
            <a:spAutoFit/>
          </a:bodyPr>
          <a:lstStyle/>
          <a:p>
            <a:r>
              <a:rPr lang="en-US" sz="800" dirty="0" smtClean="0"/>
              <a:t>BSSID</a:t>
            </a:r>
            <a:endParaRPr lang="en-US" sz="800" dirty="0"/>
          </a:p>
        </p:txBody>
      </p:sp>
      <p:sp>
        <p:nvSpPr>
          <p:cNvPr id="18" name="TextBox 17"/>
          <p:cNvSpPr txBox="1"/>
          <p:nvPr/>
        </p:nvSpPr>
        <p:spPr>
          <a:xfrm>
            <a:off x="3962400" y="4064912"/>
            <a:ext cx="258404" cy="215444"/>
          </a:xfrm>
          <a:prstGeom prst="rect">
            <a:avLst/>
          </a:prstGeom>
          <a:noFill/>
        </p:spPr>
        <p:txBody>
          <a:bodyPr wrap="none" rtlCol="0">
            <a:spAutoFit/>
          </a:bodyPr>
          <a:lstStyle/>
          <a:p>
            <a:r>
              <a:rPr lang="en-US" sz="800" dirty="0" smtClean="0"/>
              <a:t>6 </a:t>
            </a:r>
            <a:endParaRPr lang="en-US" sz="800" dirty="0"/>
          </a:p>
        </p:txBody>
      </p:sp>
      <p:sp>
        <p:nvSpPr>
          <p:cNvPr id="19" name="TextBox 18"/>
          <p:cNvSpPr txBox="1"/>
          <p:nvPr/>
        </p:nvSpPr>
        <p:spPr>
          <a:xfrm>
            <a:off x="762000" y="4064912"/>
            <a:ext cx="471604" cy="215444"/>
          </a:xfrm>
          <a:prstGeom prst="rect">
            <a:avLst/>
          </a:prstGeom>
          <a:noFill/>
        </p:spPr>
        <p:txBody>
          <a:bodyPr wrap="none" rtlCol="0">
            <a:spAutoFit/>
          </a:bodyPr>
          <a:lstStyle/>
          <a:p>
            <a:r>
              <a:rPr lang="en-US" sz="800" dirty="0" smtClean="0"/>
              <a:t>Octets:</a:t>
            </a:r>
            <a:endParaRPr lang="en-US" sz="800" dirty="0"/>
          </a:p>
        </p:txBody>
      </p:sp>
      <p:sp>
        <p:nvSpPr>
          <p:cNvPr id="20" name="TextBox 19"/>
          <p:cNvSpPr txBox="1"/>
          <p:nvPr/>
        </p:nvSpPr>
        <p:spPr>
          <a:xfrm>
            <a:off x="3276600" y="4064912"/>
            <a:ext cx="258404" cy="215444"/>
          </a:xfrm>
          <a:prstGeom prst="rect">
            <a:avLst/>
          </a:prstGeom>
          <a:noFill/>
        </p:spPr>
        <p:txBody>
          <a:bodyPr wrap="none" rtlCol="0">
            <a:spAutoFit/>
          </a:bodyPr>
          <a:lstStyle/>
          <a:p>
            <a:r>
              <a:rPr lang="en-US" sz="800" dirty="0" smtClean="0"/>
              <a:t>2 </a:t>
            </a:r>
            <a:endParaRPr lang="en-US" sz="800" dirty="0"/>
          </a:p>
        </p:txBody>
      </p:sp>
      <p:sp>
        <p:nvSpPr>
          <p:cNvPr id="21" name="Rectangle 20"/>
          <p:cNvSpPr/>
          <p:nvPr/>
        </p:nvSpPr>
        <p:spPr bwMode="auto">
          <a:xfrm>
            <a:off x="5334000" y="368391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2" name="TextBox 21"/>
          <p:cNvSpPr txBox="1"/>
          <p:nvPr/>
        </p:nvSpPr>
        <p:spPr>
          <a:xfrm>
            <a:off x="5334000" y="3760112"/>
            <a:ext cx="545342" cy="215444"/>
          </a:xfrm>
          <a:prstGeom prst="rect">
            <a:avLst/>
          </a:prstGeom>
          <a:noFill/>
        </p:spPr>
        <p:txBody>
          <a:bodyPr wrap="none" rtlCol="0">
            <a:spAutoFit/>
          </a:bodyPr>
          <a:lstStyle/>
          <a:p>
            <a:r>
              <a:rPr lang="en-US" sz="800" dirty="0" smtClean="0"/>
              <a:t>HESSID</a:t>
            </a:r>
            <a:endParaRPr lang="en-US" sz="800" dirty="0"/>
          </a:p>
        </p:txBody>
      </p:sp>
      <p:sp>
        <p:nvSpPr>
          <p:cNvPr id="23" name="TextBox 22"/>
          <p:cNvSpPr txBox="1"/>
          <p:nvPr/>
        </p:nvSpPr>
        <p:spPr>
          <a:xfrm>
            <a:off x="5486400" y="4064912"/>
            <a:ext cx="258404" cy="215444"/>
          </a:xfrm>
          <a:prstGeom prst="rect">
            <a:avLst/>
          </a:prstGeom>
          <a:noFill/>
        </p:spPr>
        <p:txBody>
          <a:bodyPr wrap="none" rtlCol="0">
            <a:spAutoFit/>
          </a:bodyPr>
          <a:lstStyle/>
          <a:p>
            <a:r>
              <a:rPr lang="en-US" sz="800" dirty="0" smtClean="0"/>
              <a:t>6 </a:t>
            </a:r>
            <a:endParaRPr lang="en-US" sz="800" dirty="0"/>
          </a:p>
        </p:txBody>
      </p:sp>
      <p:sp>
        <p:nvSpPr>
          <p:cNvPr id="24" name="Rectangle 23"/>
          <p:cNvSpPr/>
          <p:nvPr/>
        </p:nvSpPr>
        <p:spPr bwMode="auto">
          <a:xfrm>
            <a:off x="6019800" y="3683912"/>
            <a:ext cx="914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5" name="TextBox 24"/>
          <p:cNvSpPr txBox="1"/>
          <p:nvPr/>
        </p:nvSpPr>
        <p:spPr>
          <a:xfrm>
            <a:off x="6019800" y="3760112"/>
            <a:ext cx="880369" cy="215444"/>
          </a:xfrm>
          <a:prstGeom prst="rect">
            <a:avLst/>
          </a:prstGeom>
          <a:noFill/>
        </p:spPr>
        <p:txBody>
          <a:bodyPr wrap="none" rtlCol="0">
            <a:spAutoFit/>
          </a:bodyPr>
          <a:lstStyle/>
          <a:p>
            <a:r>
              <a:rPr lang="en-US" sz="800" dirty="0" smtClean="0"/>
              <a:t>SSID </a:t>
            </a:r>
            <a:r>
              <a:rPr lang="en-US" sz="800" dirty="0" err="1" smtClean="0"/>
              <a:t>subelement</a:t>
            </a:r>
            <a:endParaRPr lang="en-US" sz="800" dirty="0"/>
          </a:p>
        </p:txBody>
      </p:sp>
      <p:sp>
        <p:nvSpPr>
          <p:cNvPr id="26" name="TextBox 25"/>
          <p:cNvSpPr txBox="1"/>
          <p:nvPr/>
        </p:nvSpPr>
        <p:spPr>
          <a:xfrm>
            <a:off x="6172200" y="4064912"/>
            <a:ext cx="519694" cy="215444"/>
          </a:xfrm>
          <a:prstGeom prst="rect">
            <a:avLst/>
          </a:prstGeom>
          <a:noFill/>
        </p:spPr>
        <p:txBody>
          <a:bodyPr wrap="none" rtlCol="0">
            <a:spAutoFit/>
          </a:bodyPr>
          <a:lstStyle/>
          <a:p>
            <a:r>
              <a:rPr lang="en-US" sz="800" dirty="0" smtClean="0"/>
              <a:t>variable </a:t>
            </a:r>
            <a:endParaRPr lang="en-US" sz="800" dirty="0"/>
          </a:p>
        </p:txBody>
      </p:sp>
      <p:sp>
        <p:nvSpPr>
          <p:cNvPr id="27" name="Rectangle 26"/>
          <p:cNvSpPr/>
          <p:nvPr/>
        </p:nvSpPr>
        <p:spPr bwMode="auto">
          <a:xfrm>
            <a:off x="4495800" y="3683912"/>
            <a:ext cx="8382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8" name="TextBox 27"/>
          <p:cNvSpPr txBox="1"/>
          <p:nvPr/>
        </p:nvSpPr>
        <p:spPr>
          <a:xfrm>
            <a:off x="4495800" y="3760112"/>
            <a:ext cx="825867" cy="338554"/>
          </a:xfrm>
          <a:prstGeom prst="rect">
            <a:avLst/>
          </a:prstGeom>
          <a:noFill/>
        </p:spPr>
        <p:txBody>
          <a:bodyPr wrap="none" rtlCol="0">
            <a:spAutoFit/>
          </a:bodyPr>
          <a:lstStyle/>
          <a:p>
            <a:r>
              <a:rPr lang="en-US" sz="800" dirty="0" smtClean="0"/>
              <a:t>Primary 20MHz</a:t>
            </a:r>
          </a:p>
          <a:p>
            <a:r>
              <a:rPr lang="en-US" sz="800" dirty="0" smtClean="0"/>
              <a:t>Channel</a:t>
            </a:r>
            <a:endParaRPr lang="en-US" sz="800" dirty="0"/>
          </a:p>
        </p:txBody>
      </p:sp>
      <p:sp>
        <p:nvSpPr>
          <p:cNvPr id="29" name="TextBox 28"/>
          <p:cNvSpPr txBox="1"/>
          <p:nvPr/>
        </p:nvSpPr>
        <p:spPr>
          <a:xfrm>
            <a:off x="4648200" y="4064912"/>
            <a:ext cx="232756" cy="215444"/>
          </a:xfrm>
          <a:prstGeom prst="rect">
            <a:avLst/>
          </a:prstGeom>
          <a:noFill/>
        </p:spPr>
        <p:txBody>
          <a:bodyPr wrap="none" rtlCol="0">
            <a:spAutoFit/>
          </a:bodyPr>
          <a:lstStyle/>
          <a:p>
            <a:r>
              <a:rPr lang="en-US" sz="800" dirty="0" smtClean="0"/>
              <a:t>2</a:t>
            </a:r>
            <a:endParaRPr lang="en-US" sz="800" dirty="0"/>
          </a:p>
        </p:txBody>
      </p:sp>
      <p:sp>
        <p:nvSpPr>
          <p:cNvPr id="30" name="TextBox 29"/>
          <p:cNvSpPr txBox="1"/>
          <p:nvPr/>
        </p:nvSpPr>
        <p:spPr>
          <a:xfrm>
            <a:off x="3733800" y="4280356"/>
            <a:ext cx="1521570" cy="215444"/>
          </a:xfrm>
          <a:prstGeom prst="rect">
            <a:avLst/>
          </a:prstGeom>
          <a:noFill/>
        </p:spPr>
        <p:txBody>
          <a:bodyPr wrap="none" rtlCol="0">
            <a:spAutoFit/>
          </a:bodyPr>
          <a:lstStyle/>
          <a:p>
            <a:r>
              <a:rPr lang="en-US" sz="800" dirty="0" smtClean="0"/>
              <a:t>BSS Info With Low Power Radio</a:t>
            </a:r>
            <a:endParaRPr lang="en-US" sz="800" dirty="0"/>
          </a:p>
        </p:txBody>
      </p:sp>
      <p:sp>
        <p:nvSpPr>
          <p:cNvPr id="31" name="Content Placeholder 6"/>
          <p:cNvSpPr txBox="1">
            <a:spLocks/>
          </p:cNvSpPr>
          <p:nvPr/>
        </p:nvSpPr>
        <p:spPr bwMode="auto">
          <a:xfrm>
            <a:off x="0" y="4495800"/>
            <a:ext cx="9144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lnSpcReduction="10000"/>
          </a:bodyPr>
          <a:lstStyle/>
          <a:p>
            <a:pPr marL="800100" lvl="1" indent="-342900">
              <a:spcBef>
                <a:spcPct val="20000"/>
              </a:spcBef>
              <a:buClr>
                <a:srgbClr val="D7381B"/>
              </a:buClr>
              <a:buFont typeface="Arial" pitchFamily="34" charset="0"/>
              <a:buChar char="‒"/>
            </a:pPr>
            <a:r>
              <a:rPr kumimoji="0" lang="en-US" sz="1600" b="0" i="0" u="none" strike="noStrike" kern="0" cap="none" spc="0" normalizeH="0" baseline="0" noProof="0" dirty="0" smtClean="0">
                <a:ln>
                  <a:noFill/>
                </a:ln>
                <a:solidFill>
                  <a:schemeClr val="tx1"/>
                </a:solidFill>
                <a:effectLst/>
                <a:uLnTx/>
                <a:uFillTx/>
                <a:latin typeface="+mn-lt"/>
                <a:ea typeface="+mn-ea"/>
                <a:cs typeface="+mn-cs"/>
              </a:rPr>
              <a:t>Option 2: in Neighbor Report or other neighbor BSS information related IEs, a APID </a:t>
            </a:r>
            <a:r>
              <a:rPr kumimoji="0" lang="en-US" sz="1600" b="0" i="0" u="none" strike="noStrike" kern="0" cap="none" spc="0" normalizeH="0" baseline="0" noProof="0" dirty="0" err="1" smtClean="0">
                <a:ln>
                  <a:noFill/>
                </a:ln>
                <a:solidFill>
                  <a:schemeClr val="tx1"/>
                </a:solidFill>
                <a:effectLst/>
                <a:uLnTx/>
                <a:uFillTx/>
                <a:latin typeface="+mn-lt"/>
                <a:ea typeface="+mn-ea"/>
                <a:cs typeface="+mn-cs"/>
              </a:rPr>
              <a:t>subelement</a:t>
            </a:r>
            <a:r>
              <a:rPr kumimoji="0" lang="en-US" sz="1600" b="0" i="0" u="none" strike="noStrike" kern="0" cap="none" spc="0" normalizeH="0" baseline="0" noProof="0" dirty="0" smtClean="0">
                <a:ln>
                  <a:noFill/>
                </a:ln>
                <a:solidFill>
                  <a:schemeClr val="tx1"/>
                </a:solidFill>
                <a:effectLst/>
                <a:uLnTx/>
                <a:uFillTx/>
                <a:latin typeface="+mn-lt"/>
                <a:ea typeface="+mn-ea"/>
                <a:cs typeface="+mn-cs"/>
              </a:rPr>
              <a:t> can be added.</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kumimoji="0" lang="en-US" sz="1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2" name="Rectangle 31"/>
          <p:cNvSpPr/>
          <p:nvPr/>
        </p:nvSpPr>
        <p:spPr bwMode="auto">
          <a:xfrm>
            <a:off x="4343400" y="6096000"/>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3" name="TextBox 32"/>
          <p:cNvSpPr txBox="1"/>
          <p:nvPr/>
        </p:nvSpPr>
        <p:spPr>
          <a:xfrm>
            <a:off x="4343400" y="6172200"/>
            <a:ext cx="665567" cy="215444"/>
          </a:xfrm>
          <a:prstGeom prst="rect">
            <a:avLst/>
          </a:prstGeom>
          <a:noFill/>
        </p:spPr>
        <p:txBody>
          <a:bodyPr wrap="none" rtlCol="0">
            <a:spAutoFit/>
          </a:bodyPr>
          <a:lstStyle/>
          <a:p>
            <a:r>
              <a:rPr lang="en-US" sz="800" dirty="0" smtClean="0"/>
              <a:t>Element ID</a:t>
            </a:r>
            <a:endParaRPr lang="en-US" sz="800" dirty="0"/>
          </a:p>
        </p:txBody>
      </p:sp>
      <p:sp>
        <p:nvSpPr>
          <p:cNvPr id="34" name="Rectangle 33"/>
          <p:cNvSpPr/>
          <p:nvPr/>
        </p:nvSpPr>
        <p:spPr bwMode="auto">
          <a:xfrm>
            <a:off x="5029200" y="609600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5" name="TextBox 34"/>
          <p:cNvSpPr txBox="1"/>
          <p:nvPr/>
        </p:nvSpPr>
        <p:spPr>
          <a:xfrm>
            <a:off x="5029200" y="6172200"/>
            <a:ext cx="470000" cy="215444"/>
          </a:xfrm>
          <a:prstGeom prst="rect">
            <a:avLst/>
          </a:prstGeom>
          <a:noFill/>
        </p:spPr>
        <p:txBody>
          <a:bodyPr wrap="none" rtlCol="0">
            <a:spAutoFit/>
          </a:bodyPr>
          <a:lstStyle/>
          <a:p>
            <a:r>
              <a:rPr lang="en-US" sz="800" dirty="0" smtClean="0"/>
              <a:t>Length</a:t>
            </a:r>
            <a:endParaRPr lang="en-US" sz="800" dirty="0"/>
          </a:p>
        </p:txBody>
      </p:sp>
      <p:sp>
        <p:nvSpPr>
          <p:cNvPr id="36" name="Rectangle 35"/>
          <p:cNvSpPr/>
          <p:nvPr/>
        </p:nvSpPr>
        <p:spPr bwMode="auto">
          <a:xfrm>
            <a:off x="5562600" y="6096000"/>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7" name="TextBox 36"/>
          <p:cNvSpPr txBox="1"/>
          <p:nvPr/>
        </p:nvSpPr>
        <p:spPr>
          <a:xfrm>
            <a:off x="5562600" y="6096000"/>
            <a:ext cx="665567" cy="338554"/>
          </a:xfrm>
          <a:prstGeom prst="rect">
            <a:avLst/>
          </a:prstGeom>
          <a:noFill/>
        </p:spPr>
        <p:txBody>
          <a:bodyPr wrap="none" rtlCol="0">
            <a:spAutoFit/>
          </a:bodyPr>
          <a:lstStyle/>
          <a:p>
            <a:r>
              <a:rPr lang="en-US" sz="800" dirty="0" smtClean="0"/>
              <a:t>Element ID</a:t>
            </a:r>
          </a:p>
          <a:p>
            <a:r>
              <a:rPr lang="en-US" sz="800" dirty="0" smtClean="0"/>
              <a:t>Extension</a:t>
            </a:r>
            <a:endParaRPr lang="en-US" sz="800" dirty="0"/>
          </a:p>
        </p:txBody>
      </p:sp>
      <p:sp>
        <p:nvSpPr>
          <p:cNvPr id="38" name="Rectangle 37"/>
          <p:cNvSpPr/>
          <p:nvPr/>
        </p:nvSpPr>
        <p:spPr bwMode="auto">
          <a:xfrm>
            <a:off x="6248400" y="6096000"/>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9" name="TextBox 38"/>
          <p:cNvSpPr txBox="1"/>
          <p:nvPr/>
        </p:nvSpPr>
        <p:spPr>
          <a:xfrm>
            <a:off x="6324600" y="6172200"/>
            <a:ext cx="423514" cy="215444"/>
          </a:xfrm>
          <a:prstGeom prst="rect">
            <a:avLst/>
          </a:prstGeom>
          <a:noFill/>
        </p:spPr>
        <p:txBody>
          <a:bodyPr wrap="none" rtlCol="0">
            <a:spAutoFit/>
          </a:bodyPr>
          <a:lstStyle/>
          <a:p>
            <a:r>
              <a:rPr lang="en-US" sz="800" dirty="0" smtClean="0"/>
              <a:t>APID</a:t>
            </a:r>
            <a:endParaRPr lang="en-US" sz="800" dirty="0"/>
          </a:p>
        </p:txBody>
      </p:sp>
      <p:sp>
        <p:nvSpPr>
          <p:cNvPr id="40" name="TextBox 39"/>
          <p:cNvSpPr txBox="1"/>
          <p:nvPr/>
        </p:nvSpPr>
        <p:spPr>
          <a:xfrm>
            <a:off x="3886200" y="6477000"/>
            <a:ext cx="471604" cy="215444"/>
          </a:xfrm>
          <a:prstGeom prst="rect">
            <a:avLst/>
          </a:prstGeom>
          <a:noFill/>
        </p:spPr>
        <p:txBody>
          <a:bodyPr wrap="none" rtlCol="0">
            <a:spAutoFit/>
          </a:bodyPr>
          <a:lstStyle/>
          <a:p>
            <a:r>
              <a:rPr lang="en-US" sz="800" dirty="0" smtClean="0"/>
              <a:t>Octets:</a:t>
            </a:r>
            <a:endParaRPr lang="en-US" sz="800" dirty="0"/>
          </a:p>
        </p:txBody>
      </p:sp>
      <p:sp>
        <p:nvSpPr>
          <p:cNvPr id="41" name="TextBox 40"/>
          <p:cNvSpPr txBox="1"/>
          <p:nvPr/>
        </p:nvSpPr>
        <p:spPr>
          <a:xfrm>
            <a:off x="6400800" y="6477000"/>
            <a:ext cx="258404" cy="215444"/>
          </a:xfrm>
          <a:prstGeom prst="rect">
            <a:avLst/>
          </a:prstGeom>
          <a:noFill/>
        </p:spPr>
        <p:txBody>
          <a:bodyPr wrap="none" rtlCol="0">
            <a:spAutoFit/>
          </a:bodyPr>
          <a:lstStyle/>
          <a:p>
            <a:r>
              <a:rPr lang="en-US" sz="800" dirty="0" smtClean="0"/>
              <a:t>2 </a:t>
            </a:r>
            <a:endParaRPr lang="en-US" sz="800" dirty="0"/>
          </a:p>
        </p:txBody>
      </p:sp>
      <p:sp>
        <p:nvSpPr>
          <p:cNvPr id="42" name="TextBox 41"/>
          <p:cNvSpPr txBox="1"/>
          <p:nvPr/>
        </p:nvSpPr>
        <p:spPr>
          <a:xfrm>
            <a:off x="4876800" y="6705600"/>
            <a:ext cx="915635" cy="215444"/>
          </a:xfrm>
          <a:prstGeom prst="rect">
            <a:avLst/>
          </a:prstGeom>
          <a:noFill/>
        </p:spPr>
        <p:txBody>
          <a:bodyPr wrap="none" rtlCol="0">
            <a:spAutoFit/>
          </a:bodyPr>
          <a:lstStyle/>
          <a:p>
            <a:r>
              <a:rPr lang="en-US" sz="800" dirty="0" smtClean="0"/>
              <a:t>APID </a:t>
            </a:r>
            <a:r>
              <a:rPr lang="en-US" sz="800" dirty="0" err="1" smtClean="0"/>
              <a:t>subelement</a:t>
            </a:r>
            <a:endParaRPr lang="en-US" sz="800" dirty="0"/>
          </a:p>
        </p:txBody>
      </p:sp>
      <p:pic>
        <p:nvPicPr>
          <p:cNvPr id="1026" name="Picture 2"/>
          <p:cNvPicPr>
            <a:picLocks noChangeAspect="1" noChangeArrowheads="1"/>
          </p:cNvPicPr>
          <p:nvPr/>
        </p:nvPicPr>
        <p:blipFill>
          <a:blip r:embed="rId3" cstate="print"/>
          <a:srcRect/>
          <a:stretch>
            <a:fillRect/>
          </a:stretch>
        </p:blipFill>
        <p:spPr bwMode="auto">
          <a:xfrm>
            <a:off x="1676400" y="5194756"/>
            <a:ext cx="5276850" cy="609599"/>
          </a:xfrm>
          <a:prstGeom prst="rect">
            <a:avLst/>
          </a:prstGeom>
          <a:noFill/>
          <a:ln w="9525">
            <a:noFill/>
            <a:miter lim="800000"/>
            <a:headEnd/>
            <a:tailEnd/>
          </a:ln>
        </p:spPr>
      </p:pic>
      <p:sp>
        <p:nvSpPr>
          <p:cNvPr id="43" name="TextBox 42"/>
          <p:cNvSpPr txBox="1"/>
          <p:nvPr/>
        </p:nvSpPr>
        <p:spPr>
          <a:xfrm>
            <a:off x="3733800" y="5728156"/>
            <a:ext cx="1002197" cy="215444"/>
          </a:xfrm>
          <a:prstGeom prst="rect">
            <a:avLst/>
          </a:prstGeom>
          <a:noFill/>
        </p:spPr>
        <p:txBody>
          <a:bodyPr wrap="none" rtlCol="0">
            <a:spAutoFit/>
          </a:bodyPr>
          <a:lstStyle/>
          <a:p>
            <a:r>
              <a:rPr lang="en-US" sz="800" dirty="0" smtClean="0"/>
              <a:t>Neighbor Report IE</a:t>
            </a:r>
            <a:endParaRPr lang="en-US" sz="800" dirty="0"/>
          </a:p>
        </p:txBody>
      </p:sp>
      <p:cxnSp>
        <p:nvCxnSpPr>
          <p:cNvPr id="45" name="Straight Connector 44"/>
          <p:cNvCxnSpPr/>
          <p:nvPr/>
        </p:nvCxnSpPr>
        <p:spPr bwMode="auto">
          <a:xfrm flipH="1">
            <a:off x="3581400" y="5562600"/>
            <a:ext cx="2514600" cy="685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a:off x="6858000" y="5562600"/>
            <a:ext cx="91440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7010400" y="6284025"/>
            <a:ext cx="609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52" name="Straight Connector 51"/>
          <p:cNvCxnSpPr/>
          <p:nvPr/>
        </p:nvCxnSpPr>
        <p:spPr bwMode="auto">
          <a:xfrm>
            <a:off x="3657600" y="6324600"/>
            <a:ext cx="609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678311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STA’s Off-channel Scanning of Nearby BSS</a:t>
            </a:r>
            <a:endParaRPr lang="en-US" sz="2800" dirty="0"/>
          </a:p>
        </p:txBody>
      </p:sp>
      <p:sp>
        <p:nvSpPr>
          <p:cNvPr id="7" name="Content Placeholder 6"/>
          <p:cNvSpPr>
            <a:spLocks noGrp="1"/>
          </p:cNvSpPr>
          <p:nvPr>
            <p:ph idx="1"/>
          </p:nvPr>
        </p:nvSpPr>
        <p:spPr>
          <a:xfrm>
            <a:off x="0" y="1143000"/>
            <a:ext cx="9144000" cy="3429000"/>
          </a:xfrm>
        </p:spPr>
        <p:txBody>
          <a:bodyPr>
            <a:normAutofit/>
          </a:bodyPr>
          <a:lstStyle/>
          <a:p>
            <a:r>
              <a:rPr lang="en-US" sz="1800" b="0" dirty="0" smtClean="0"/>
              <a:t>A STA acquires the BSS Information of nearby BSS through BSS Info With Low Power Radio IE from its associated AP.</a:t>
            </a:r>
          </a:p>
          <a:p>
            <a:r>
              <a:rPr lang="en-US" sz="1800" b="0" dirty="0" smtClean="0"/>
              <a:t>The STA uses its low power radio to do off-channel scanning.</a:t>
            </a:r>
          </a:p>
          <a:p>
            <a:r>
              <a:rPr lang="en-US" sz="1800" b="0" dirty="0" smtClean="0"/>
              <a:t>The APID, RSSI etc. are collected through the received LPWR frames.</a:t>
            </a:r>
          </a:p>
          <a:p>
            <a:pPr lvl="1"/>
            <a:r>
              <a:rPr lang="en-US" sz="1600" b="0" dirty="0"/>
              <a:t>The LPWR frame and 11 Beacon should use same TX power. Otherwise some TX power information may be needed, e.g. power difference between </a:t>
            </a:r>
            <a:r>
              <a:rPr lang="en-US" sz="1600" b="0" dirty="0" smtClean="0"/>
              <a:t>them.</a:t>
            </a:r>
          </a:p>
          <a:p>
            <a:r>
              <a:rPr lang="en-US" sz="1800" b="0" dirty="0" smtClean="0"/>
              <a:t>The STA then figures out the BSS information which matches APID of the received LPWR frame in BSS Info With Low Power Radio IE. </a:t>
            </a:r>
          </a:p>
          <a:p>
            <a:pPr lvl="1"/>
            <a:r>
              <a:rPr lang="en-US" sz="1600" b="0" dirty="0" smtClean="0"/>
              <a:t>The RSSI of the received PPDU can also be used to decide whether the BSS should be joined.</a:t>
            </a:r>
          </a:p>
        </p:txBody>
      </p:sp>
    </p:spTree>
    <p:extLst>
      <p:ext uri="{BB962C8B-B14F-4D97-AF65-F5344CB8AC3E}">
        <p14:creationId xmlns:p14="http://schemas.microsoft.com/office/powerpoint/2010/main" val="1997676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120948</TotalTime>
  <Words>1287</Words>
  <Application>Microsoft Office PowerPoint</Application>
  <PresentationFormat>On-screen Show (4:3)</PresentationFormat>
  <Paragraphs>178</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MS Gothic</vt:lpstr>
      <vt:lpstr>MS PGothic</vt:lpstr>
      <vt:lpstr>Arial</vt:lpstr>
      <vt:lpstr>Garamond</vt:lpstr>
      <vt:lpstr>Times New Roman</vt:lpstr>
      <vt:lpstr>802-11-Submission</vt:lpstr>
      <vt:lpstr>BSS Scanning through Low Power Radio</vt:lpstr>
      <vt:lpstr>Usage Model: Smart Scanning</vt:lpstr>
      <vt:lpstr>Requirement of Nearby AP Scanning</vt:lpstr>
      <vt:lpstr>Method 1</vt:lpstr>
      <vt:lpstr>Announcement of APID and BSS Information in LPWR</vt:lpstr>
      <vt:lpstr>STA’s Off-channel Scanning of Nearby BSS</vt:lpstr>
      <vt:lpstr>Method 2</vt:lpstr>
      <vt:lpstr>Announcement of APID and BSS Information in IEs</vt:lpstr>
      <vt:lpstr>STA’s Off-channel Scanning of Nearby BSS</vt:lpstr>
      <vt:lpstr>Straw Poll 1</vt:lpstr>
      <vt:lpstr>Straw Poll 2</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Liwen Chu</cp:lastModifiedBy>
  <cp:revision>1956</cp:revision>
  <cp:lastPrinted>1998-02-10T13:28:06Z</cp:lastPrinted>
  <dcterms:created xsi:type="dcterms:W3CDTF">2007-05-21T21:00:37Z</dcterms:created>
  <dcterms:modified xsi:type="dcterms:W3CDTF">2017-11-07T13:05:04Z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