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5" r:id="rId4"/>
    <p:sldId id="267" r:id="rId5"/>
    <p:sldId id="304" r:id="rId6"/>
    <p:sldId id="284" r:id="rId7"/>
    <p:sldId id="278" r:id="rId8"/>
    <p:sldId id="305" r:id="rId9"/>
    <p:sldId id="307" r:id="rId10"/>
    <p:sldId id="306" r:id="rId11"/>
    <p:sldId id="308" r:id="rId12"/>
    <p:sldId id="292" r:id="rId13"/>
    <p:sldId id="293" r:id="rId14"/>
    <p:sldId id="296" r:id="rId15"/>
    <p:sldId id="297" r:id="rId16"/>
    <p:sldId id="309" r:id="rId17"/>
    <p:sldId id="310" r:id="rId18"/>
    <p:sldId id="311" r:id="rId19"/>
    <p:sldId id="312" r:id="rId20"/>
    <p:sldId id="313" r:id="rId21"/>
    <p:sldId id="314" r:id="rId22"/>
    <p:sldId id="315" r:id="rId23"/>
    <p:sldId id="262" r:id="rId24"/>
    <p:sldId id="263" r:id="rId25"/>
    <p:sldId id="26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guel Lopez M" initials="MLM" lastIdx="11" clrIdx="0">
    <p:extLst>
      <p:ext uri="{19B8F6BF-5375-455C-9EA6-DF929625EA0E}">
        <p15:presenceInfo xmlns:p15="http://schemas.microsoft.com/office/powerpoint/2012/main" userId="S-1-5-21-1538607324-3213881460-940295383-343337" providerId="AD"/>
      </p:ext>
    </p:extLst>
  </p:cmAuthor>
  <p:cmAuthor id="2" name="Dennis Sundman" initials="DS" lastIdx="8" clrIdx="1">
    <p:extLst>
      <p:ext uri="{19B8F6BF-5375-455C-9EA6-DF929625EA0E}">
        <p15:presenceInfo xmlns:p15="http://schemas.microsoft.com/office/powerpoint/2012/main" userId="S-1-5-21-1538607324-3213881460-940295383-556177" providerId="AD"/>
      </p:ext>
    </p:extLst>
  </p:cmAuthor>
  <p:cmAuthor id="3" name="Leif Wilhelmsson R" initials="LWR" lastIdx="0" clrIdx="2">
    <p:extLst>
      <p:ext uri="{19B8F6BF-5375-455C-9EA6-DF929625EA0E}">
        <p15:presenceInfo xmlns:p15="http://schemas.microsoft.com/office/powerpoint/2012/main" userId="S-1-5-21-1538607324-3213881460-940295383-4863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4" d="100"/>
          <a:sy n="64" d="100"/>
        </p:scale>
        <p:origin x="90" y="2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288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2017</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 AB</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2017</a:t>
            </a:r>
            <a:endParaRPr lang="en-GB"/>
          </a:p>
        </p:txBody>
      </p:sp>
      <p:sp>
        <p:nvSpPr>
          <p:cNvPr id="6" name="Footer Placeholder 5"/>
          <p:cNvSpPr>
            <a:spLocks noGrp="1"/>
          </p:cNvSpPr>
          <p:nvPr>
            <p:ph type="ftr" idx="11"/>
          </p:nvPr>
        </p:nvSpPr>
        <p:spPr/>
        <p:txBody>
          <a:bodyPr/>
          <a:lstStyle>
            <a:lvl1pPr>
              <a:defRPr/>
            </a:lvl1pPr>
          </a:lstStyle>
          <a:p>
            <a:r>
              <a:rPr lang="en-GB"/>
              <a:t>Leif Wilhelmsson, Ericsson AB</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2017</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Leif Wilhelmsson, Ericsson AB</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2017</a:t>
            </a:r>
            <a:endParaRPr lang="en-GB"/>
          </a:p>
        </p:txBody>
      </p:sp>
      <p:sp>
        <p:nvSpPr>
          <p:cNvPr id="4" name="Footer Placeholder 3"/>
          <p:cNvSpPr>
            <a:spLocks noGrp="1"/>
          </p:cNvSpPr>
          <p:nvPr>
            <p:ph type="ftr" idx="11"/>
          </p:nvPr>
        </p:nvSpPr>
        <p:spPr/>
        <p:txBody>
          <a:bodyPr/>
          <a:lstStyle>
            <a:lvl1pPr>
              <a:defRPr/>
            </a:lvl1pPr>
          </a:lstStyle>
          <a:p>
            <a:r>
              <a:rPr lang="en-GB"/>
              <a:t>Leif Wilhelmsson, Ericsson AB</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2017</a:t>
            </a:r>
            <a:endParaRPr lang="en-GB"/>
          </a:p>
        </p:txBody>
      </p:sp>
      <p:sp>
        <p:nvSpPr>
          <p:cNvPr id="3" name="Footer Placeholder 2"/>
          <p:cNvSpPr>
            <a:spLocks noGrp="1"/>
          </p:cNvSpPr>
          <p:nvPr>
            <p:ph type="ftr" idx="11"/>
          </p:nvPr>
        </p:nvSpPr>
        <p:spPr/>
        <p:txBody>
          <a:bodyPr/>
          <a:lstStyle>
            <a:lvl1pPr>
              <a:defRPr/>
            </a:lvl1pPr>
          </a:lstStyle>
          <a:p>
            <a:r>
              <a:rPr lang="en-GB"/>
              <a:t>Leif Wilhelmsson, Ericsson AB</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2017</a:t>
            </a:r>
            <a:endParaRPr lang="en-GB"/>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2017</a:t>
            </a:r>
            <a:endParaRPr lang="en-GB"/>
          </a:p>
        </p:txBody>
      </p:sp>
      <p:sp>
        <p:nvSpPr>
          <p:cNvPr id="5" name="Footer Placeholder 4"/>
          <p:cNvSpPr>
            <a:spLocks noGrp="1"/>
          </p:cNvSpPr>
          <p:nvPr>
            <p:ph type="ftr" idx="11"/>
          </p:nvPr>
        </p:nvSpPr>
        <p:spPr/>
        <p:txBody>
          <a:bodyPr/>
          <a:lstStyle>
            <a:lvl1pPr>
              <a:defRPr/>
            </a:lvl1pPr>
          </a:lstStyle>
          <a:p>
            <a:r>
              <a:rPr lang="en-GB"/>
              <a:t>Leif Wilhelmsson, Ericsson AB</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 AB</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802.11-17/1673r1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10.png"/><Relationship Id="rId7" Type="http://schemas.openxmlformats.org/officeDocument/2006/relationships/image" Target="../media/image7.png"/><Relationship Id="rId2" Type="http://schemas.openxmlformats.org/officeDocument/2006/relationships/image" Target="../media/image210.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Partial OOK – Generalizing the Blank GI Idea</a:t>
            </a:r>
          </a:p>
        </p:txBody>
      </p:sp>
      <p:sp>
        <p:nvSpPr>
          <p:cNvPr id="3074" name="Rectangle 2"/>
          <p:cNvSpPr>
            <a:spLocks noGrp="1" noChangeArrowheads="1"/>
          </p:cNvSpPr>
          <p:nvPr>
            <p:ph type="subTitle" idx="1"/>
          </p:nvPr>
        </p:nvSpPr>
        <p:spPr>
          <a:xfrm>
            <a:off x="1828800" y="196682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2017-11-06</a:t>
            </a:r>
          </a:p>
        </p:txBody>
      </p:sp>
      <p:sp>
        <p:nvSpPr>
          <p:cNvPr id="6" name="Date Placeholder 3"/>
          <p:cNvSpPr>
            <a:spLocks noGrp="1"/>
          </p:cNvSpPr>
          <p:nvPr>
            <p:ph type="dt" idx="10"/>
          </p:nvPr>
        </p:nvSpPr>
        <p:spPr/>
        <p:txBody>
          <a:bodyPr/>
          <a:lstStyle/>
          <a:p>
            <a:r>
              <a:rPr lang="en-US"/>
              <a:t>November, 2017</a:t>
            </a:r>
            <a:endParaRPr lang="en-GB" dirty="0"/>
          </a:p>
        </p:txBody>
      </p:sp>
      <p:sp>
        <p:nvSpPr>
          <p:cNvPr id="7" name="Footer Placeholder 4"/>
          <p:cNvSpPr>
            <a:spLocks noGrp="1"/>
          </p:cNvSpPr>
          <p:nvPr>
            <p:ph type="ftr" idx="11"/>
          </p:nvPr>
        </p:nvSpPr>
        <p:spPr/>
        <p:txBody>
          <a:bodyPr/>
          <a:lstStyle/>
          <a:p>
            <a:r>
              <a:rPr lang="en-GB"/>
              <a:t>Leif Wilhelmsson, Ericsson AB</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7811690"/>
              </p:ext>
            </p:extLst>
          </p:nvPr>
        </p:nvGraphicFramePr>
        <p:xfrm>
          <a:off x="993775" y="3068960"/>
          <a:ext cx="10155237" cy="2466975"/>
        </p:xfrm>
        <a:graphic>
          <a:graphicData uri="http://schemas.openxmlformats.org/presentationml/2006/ole">
            <mc:AlternateContent xmlns:mc="http://schemas.openxmlformats.org/markup-compatibility/2006">
              <mc:Choice xmlns:v="urn:schemas-microsoft-com:vml" Requires="v">
                <p:oleObj spid="_x0000_s3214"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3775" y="3068960"/>
                        <a:ext cx="10155237" cy="24669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254350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Estimation of the SNR Gain - 62.5 kb/s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
        <p:nvSpPr>
          <p:cNvPr id="34" name="Content Placeholder 2"/>
          <p:cNvSpPr>
            <a:spLocks noGrp="1"/>
          </p:cNvSpPr>
          <p:nvPr>
            <p:ph idx="1"/>
          </p:nvPr>
        </p:nvSpPr>
        <p:spPr>
          <a:xfrm>
            <a:off x="5447928" y="2047313"/>
            <a:ext cx="6408812" cy="3529510"/>
          </a:xfrm>
        </p:spPr>
        <p:txBody>
          <a:bodyPr/>
          <a:lstStyle/>
          <a:p>
            <a:pPr>
              <a:buFont typeface="Arial" panose="020B0604020202020204" pitchFamily="34" charset="0"/>
              <a:buChar char="•"/>
            </a:pPr>
            <a:r>
              <a:rPr lang="en-US" dirty="0"/>
              <a:t>The gain by reducing T_NZ 2x is about 1.2 dB</a:t>
            </a:r>
          </a:p>
          <a:p>
            <a:pPr>
              <a:buFont typeface="Arial" panose="020B0604020202020204" pitchFamily="34" charset="0"/>
              <a:buChar char="•"/>
            </a:pPr>
            <a:r>
              <a:rPr lang="en-US" dirty="0"/>
              <a:t>If one would use T_NZ = 40 samples (2us) which is the same as in the 250 kb/s mode, a gain similar to BCC would be obtained</a:t>
            </a:r>
          </a:p>
          <a:p>
            <a:pPr>
              <a:buFont typeface="Arial" panose="020B0604020202020204" pitchFamily="34" charset="0"/>
              <a:buChar char="•"/>
            </a:pPr>
            <a:r>
              <a:rPr lang="en-US" dirty="0"/>
              <a:t>With T_NZ = 20 (1 us) the gain would be even higher, but with small T_NZ things like imperfect sampling will not make it practically feasible to use a correspondingly small receiver window</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42" y="1916832"/>
            <a:ext cx="5382586" cy="4036939"/>
          </a:xfrm>
          <a:prstGeom prst="rect">
            <a:avLst/>
          </a:prstGeom>
        </p:spPr>
      </p:pic>
    </p:spTree>
    <p:extLst>
      <p:ext uri="{BB962C8B-B14F-4D97-AF65-F5344CB8AC3E}">
        <p14:creationId xmlns:p14="http://schemas.microsoft.com/office/powerpoint/2010/main" val="3428348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Estimation of the SNR Gain - 250 kb/s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
        <p:nvSpPr>
          <p:cNvPr id="8" name="Content Placeholder 2"/>
          <p:cNvSpPr>
            <a:spLocks noGrp="1"/>
          </p:cNvSpPr>
          <p:nvPr>
            <p:ph idx="1"/>
          </p:nvPr>
        </p:nvSpPr>
        <p:spPr>
          <a:xfrm>
            <a:off x="5447928" y="2047313"/>
            <a:ext cx="6408812" cy="3529510"/>
          </a:xfrm>
        </p:spPr>
        <p:txBody>
          <a:bodyPr/>
          <a:lstStyle/>
          <a:p>
            <a:pPr>
              <a:buFont typeface="Arial" panose="020B0604020202020204" pitchFamily="34" charset="0"/>
              <a:buChar char="•"/>
            </a:pPr>
            <a:r>
              <a:rPr lang="en-US" dirty="0">
                <a:solidFill>
                  <a:schemeClr val="tx1"/>
                </a:solidFill>
              </a:rPr>
              <a:t>Similar gains are seen since the gain comes from a relative decrease in the number of used samples</a:t>
            </a:r>
          </a:p>
          <a:p>
            <a:pPr>
              <a:buFont typeface="Arial" panose="020B0604020202020204" pitchFamily="34" charset="0"/>
              <a:buChar char="•"/>
            </a:pPr>
            <a:r>
              <a:rPr lang="en-US" dirty="0">
                <a:solidFill>
                  <a:schemeClr val="tx1"/>
                </a:solidFill>
              </a:rPr>
              <a:t>Practically, the gain becomes harder to obtain as</a:t>
            </a:r>
          </a:p>
          <a:p>
            <a:pPr lvl="1">
              <a:buFont typeface="Arial" panose="020B0604020202020204" pitchFamily="34" charset="0"/>
              <a:buChar char="•"/>
            </a:pPr>
            <a:r>
              <a:rPr lang="en-US" dirty="0">
                <a:solidFill>
                  <a:schemeClr val="tx1"/>
                </a:solidFill>
              </a:rPr>
              <a:t>Impact of sampling error becomes relatively larger</a:t>
            </a:r>
          </a:p>
          <a:p>
            <a:pPr lvl="1">
              <a:buFont typeface="Arial" panose="020B0604020202020204" pitchFamily="34" charset="0"/>
              <a:buChar char="•"/>
            </a:pPr>
            <a:r>
              <a:rPr lang="en-US" dirty="0">
                <a:solidFill>
                  <a:schemeClr val="tx1"/>
                </a:solidFill>
              </a:rPr>
              <a:t>The impact of delay spread can (eventually) not be ignored when RMS delay spread is not insignificant compared to T_NZ</a:t>
            </a:r>
          </a:p>
          <a:p>
            <a:pPr>
              <a:buFont typeface="Arial" panose="020B0604020202020204" pitchFamily="34" charset="0"/>
              <a:buChar char="•"/>
            </a:pPr>
            <a:r>
              <a:rPr lang="en-US" dirty="0">
                <a:solidFill>
                  <a:schemeClr val="tx1"/>
                </a:solidFill>
              </a:rPr>
              <a:t>We believe P-OOK is mainly of interest for the 62.5 kb/s mode</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479" y="2043273"/>
            <a:ext cx="5025449" cy="3769087"/>
          </a:xfrm>
          <a:prstGeom prst="rect">
            <a:avLst/>
          </a:prstGeom>
        </p:spPr>
      </p:pic>
    </p:spTree>
    <p:extLst>
      <p:ext uri="{BB962C8B-B14F-4D97-AF65-F5344CB8AC3E}">
        <p14:creationId xmlns:p14="http://schemas.microsoft.com/office/powerpoint/2010/main" val="1473652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bwMode="auto">
          <a:xfrm>
            <a:off x="5971639" y="1960083"/>
            <a:ext cx="1238559" cy="265846"/>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dirty="0"/>
              <a:t>Discussion of Practically Achievable Gains</a:t>
            </a:r>
          </a:p>
        </p:txBody>
      </p:sp>
      <p:sp>
        <p:nvSpPr>
          <p:cNvPr id="3" name="Content Placeholder 2"/>
          <p:cNvSpPr>
            <a:spLocks noGrp="1"/>
          </p:cNvSpPr>
          <p:nvPr>
            <p:ph idx="1"/>
          </p:nvPr>
        </p:nvSpPr>
        <p:spPr>
          <a:xfrm>
            <a:off x="914401" y="3789040"/>
            <a:ext cx="10361084" cy="2305374"/>
          </a:xfrm>
        </p:spPr>
        <p:txBody>
          <a:bodyPr/>
          <a:lstStyle/>
          <a:p>
            <a:pPr>
              <a:buFont typeface="Arial" panose="020B0604020202020204" pitchFamily="34" charset="0"/>
              <a:buChar char="•"/>
            </a:pPr>
            <a:r>
              <a:rPr lang="en-US" dirty="0"/>
              <a:t>The theoretical gain assumes that the TX power can be increased without limitations. There seems to be at least two reason why this is not possible</a:t>
            </a:r>
          </a:p>
          <a:p>
            <a:pPr marL="914400" lvl="1" indent="-457200">
              <a:buFont typeface="+mj-lt"/>
              <a:buAutoNum type="arabicPeriod"/>
            </a:pPr>
            <a:r>
              <a:rPr lang="en-US" dirty="0"/>
              <a:t>Max TX power constraints. The PA designed based on max TX  power and linear requirements for the 802.11 user data </a:t>
            </a:r>
          </a:p>
          <a:p>
            <a:pPr marL="914400" lvl="1" indent="-457200">
              <a:buFont typeface="+mj-lt"/>
              <a:buAutoNum type="arabicPeriod"/>
            </a:pPr>
            <a:r>
              <a:rPr lang="en-US" dirty="0"/>
              <a:t>ACLR requirements. If the (instantaneous) TX power is increased the spectrum regrowth will eventually not meet the TX spectrum mask</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
        <p:nvSpPr>
          <p:cNvPr id="10" name="Rectangle 9"/>
          <p:cNvSpPr/>
          <p:nvPr/>
        </p:nvSpPr>
        <p:spPr bwMode="auto">
          <a:xfrm>
            <a:off x="3148512" y="2883307"/>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1" name="Rectangle 10"/>
          <p:cNvSpPr/>
          <p:nvPr/>
        </p:nvSpPr>
        <p:spPr bwMode="auto">
          <a:xfrm>
            <a:off x="4131375" y="2883306"/>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2" name="Isosceles Triangle 11"/>
          <p:cNvSpPr/>
          <p:nvPr/>
        </p:nvSpPr>
        <p:spPr bwMode="auto">
          <a:xfrm rot="5400000">
            <a:off x="5077822" y="2864507"/>
            <a:ext cx="324531" cy="304399"/>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3" name="TextBox 12"/>
          <p:cNvSpPr txBox="1"/>
          <p:nvPr/>
        </p:nvSpPr>
        <p:spPr>
          <a:xfrm>
            <a:off x="3148512" y="2868385"/>
            <a:ext cx="599844" cy="261610"/>
          </a:xfrm>
          <a:prstGeom prst="rect">
            <a:avLst/>
          </a:prstGeom>
          <a:noFill/>
        </p:spPr>
        <p:txBody>
          <a:bodyPr wrap="none" rtlCol="0">
            <a:spAutoFit/>
          </a:bodyPr>
          <a:lstStyle/>
          <a:p>
            <a:r>
              <a:rPr lang="en-US" sz="1100" dirty="0"/>
              <a:t>OFDM</a:t>
            </a:r>
          </a:p>
        </p:txBody>
      </p:sp>
      <p:sp>
        <p:nvSpPr>
          <p:cNvPr id="14" name="TextBox 13"/>
          <p:cNvSpPr txBox="1"/>
          <p:nvPr/>
        </p:nvSpPr>
        <p:spPr>
          <a:xfrm>
            <a:off x="4114887" y="2866212"/>
            <a:ext cx="704039" cy="261610"/>
          </a:xfrm>
          <a:prstGeom prst="rect">
            <a:avLst/>
          </a:prstGeom>
          <a:noFill/>
        </p:spPr>
        <p:txBody>
          <a:bodyPr wrap="none" rtlCol="0">
            <a:spAutoFit/>
          </a:bodyPr>
          <a:lstStyle/>
          <a:p>
            <a:r>
              <a:rPr lang="en-US" sz="1100" dirty="0"/>
              <a:t>Shaping</a:t>
            </a:r>
          </a:p>
        </p:txBody>
      </p:sp>
      <p:sp>
        <p:nvSpPr>
          <p:cNvPr id="15" name="TextBox 14"/>
          <p:cNvSpPr txBox="1"/>
          <p:nvPr/>
        </p:nvSpPr>
        <p:spPr>
          <a:xfrm>
            <a:off x="5046126" y="2904818"/>
            <a:ext cx="373820" cy="261610"/>
          </a:xfrm>
          <a:prstGeom prst="rect">
            <a:avLst/>
          </a:prstGeom>
          <a:noFill/>
        </p:spPr>
        <p:txBody>
          <a:bodyPr wrap="none" rtlCol="0">
            <a:spAutoFit/>
          </a:bodyPr>
          <a:lstStyle/>
          <a:p>
            <a:r>
              <a:rPr lang="en-US" sz="1100" dirty="0"/>
              <a:t>PA</a:t>
            </a:r>
          </a:p>
        </p:txBody>
      </p:sp>
      <p:cxnSp>
        <p:nvCxnSpPr>
          <p:cNvPr id="16" name="Straight Arrow Connector 15"/>
          <p:cNvCxnSpPr/>
          <p:nvPr/>
        </p:nvCxnSpPr>
        <p:spPr bwMode="auto">
          <a:xfrm>
            <a:off x="3717802" y="3016708"/>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7" name="Straight Arrow Connector 16"/>
          <p:cNvCxnSpPr/>
          <p:nvPr/>
        </p:nvCxnSpPr>
        <p:spPr bwMode="auto">
          <a:xfrm>
            <a:off x="4662691" y="3006407"/>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8" name="Straight Arrow Connector 17"/>
          <p:cNvCxnSpPr/>
          <p:nvPr/>
        </p:nvCxnSpPr>
        <p:spPr bwMode="auto">
          <a:xfrm>
            <a:off x="5392287" y="3027009"/>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6" name="TextBox 25"/>
          <p:cNvSpPr txBox="1"/>
          <p:nvPr/>
        </p:nvSpPr>
        <p:spPr>
          <a:xfrm>
            <a:off x="5955218" y="1941514"/>
            <a:ext cx="2285285" cy="261610"/>
          </a:xfrm>
          <a:prstGeom prst="rect">
            <a:avLst/>
          </a:prstGeom>
          <a:noFill/>
        </p:spPr>
        <p:txBody>
          <a:bodyPr wrap="square" rtlCol="0">
            <a:spAutoFit/>
          </a:bodyPr>
          <a:lstStyle/>
          <a:p>
            <a:r>
              <a:rPr lang="en-US" sz="1100" dirty="0"/>
              <a:t>Spectrum analyzer</a:t>
            </a:r>
          </a:p>
        </p:txBody>
      </p:sp>
      <p:pic>
        <p:nvPicPr>
          <p:cNvPr id="32" name="Picture 1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6996" y="1606027"/>
            <a:ext cx="1503031" cy="108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3" name="Straight Arrow Connector 32"/>
          <p:cNvCxnSpPr>
            <a:stCxn id="32" idx="3"/>
            <a:endCxn id="12" idx="2"/>
          </p:cNvCxnSpPr>
          <p:nvPr/>
        </p:nvCxnSpPr>
        <p:spPr bwMode="auto">
          <a:xfrm>
            <a:off x="3900027" y="2146870"/>
            <a:ext cx="1187861" cy="70757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3318" y="2416429"/>
            <a:ext cx="1735325" cy="1299174"/>
          </a:xfrm>
          <a:prstGeom prst="rect">
            <a:avLst/>
          </a:prstGeom>
        </p:spPr>
      </p:pic>
    </p:spTree>
    <p:extLst>
      <p:ext uri="{BB962C8B-B14F-4D97-AF65-F5344CB8AC3E}">
        <p14:creationId xmlns:p14="http://schemas.microsoft.com/office/powerpoint/2010/main" val="2480088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PA Model</a:t>
            </a:r>
          </a:p>
        </p:txBody>
      </p:sp>
      <p:sp>
        <p:nvSpPr>
          <p:cNvPr id="3" name="Content Placeholder 2"/>
          <p:cNvSpPr>
            <a:spLocks noGrp="1"/>
          </p:cNvSpPr>
          <p:nvPr>
            <p:ph idx="1"/>
          </p:nvPr>
        </p:nvSpPr>
        <p:spPr>
          <a:xfrm>
            <a:off x="914401" y="3582242"/>
            <a:ext cx="10361084" cy="2305374"/>
          </a:xfrm>
        </p:spPr>
        <p:txBody>
          <a:bodyPr/>
          <a:lstStyle/>
          <a:p>
            <a:pPr>
              <a:buFont typeface="Arial" panose="020B0604020202020204" pitchFamily="34" charset="0"/>
              <a:buChar char="•"/>
            </a:pPr>
            <a:r>
              <a:rPr lang="en-US" dirty="0"/>
              <a:t>The Rapp model with p = 3 is used, as agreed in [3]</a:t>
            </a:r>
          </a:p>
          <a:p>
            <a:pPr>
              <a:buFont typeface="Arial" panose="020B0604020202020204" pitchFamily="34" charset="0"/>
              <a:buChar char="•"/>
            </a:pPr>
            <a:r>
              <a:rPr lang="en-US" dirty="0"/>
              <a:t>According to [3], referring back to [4], the assumption is that the PA is designed such that the saturation is at 25 dBm, whereas the TX power should be limited to 17 dBm, resulting in an OBO of 8 dB </a:t>
            </a:r>
          </a:p>
          <a:p>
            <a:pPr>
              <a:buFont typeface="Arial" panose="020B0604020202020204" pitchFamily="34" charset="0"/>
              <a:buChar char="•"/>
            </a:pPr>
            <a:r>
              <a:rPr lang="en-US" dirty="0"/>
              <a:t>Based on simulations of 802.11ax [5], considerably less OBO is possible from a TX mask point of view for 11ax. From an EVM point of view, even larger OBO is needed for large MCS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pic>
        <p:nvPicPr>
          <p:cNvPr id="7" name="Picture 2" descr="C:\Users\ecswilh\WLAN\Filters etc\80211ac_TXspec_window_variousOBO_Hann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4550" y="1544216"/>
            <a:ext cx="2722220" cy="20380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1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7608" y="1544216"/>
            <a:ext cx="2589835" cy="1863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7398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practically achievable gains</a:t>
            </a:r>
            <a:endParaRPr lang="en-US" i="1" dirty="0"/>
          </a:p>
        </p:txBody>
      </p:sp>
      <p:sp>
        <p:nvSpPr>
          <p:cNvPr id="3" name="Content Placeholder 2"/>
          <p:cNvSpPr>
            <a:spLocks noGrp="1"/>
          </p:cNvSpPr>
          <p:nvPr>
            <p:ph idx="1"/>
          </p:nvPr>
        </p:nvSpPr>
        <p:spPr>
          <a:xfrm>
            <a:off x="965200" y="4581127"/>
            <a:ext cx="10361084" cy="1901825"/>
          </a:xfrm>
        </p:spPr>
        <p:txBody>
          <a:bodyPr/>
          <a:lstStyle/>
          <a:p>
            <a:pPr>
              <a:buFont typeface="Arial" panose="020B0604020202020204" pitchFamily="34" charset="0"/>
              <a:buChar char="•"/>
            </a:pPr>
            <a:r>
              <a:rPr lang="en-US" dirty="0"/>
              <a:t>If it suffice to fulfill the TX mask used for a 20 MHz channel, a 4 MHz wake-up signal will be no issue even with 0 dB OBO, see left figure</a:t>
            </a:r>
          </a:p>
          <a:p>
            <a:pPr>
              <a:buFont typeface="Arial" panose="020B0604020202020204" pitchFamily="34" charset="0"/>
              <a:buChar char="•"/>
            </a:pPr>
            <a:r>
              <a:rPr lang="en-US" dirty="0"/>
              <a:t>If one would take advantage of using a larger BW, as suggested in [6], a BW of 10 MHz is still feasible with 0 dB OBO, see right figure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0682" y="1553052"/>
            <a:ext cx="3600400" cy="2695487"/>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9363" y="1624441"/>
            <a:ext cx="3175485" cy="2377369"/>
          </a:xfrm>
          <a:prstGeom prst="rect">
            <a:avLst/>
          </a:prstGeom>
        </p:spPr>
      </p:pic>
    </p:spTree>
    <p:extLst>
      <p:ext uri="{BB962C8B-B14F-4D97-AF65-F5344CB8AC3E}">
        <p14:creationId xmlns:p14="http://schemas.microsoft.com/office/powerpoint/2010/main" val="2145552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practically achievable gains – 4 MHz BW</a:t>
            </a:r>
            <a:endParaRPr lang="en-US" i="1" dirty="0"/>
          </a:p>
        </p:txBody>
      </p:sp>
      <p:sp>
        <p:nvSpPr>
          <p:cNvPr id="3" name="Content Placeholder 2"/>
          <p:cNvSpPr>
            <a:spLocks noGrp="1"/>
          </p:cNvSpPr>
          <p:nvPr>
            <p:ph idx="1"/>
          </p:nvPr>
        </p:nvSpPr>
        <p:spPr>
          <a:xfrm>
            <a:off x="767408" y="2068525"/>
            <a:ext cx="10361084" cy="1800200"/>
          </a:xfrm>
        </p:spPr>
        <p:txBody>
          <a:bodyPr/>
          <a:lstStyle/>
          <a:p>
            <a:pPr>
              <a:buFont typeface="Arial" panose="020B0604020202020204" pitchFamily="34" charset="0"/>
              <a:buChar char="•"/>
            </a:pPr>
            <a:r>
              <a:rPr lang="en-US" dirty="0"/>
              <a:t>For a 4 MHz BW,  the maximum average power would for PSD limited transmission be 16 dBm</a:t>
            </a:r>
          </a:p>
          <a:p>
            <a:pPr>
              <a:buFont typeface="Arial" panose="020B0604020202020204" pitchFamily="34" charset="0"/>
              <a:buChar char="•"/>
            </a:pPr>
            <a:r>
              <a:rPr lang="en-US" dirty="0"/>
              <a:t>With plain OOK, 19 dBm can be used for the ON part.</a:t>
            </a:r>
          </a:p>
          <a:p>
            <a:pPr>
              <a:buFont typeface="Arial" panose="020B0604020202020204" pitchFamily="34" charset="0"/>
              <a:buChar char="•"/>
            </a:pPr>
            <a:r>
              <a:rPr lang="en-US" dirty="0"/>
              <a:t>With P-OOK, it seems increasing this to 25 dBm is feasible based on the assumptions </a:t>
            </a:r>
          </a:p>
          <a:p>
            <a:pPr>
              <a:buFont typeface="Arial" panose="020B0604020202020204" pitchFamily="34" charset="0"/>
              <a:buChar char="•"/>
            </a:pPr>
            <a:r>
              <a:rPr lang="en-US" dirty="0"/>
              <a:t>This means T_NZ = 40 samples (2 us) for the 62.5kb/s mode</a:t>
            </a:r>
          </a:p>
          <a:p>
            <a:pPr marL="0" indent="0"/>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245293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practically achievable gains – 8 MHz BW</a:t>
            </a:r>
            <a:endParaRPr lang="en-US" i="1" dirty="0"/>
          </a:p>
        </p:txBody>
      </p:sp>
      <p:sp>
        <p:nvSpPr>
          <p:cNvPr id="3" name="Content Placeholder 2"/>
          <p:cNvSpPr>
            <a:spLocks noGrp="1"/>
          </p:cNvSpPr>
          <p:nvPr>
            <p:ph idx="1"/>
          </p:nvPr>
        </p:nvSpPr>
        <p:spPr>
          <a:xfrm>
            <a:off x="767408" y="2068524"/>
            <a:ext cx="10361084" cy="5032883"/>
          </a:xfrm>
        </p:spPr>
        <p:txBody>
          <a:bodyPr/>
          <a:lstStyle/>
          <a:p>
            <a:pPr>
              <a:buFont typeface="Arial" panose="020B0604020202020204" pitchFamily="34" charset="0"/>
              <a:buChar char="•"/>
            </a:pPr>
            <a:r>
              <a:rPr lang="en-US" dirty="0"/>
              <a:t>8 MHz BW is here just taken as an example, but keeping in mind that this seems to still meet the TX mask also with saturated PA</a:t>
            </a:r>
          </a:p>
          <a:p>
            <a:pPr>
              <a:buFont typeface="Arial" panose="020B0604020202020204" pitchFamily="34" charset="0"/>
              <a:buChar char="•"/>
            </a:pPr>
            <a:r>
              <a:rPr lang="en-US" dirty="0"/>
              <a:t>The maximum average power would for PSD limited transmission be 19 dBm, which is close to the 20 dBm power limitation</a:t>
            </a:r>
          </a:p>
          <a:p>
            <a:pPr>
              <a:buFont typeface="Arial" panose="020B0604020202020204" pitchFamily="34" charset="0"/>
              <a:buChar char="•"/>
            </a:pPr>
            <a:r>
              <a:rPr lang="en-US" dirty="0"/>
              <a:t>With plain OOK, 22 dBm can be used for the ON part.</a:t>
            </a:r>
          </a:p>
          <a:p>
            <a:pPr>
              <a:buFont typeface="Arial" panose="020B0604020202020204" pitchFamily="34" charset="0"/>
              <a:buChar char="•"/>
            </a:pPr>
            <a:r>
              <a:rPr lang="en-US" dirty="0"/>
              <a:t>With P-OOK, it seems increasing this to 25 dBm is feasible based on the assumptions, resulting in T_NZ = 80 samples (4 us) for the 62.5kb/s mode</a:t>
            </a:r>
          </a:p>
          <a:p>
            <a:pPr marL="0" indent="0"/>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664903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practically achievable gains – power limited</a:t>
            </a:r>
            <a:endParaRPr lang="en-US" i="1" dirty="0"/>
          </a:p>
        </p:txBody>
      </p:sp>
      <p:sp>
        <p:nvSpPr>
          <p:cNvPr id="3" name="Content Placeholder 2"/>
          <p:cNvSpPr>
            <a:spLocks noGrp="1"/>
          </p:cNvSpPr>
          <p:nvPr>
            <p:ph idx="1"/>
          </p:nvPr>
        </p:nvSpPr>
        <p:spPr>
          <a:xfrm>
            <a:off x="767408" y="2068524"/>
            <a:ext cx="10361084" cy="5032883"/>
          </a:xfrm>
        </p:spPr>
        <p:txBody>
          <a:bodyPr/>
          <a:lstStyle/>
          <a:p>
            <a:pPr>
              <a:buFont typeface="Arial" panose="020B0604020202020204" pitchFamily="34" charset="0"/>
              <a:buChar char="•"/>
            </a:pPr>
            <a:r>
              <a:rPr lang="en-US" dirty="0"/>
              <a:t>When there regulatory limitations for the average TX power does not result in a practical problem, i.e., the maximum practically TX power can be used irrespective of T_NZ, then plain OOK is preferred</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3054160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Results - AWGN</a:t>
            </a:r>
          </a:p>
        </p:txBody>
      </p:sp>
      <p:sp>
        <p:nvSpPr>
          <p:cNvPr id="3" name="Content Placeholder 2"/>
          <p:cNvSpPr>
            <a:spLocks noGrp="1"/>
          </p:cNvSpPr>
          <p:nvPr>
            <p:ph idx="1"/>
          </p:nvPr>
        </p:nvSpPr>
        <p:spPr>
          <a:xfrm>
            <a:off x="914401" y="4365104"/>
            <a:ext cx="10361084" cy="1441278"/>
          </a:xfrm>
        </p:spPr>
        <p:txBody>
          <a:bodyPr/>
          <a:lstStyle/>
          <a:p>
            <a:pPr>
              <a:buFont typeface="Arial" panose="020B0604020202020204" pitchFamily="34" charset="0"/>
              <a:buChar char="•"/>
            </a:pPr>
            <a:r>
              <a:rPr lang="en-US" dirty="0"/>
              <a:t>Two different simulations are performed, with ideal synchronization and with a practical synchronization algorithm</a:t>
            </a:r>
          </a:p>
          <a:p>
            <a:pPr>
              <a:buFont typeface="Arial" panose="020B0604020202020204" pitchFamily="34" charset="0"/>
              <a:buChar char="•"/>
            </a:pPr>
            <a:r>
              <a:rPr lang="en-US" dirty="0"/>
              <a:t>For T_NZ = 2us and larger, the performance is almost the same</a:t>
            </a:r>
          </a:p>
          <a:p>
            <a:pPr>
              <a:buFont typeface="Arial" panose="020B0604020202020204" pitchFamily="34" charset="0"/>
              <a:buChar char="•"/>
            </a:pPr>
            <a:r>
              <a:rPr lang="en-US" dirty="0"/>
              <a:t>If T_NZ is reduced too much the gain is diminished and may even cause a loss in the performance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0056" y="1388829"/>
            <a:ext cx="4106827" cy="3080120"/>
          </a:xfrm>
          <a:prstGeom prst="rect">
            <a:avLst/>
          </a:prstGeom>
        </p:spPr>
      </p:pic>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4798" y="1440751"/>
            <a:ext cx="3968366" cy="2976275"/>
          </a:xfrm>
          <a:prstGeom prst="rect">
            <a:avLst/>
          </a:prstGeom>
        </p:spPr>
      </p:pic>
    </p:spTree>
    <p:extLst>
      <p:ext uri="{BB962C8B-B14F-4D97-AF65-F5344CB8AC3E}">
        <p14:creationId xmlns:p14="http://schemas.microsoft.com/office/powerpoint/2010/main" val="4227480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Results – </a:t>
            </a:r>
            <a:r>
              <a:rPr lang="en-US" dirty="0" err="1"/>
              <a:t>TGn</a:t>
            </a:r>
            <a:r>
              <a:rPr lang="en-US" dirty="0"/>
              <a:t> Channels</a:t>
            </a:r>
          </a:p>
        </p:txBody>
      </p:sp>
      <p:sp>
        <p:nvSpPr>
          <p:cNvPr id="3" name="Content Placeholder 2"/>
          <p:cNvSpPr>
            <a:spLocks noGrp="1"/>
          </p:cNvSpPr>
          <p:nvPr>
            <p:ph idx="1"/>
          </p:nvPr>
        </p:nvSpPr>
        <p:spPr>
          <a:xfrm>
            <a:off x="914401" y="5013176"/>
            <a:ext cx="10361084" cy="1081238"/>
          </a:xfrm>
        </p:spPr>
        <p:txBody>
          <a:bodyPr/>
          <a:lstStyle/>
          <a:p>
            <a:pPr>
              <a:buFont typeface="Arial" panose="020B0604020202020204" pitchFamily="34" charset="0"/>
              <a:buChar char="•"/>
            </a:pPr>
            <a:r>
              <a:rPr lang="en-US" dirty="0"/>
              <a:t>Similar performance gains are seen also for the </a:t>
            </a:r>
            <a:r>
              <a:rPr lang="en-US" dirty="0" err="1"/>
              <a:t>TGnB</a:t>
            </a:r>
            <a:r>
              <a:rPr lang="en-US" dirty="0"/>
              <a:t> and </a:t>
            </a:r>
            <a:r>
              <a:rPr lang="en-US" dirty="0" err="1"/>
              <a:t>TGnD</a:t>
            </a:r>
            <a:r>
              <a:rPr lang="en-US" dirty="0"/>
              <a:t> channels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3472" y="1590583"/>
            <a:ext cx="4176463" cy="3132347"/>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6214" y="1590583"/>
            <a:ext cx="4250843" cy="3188132"/>
          </a:xfrm>
          <a:prstGeom prst="rect">
            <a:avLst/>
          </a:prstGeom>
        </p:spPr>
      </p:pic>
    </p:spTree>
    <p:extLst>
      <p:ext uri="{BB962C8B-B14F-4D97-AF65-F5344CB8AC3E}">
        <p14:creationId xmlns:p14="http://schemas.microsoft.com/office/powerpoint/2010/main" val="391721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897633" y="1628800"/>
            <a:ext cx="10361084" cy="4113213"/>
          </a:xfrm>
          <a:ln/>
        </p:spPr>
        <p:txBody>
          <a:bodyPr/>
          <a:lstStyle/>
          <a:p>
            <a:pPr>
              <a:buFont typeface="Arial" panose="020B0604020202020204" pitchFamily="34" charset="0"/>
              <a:buChar char="•"/>
            </a:pPr>
            <a:r>
              <a:rPr lang="en-GB" dirty="0"/>
              <a:t>As an alternative to textbook Manchester coded OOK, it has in e.g. [1] and [2] been proposed to zero-pad the ON part of the signal to further improve the performance</a:t>
            </a:r>
          </a:p>
          <a:p>
            <a:pPr>
              <a:buFont typeface="Arial" panose="020B0604020202020204" pitchFamily="34" charset="0"/>
              <a:buChar char="•"/>
            </a:pPr>
            <a:r>
              <a:rPr lang="en-GB" dirty="0"/>
              <a:t>In this contribution we discuss what this gain comes from, how far this approach can be taken in practice, and what the corresponding gain is</a:t>
            </a:r>
          </a:p>
          <a:p>
            <a:pPr>
              <a:buFont typeface="Arial" panose="020B0604020202020204" pitchFamily="34" charset="0"/>
              <a:buChar char="•"/>
            </a:pPr>
            <a:r>
              <a:rPr lang="en-GB" dirty="0"/>
              <a:t>Since the idea basically is to send OOK for only part of the time, and nothing during the remaining part, we refer to this as Partial-OOK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November,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Results – Increase Receiver Window Size </a:t>
            </a:r>
          </a:p>
        </p:txBody>
      </p:sp>
      <p:sp>
        <p:nvSpPr>
          <p:cNvPr id="3" name="Content Placeholder 2"/>
          <p:cNvSpPr>
            <a:spLocks noGrp="1"/>
          </p:cNvSpPr>
          <p:nvPr>
            <p:ph idx="1"/>
          </p:nvPr>
        </p:nvSpPr>
        <p:spPr>
          <a:xfrm>
            <a:off x="942215" y="4860921"/>
            <a:ext cx="10361084" cy="1081238"/>
          </a:xfrm>
        </p:spPr>
        <p:txBody>
          <a:bodyPr/>
          <a:lstStyle/>
          <a:p>
            <a:pPr>
              <a:buFont typeface="Arial" panose="020B0604020202020204" pitchFamily="34" charset="0"/>
              <a:buChar char="•"/>
            </a:pPr>
            <a:r>
              <a:rPr lang="en-US" dirty="0"/>
              <a:t>For perfect synchronization and no delay spread, a receiver window matched to the sent pulse length gives the best result</a:t>
            </a:r>
          </a:p>
          <a:p>
            <a:pPr>
              <a:buFont typeface="Arial" panose="020B0604020202020204" pitchFamily="34" charset="0"/>
              <a:buChar char="•"/>
            </a:pPr>
            <a:r>
              <a:rPr lang="en-US" dirty="0"/>
              <a:t>For a channel with some delay spread, a somewhat increased receiver window may work equally well, and sometimes even better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343" y="1751014"/>
            <a:ext cx="3965481" cy="2974111"/>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5545" y="1804837"/>
            <a:ext cx="3893715" cy="2920287"/>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7659" y="1830390"/>
            <a:ext cx="3890803" cy="2918102"/>
          </a:xfrm>
          <a:prstGeom prst="rect">
            <a:avLst/>
          </a:prstGeom>
        </p:spPr>
      </p:pic>
    </p:spTree>
    <p:extLst>
      <p:ext uri="{BB962C8B-B14F-4D97-AF65-F5344CB8AC3E}">
        <p14:creationId xmlns:p14="http://schemas.microsoft.com/office/powerpoint/2010/main" val="1017533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with channel sensed idle</a:t>
            </a:r>
          </a:p>
        </p:txBody>
      </p:sp>
      <p:sp>
        <p:nvSpPr>
          <p:cNvPr id="3" name="Content Placeholder 2"/>
          <p:cNvSpPr>
            <a:spLocks noGrp="1"/>
          </p:cNvSpPr>
          <p:nvPr>
            <p:ph idx="1"/>
          </p:nvPr>
        </p:nvSpPr>
        <p:spPr>
          <a:xfrm>
            <a:off x="839416" y="1833356"/>
            <a:ext cx="10361084" cy="1873326"/>
          </a:xfrm>
        </p:spPr>
        <p:txBody>
          <a:bodyPr/>
          <a:lstStyle/>
          <a:p>
            <a:pPr>
              <a:buFont typeface="Arial" panose="020B0604020202020204" pitchFamily="34" charset="0"/>
              <a:buChar char="•"/>
            </a:pPr>
            <a:r>
              <a:rPr lang="en-US" dirty="0"/>
              <a:t>An argument for not having long sequences with no energy is that the channel maybe found idle by another STA performing ED </a:t>
            </a:r>
          </a:p>
          <a:p>
            <a:pPr>
              <a:buFont typeface="Arial" panose="020B0604020202020204" pitchFamily="34" charset="0"/>
              <a:buChar char="•"/>
            </a:pPr>
            <a:r>
              <a:rPr lang="en-US" dirty="0"/>
              <a:t>However, because the ED threshold is so much higher than the sensitivity of the WUR, this is believed to be just a corner case problem. Only about 1 % of the STAs that potentially will interfere with a wake-up transmission will actually defer using ED. To see  this, suppose</a:t>
            </a:r>
          </a:p>
          <a:p>
            <a:pPr lvl="1">
              <a:buFont typeface="Arial" panose="020B0604020202020204" pitchFamily="34" charset="0"/>
              <a:buChar char="•"/>
            </a:pPr>
            <a:r>
              <a:rPr lang="en-US" dirty="0"/>
              <a:t>PL(d) = 40 + 35log10(d),</a:t>
            </a:r>
          </a:p>
          <a:p>
            <a:pPr lvl="1">
              <a:buFont typeface="Arial" panose="020B0604020202020204" pitchFamily="34" charset="0"/>
              <a:buChar char="•"/>
            </a:pPr>
            <a:r>
              <a:rPr lang="en-US" dirty="0"/>
              <a:t>TX power = 15 dBm</a:t>
            </a:r>
          </a:p>
          <a:p>
            <a:pPr lvl="1">
              <a:buFont typeface="Arial" panose="020B0604020202020204" pitchFamily="34" charset="0"/>
              <a:buChar char="•"/>
            </a:pPr>
            <a:r>
              <a:rPr lang="en-US" dirty="0"/>
              <a:t>CCA @ -62dBm =&gt; d = 11.4 m</a:t>
            </a:r>
          </a:p>
          <a:p>
            <a:pPr lvl="1">
              <a:buFont typeface="Arial" panose="020B0604020202020204" pitchFamily="34" charset="0"/>
              <a:buChar char="•"/>
            </a:pPr>
            <a:r>
              <a:rPr lang="en-US" dirty="0"/>
              <a:t>Sensitivity @ -97 dBm =&gt; d =114 m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3588848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with channel sensed idle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
        <p:nvSpPr>
          <p:cNvPr id="8" name="Oval 7"/>
          <p:cNvSpPr/>
          <p:nvPr/>
        </p:nvSpPr>
        <p:spPr bwMode="auto">
          <a:xfrm>
            <a:off x="5536354" y="1728552"/>
            <a:ext cx="4497118" cy="4202477"/>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Freeform 8"/>
          <p:cNvSpPr>
            <a:spLocks noChangeAspect="1" noEditPoints="1"/>
          </p:cNvSpPr>
          <p:nvPr/>
        </p:nvSpPr>
        <p:spPr bwMode="auto">
          <a:xfrm>
            <a:off x="7504421" y="3567812"/>
            <a:ext cx="539623" cy="443564"/>
          </a:xfrm>
          <a:custGeom>
            <a:avLst/>
            <a:gdLst>
              <a:gd name="T0" fmla="*/ 2147483647 w 451"/>
              <a:gd name="T1" fmla="*/ 2147483647 h 407"/>
              <a:gd name="T2" fmla="*/ 2147483647 w 451"/>
              <a:gd name="T3" fmla="*/ 2147483647 h 407"/>
              <a:gd name="T4" fmla="*/ 2147483647 w 451"/>
              <a:gd name="T5" fmla="*/ 2147483647 h 407"/>
              <a:gd name="T6" fmla="*/ 2147483647 w 451"/>
              <a:gd name="T7" fmla="*/ 2147483647 h 407"/>
              <a:gd name="T8" fmla="*/ 2147483647 w 451"/>
              <a:gd name="T9" fmla="*/ 2147483647 h 407"/>
              <a:gd name="T10" fmla="*/ 2147483647 w 451"/>
              <a:gd name="T11" fmla="*/ 2147483647 h 407"/>
              <a:gd name="T12" fmla="*/ 2147483647 w 451"/>
              <a:gd name="T13" fmla="*/ 2147483647 h 407"/>
              <a:gd name="T14" fmla="*/ 2147483647 w 451"/>
              <a:gd name="T15" fmla="*/ 2147483647 h 407"/>
              <a:gd name="T16" fmla="*/ 2147483647 w 451"/>
              <a:gd name="T17" fmla="*/ 2147483647 h 407"/>
              <a:gd name="T18" fmla="*/ 2147483647 w 451"/>
              <a:gd name="T19" fmla="*/ 2147483647 h 407"/>
              <a:gd name="T20" fmla="*/ 2147483647 w 451"/>
              <a:gd name="T21" fmla="*/ 2147483647 h 407"/>
              <a:gd name="T22" fmla="*/ 2147483647 w 451"/>
              <a:gd name="T23" fmla="*/ 2147483647 h 407"/>
              <a:gd name="T24" fmla="*/ 2147483647 w 451"/>
              <a:gd name="T25" fmla="*/ 2147483647 h 407"/>
              <a:gd name="T26" fmla="*/ 2147483647 w 451"/>
              <a:gd name="T27" fmla="*/ 2147483647 h 407"/>
              <a:gd name="T28" fmla="*/ 2147483647 w 451"/>
              <a:gd name="T29" fmla="*/ 2147483647 h 407"/>
              <a:gd name="T30" fmla="*/ 2147483647 w 451"/>
              <a:gd name="T31" fmla="*/ 2147483647 h 407"/>
              <a:gd name="T32" fmla="*/ 2147483647 w 451"/>
              <a:gd name="T33" fmla="*/ 2147483647 h 407"/>
              <a:gd name="T34" fmla="*/ 2147483647 w 451"/>
              <a:gd name="T35" fmla="*/ 2147483647 h 407"/>
              <a:gd name="T36" fmla="*/ 2147483647 w 451"/>
              <a:gd name="T37" fmla="*/ 2147483647 h 407"/>
              <a:gd name="T38" fmla="*/ 2147483647 w 451"/>
              <a:gd name="T39" fmla="*/ 2147483647 h 407"/>
              <a:gd name="T40" fmla="*/ 2147483647 w 451"/>
              <a:gd name="T41" fmla="*/ 2147483647 h 407"/>
              <a:gd name="T42" fmla="*/ 2147483647 w 451"/>
              <a:gd name="T43" fmla="*/ 2147483647 h 407"/>
              <a:gd name="T44" fmla="*/ 2147483647 w 451"/>
              <a:gd name="T45" fmla="*/ 2147483647 h 407"/>
              <a:gd name="T46" fmla="*/ 2147483647 w 451"/>
              <a:gd name="T47" fmla="*/ 2147483647 h 407"/>
              <a:gd name="T48" fmla="*/ 2147483647 w 451"/>
              <a:gd name="T49" fmla="*/ 2147483647 h 407"/>
              <a:gd name="T50" fmla="*/ 2147483647 w 451"/>
              <a:gd name="T51" fmla="*/ 2147483647 h 407"/>
              <a:gd name="T52" fmla="*/ 2147483647 w 451"/>
              <a:gd name="T53" fmla="*/ 2147483647 h 407"/>
              <a:gd name="T54" fmla="*/ 2147483647 w 451"/>
              <a:gd name="T55" fmla="*/ 2147483647 h 407"/>
              <a:gd name="T56" fmla="*/ 2147483647 w 451"/>
              <a:gd name="T57" fmla="*/ 2147483647 h 407"/>
              <a:gd name="T58" fmla="*/ 2147483647 w 451"/>
              <a:gd name="T59" fmla="*/ 2147483647 h 407"/>
              <a:gd name="T60" fmla="*/ 2147483647 w 451"/>
              <a:gd name="T61" fmla="*/ 2147483647 h 407"/>
              <a:gd name="T62" fmla="*/ 2147483647 w 451"/>
              <a:gd name="T63" fmla="*/ 2147483647 h 407"/>
              <a:gd name="T64" fmla="*/ 2147483647 w 451"/>
              <a:gd name="T65" fmla="*/ 2147483647 h 407"/>
              <a:gd name="T66" fmla="*/ 2147483647 w 451"/>
              <a:gd name="T67" fmla="*/ 2147483647 h 407"/>
              <a:gd name="T68" fmla="*/ 2147483647 w 451"/>
              <a:gd name="T69" fmla="*/ 2147483647 h 407"/>
              <a:gd name="T70" fmla="*/ 2147483647 w 451"/>
              <a:gd name="T71" fmla="*/ 2147483647 h 407"/>
              <a:gd name="T72" fmla="*/ 2147483647 w 451"/>
              <a:gd name="T73" fmla="*/ 2147483647 h 407"/>
              <a:gd name="T74" fmla="*/ 2147483647 w 451"/>
              <a:gd name="T75" fmla="*/ 2147483647 h 407"/>
              <a:gd name="T76" fmla="*/ 2147483647 w 451"/>
              <a:gd name="T77" fmla="*/ 2147483647 h 407"/>
              <a:gd name="T78" fmla="*/ 2147483647 w 451"/>
              <a:gd name="T79" fmla="*/ 2147483647 h 407"/>
              <a:gd name="T80" fmla="*/ 2147483647 w 451"/>
              <a:gd name="T81" fmla="*/ 2147483647 h 407"/>
              <a:gd name="T82" fmla="*/ 2147483647 w 451"/>
              <a:gd name="T83" fmla="*/ 2147483647 h 407"/>
              <a:gd name="T84" fmla="*/ 2147483647 w 451"/>
              <a:gd name="T85" fmla="*/ 2147483647 h 407"/>
              <a:gd name="T86" fmla="*/ 2147483647 w 451"/>
              <a:gd name="T87" fmla="*/ 2147483647 h 407"/>
              <a:gd name="T88" fmla="*/ 2147483647 w 451"/>
              <a:gd name="T89" fmla="*/ 2147483647 h 407"/>
              <a:gd name="T90" fmla="*/ 2147483647 w 451"/>
              <a:gd name="T91" fmla="*/ 2147483647 h 4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51"/>
              <a:gd name="T139" fmla="*/ 0 h 407"/>
              <a:gd name="T140" fmla="*/ 451 w 451"/>
              <a:gd name="T141" fmla="*/ 407 h 4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51" h="407">
                <a:moveTo>
                  <a:pt x="227" y="14"/>
                </a:moveTo>
                <a:cubicBezTo>
                  <a:pt x="251" y="38"/>
                  <a:pt x="263" y="69"/>
                  <a:pt x="263" y="99"/>
                </a:cubicBezTo>
                <a:cubicBezTo>
                  <a:pt x="263" y="130"/>
                  <a:pt x="251" y="161"/>
                  <a:pt x="227" y="185"/>
                </a:cubicBezTo>
                <a:cubicBezTo>
                  <a:pt x="224" y="188"/>
                  <a:pt x="224" y="193"/>
                  <a:pt x="227" y="196"/>
                </a:cubicBezTo>
                <a:cubicBezTo>
                  <a:pt x="229" y="198"/>
                  <a:pt x="231" y="198"/>
                  <a:pt x="233" y="198"/>
                </a:cubicBezTo>
                <a:cubicBezTo>
                  <a:pt x="235" y="198"/>
                  <a:pt x="237" y="198"/>
                  <a:pt x="239" y="196"/>
                </a:cubicBezTo>
                <a:cubicBezTo>
                  <a:pt x="265" y="169"/>
                  <a:pt x="279" y="134"/>
                  <a:pt x="279" y="99"/>
                </a:cubicBezTo>
                <a:cubicBezTo>
                  <a:pt x="279" y="65"/>
                  <a:pt x="265" y="30"/>
                  <a:pt x="239" y="3"/>
                </a:cubicBezTo>
                <a:cubicBezTo>
                  <a:pt x="236" y="0"/>
                  <a:pt x="230" y="0"/>
                  <a:pt x="227" y="3"/>
                </a:cubicBezTo>
                <a:cubicBezTo>
                  <a:pt x="224" y="6"/>
                  <a:pt x="224" y="11"/>
                  <a:pt x="227" y="14"/>
                </a:cubicBezTo>
                <a:close/>
                <a:moveTo>
                  <a:pt x="224" y="99"/>
                </a:moveTo>
                <a:cubicBezTo>
                  <a:pt x="224" y="120"/>
                  <a:pt x="216" y="141"/>
                  <a:pt x="200" y="157"/>
                </a:cubicBezTo>
                <a:cubicBezTo>
                  <a:pt x="197" y="161"/>
                  <a:pt x="197" y="166"/>
                  <a:pt x="200" y="169"/>
                </a:cubicBezTo>
                <a:cubicBezTo>
                  <a:pt x="202" y="170"/>
                  <a:pt x="204" y="171"/>
                  <a:pt x="206" y="171"/>
                </a:cubicBezTo>
                <a:cubicBezTo>
                  <a:pt x="208" y="171"/>
                  <a:pt x="210" y="170"/>
                  <a:pt x="211" y="169"/>
                </a:cubicBezTo>
                <a:cubicBezTo>
                  <a:pt x="231" y="150"/>
                  <a:pt x="240" y="125"/>
                  <a:pt x="240" y="99"/>
                </a:cubicBezTo>
                <a:cubicBezTo>
                  <a:pt x="240" y="74"/>
                  <a:pt x="231" y="49"/>
                  <a:pt x="211" y="30"/>
                </a:cubicBezTo>
                <a:cubicBezTo>
                  <a:pt x="208" y="27"/>
                  <a:pt x="203" y="27"/>
                  <a:pt x="200" y="30"/>
                </a:cubicBezTo>
                <a:cubicBezTo>
                  <a:pt x="197" y="33"/>
                  <a:pt x="197" y="38"/>
                  <a:pt x="200" y="41"/>
                </a:cubicBezTo>
                <a:cubicBezTo>
                  <a:pt x="216" y="57"/>
                  <a:pt x="224" y="78"/>
                  <a:pt x="224" y="99"/>
                </a:cubicBezTo>
                <a:close/>
                <a:moveTo>
                  <a:pt x="173" y="142"/>
                </a:moveTo>
                <a:cubicBezTo>
                  <a:pt x="174" y="143"/>
                  <a:pt x="176" y="144"/>
                  <a:pt x="179" y="144"/>
                </a:cubicBezTo>
                <a:cubicBezTo>
                  <a:pt x="181" y="144"/>
                  <a:pt x="183" y="143"/>
                  <a:pt x="184" y="142"/>
                </a:cubicBezTo>
                <a:cubicBezTo>
                  <a:pt x="196" y="130"/>
                  <a:pt x="202" y="115"/>
                  <a:pt x="202" y="99"/>
                </a:cubicBezTo>
                <a:cubicBezTo>
                  <a:pt x="202" y="84"/>
                  <a:pt x="196" y="69"/>
                  <a:pt x="184" y="57"/>
                </a:cubicBezTo>
                <a:cubicBezTo>
                  <a:pt x="181" y="54"/>
                  <a:pt x="176" y="54"/>
                  <a:pt x="173" y="57"/>
                </a:cubicBezTo>
                <a:cubicBezTo>
                  <a:pt x="170" y="60"/>
                  <a:pt x="170" y="66"/>
                  <a:pt x="173" y="69"/>
                </a:cubicBezTo>
                <a:cubicBezTo>
                  <a:pt x="181" y="77"/>
                  <a:pt x="186" y="88"/>
                  <a:pt x="186" y="99"/>
                </a:cubicBezTo>
                <a:cubicBezTo>
                  <a:pt x="186" y="111"/>
                  <a:pt x="181" y="122"/>
                  <a:pt x="173" y="130"/>
                </a:cubicBezTo>
                <a:cubicBezTo>
                  <a:pt x="170" y="133"/>
                  <a:pt x="170" y="138"/>
                  <a:pt x="173" y="142"/>
                </a:cubicBezTo>
                <a:close/>
                <a:moveTo>
                  <a:pt x="16" y="99"/>
                </a:moveTo>
                <a:cubicBezTo>
                  <a:pt x="16" y="69"/>
                  <a:pt x="28" y="38"/>
                  <a:pt x="52" y="14"/>
                </a:cubicBezTo>
                <a:cubicBezTo>
                  <a:pt x="55" y="11"/>
                  <a:pt x="55" y="6"/>
                  <a:pt x="52" y="3"/>
                </a:cubicBezTo>
                <a:cubicBezTo>
                  <a:pt x="49" y="0"/>
                  <a:pt x="44" y="0"/>
                  <a:pt x="40" y="3"/>
                </a:cubicBezTo>
                <a:cubicBezTo>
                  <a:pt x="14" y="30"/>
                  <a:pt x="0" y="65"/>
                  <a:pt x="0" y="99"/>
                </a:cubicBezTo>
                <a:cubicBezTo>
                  <a:pt x="0" y="134"/>
                  <a:pt x="14" y="169"/>
                  <a:pt x="40" y="196"/>
                </a:cubicBezTo>
                <a:cubicBezTo>
                  <a:pt x="42" y="198"/>
                  <a:pt x="44" y="198"/>
                  <a:pt x="46" y="198"/>
                </a:cubicBezTo>
                <a:cubicBezTo>
                  <a:pt x="48" y="198"/>
                  <a:pt x="50" y="198"/>
                  <a:pt x="52" y="196"/>
                </a:cubicBezTo>
                <a:cubicBezTo>
                  <a:pt x="55" y="193"/>
                  <a:pt x="55" y="188"/>
                  <a:pt x="52" y="185"/>
                </a:cubicBezTo>
                <a:cubicBezTo>
                  <a:pt x="28" y="161"/>
                  <a:pt x="16" y="130"/>
                  <a:pt x="16" y="99"/>
                </a:cubicBezTo>
                <a:close/>
                <a:moveTo>
                  <a:pt x="55" y="99"/>
                </a:moveTo>
                <a:cubicBezTo>
                  <a:pt x="55" y="78"/>
                  <a:pt x="63" y="57"/>
                  <a:pt x="79" y="41"/>
                </a:cubicBezTo>
                <a:cubicBezTo>
                  <a:pt x="82" y="38"/>
                  <a:pt x="82" y="33"/>
                  <a:pt x="79" y="30"/>
                </a:cubicBezTo>
                <a:cubicBezTo>
                  <a:pt x="76" y="27"/>
                  <a:pt x="71" y="27"/>
                  <a:pt x="68" y="30"/>
                </a:cubicBezTo>
                <a:cubicBezTo>
                  <a:pt x="49" y="49"/>
                  <a:pt x="39" y="74"/>
                  <a:pt x="39" y="99"/>
                </a:cubicBezTo>
                <a:cubicBezTo>
                  <a:pt x="39" y="124"/>
                  <a:pt x="49" y="150"/>
                  <a:pt x="68" y="169"/>
                </a:cubicBezTo>
                <a:cubicBezTo>
                  <a:pt x="69" y="170"/>
                  <a:pt x="71" y="171"/>
                  <a:pt x="73" y="171"/>
                </a:cubicBezTo>
                <a:cubicBezTo>
                  <a:pt x="75" y="171"/>
                  <a:pt x="77" y="170"/>
                  <a:pt x="79" y="169"/>
                </a:cubicBezTo>
                <a:cubicBezTo>
                  <a:pt x="82" y="166"/>
                  <a:pt x="82" y="161"/>
                  <a:pt x="79" y="157"/>
                </a:cubicBezTo>
                <a:cubicBezTo>
                  <a:pt x="63" y="141"/>
                  <a:pt x="55" y="120"/>
                  <a:pt x="55" y="99"/>
                </a:cubicBezTo>
                <a:close/>
                <a:moveTo>
                  <a:pt x="106" y="57"/>
                </a:moveTo>
                <a:cubicBezTo>
                  <a:pt x="103" y="54"/>
                  <a:pt x="98" y="54"/>
                  <a:pt x="95" y="57"/>
                </a:cubicBezTo>
                <a:cubicBezTo>
                  <a:pt x="83" y="69"/>
                  <a:pt x="77" y="84"/>
                  <a:pt x="77" y="99"/>
                </a:cubicBezTo>
                <a:cubicBezTo>
                  <a:pt x="77" y="115"/>
                  <a:pt x="83" y="130"/>
                  <a:pt x="95" y="142"/>
                </a:cubicBezTo>
                <a:cubicBezTo>
                  <a:pt x="96" y="143"/>
                  <a:pt x="98" y="144"/>
                  <a:pt x="101" y="144"/>
                </a:cubicBezTo>
                <a:cubicBezTo>
                  <a:pt x="103" y="144"/>
                  <a:pt x="105" y="143"/>
                  <a:pt x="106" y="142"/>
                </a:cubicBezTo>
                <a:cubicBezTo>
                  <a:pt x="109" y="138"/>
                  <a:pt x="109" y="133"/>
                  <a:pt x="106" y="130"/>
                </a:cubicBezTo>
                <a:cubicBezTo>
                  <a:pt x="98" y="122"/>
                  <a:pt x="93" y="111"/>
                  <a:pt x="93" y="99"/>
                </a:cubicBezTo>
                <a:cubicBezTo>
                  <a:pt x="93" y="88"/>
                  <a:pt x="98" y="77"/>
                  <a:pt x="106" y="69"/>
                </a:cubicBezTo>
                <a:cubicBezTo>
                  <a:pt x="109" y="66"/>
                  <a:pt x="109" y="60"/>
                  <a:pt x="106" y="57"/>
                </a:cubicBezTo>
                <a:close/>
                <a:moveTo>
                  <a:pt x="164" y="332"/>
                </a:moveTo>
                <a:cubicBezTo>
                  <a:pt x="164" y="375"/>
                  <a:pt x="164" y="375"/>
                  <a:pt x="164" y="375"/>
                </a:cubicBezTo>
                <a:cubicBezTo>
                  <a:pt x="164" y="379"/>
                  <a:pt x="168" y="383"/>
                  <a:pt x="172" y="383"/>
                </a:cubicBezTo>
                <a:cubicBezTo>
                  <a:pt x="177" y="383"/>
                  <a:pt x="180" y="379"/>
                  <a:pt x="180" y="375"/>
                </a:cubicBezTo>
                <a:cubicBezTo>
                  <a:pt x="180" y="332"/>
                  <a:pt x="180" y="332"/>
                  <a:pt x="180" y="332"/>
                </a:cubicBezTo>
                <a:cubicBezTo>
                  <a:pt x="180" y="327"/>
                  <a:pt x="177" y="324"/>
                  <a:pt x="172" y="324"/>
                </a:cubicBezTo>
                <a:cubicBezTo>
                  <a:pt x="168" y="324"/>
                  <a:pt x="164" y="327"/>
                  <a:pt x="164" y="332"/>
                </a:cubicBezTo>
                <a:close/>
                <a:moveTo>
                  <a:pt x="190" y="332"/>
                </a:moveTo>
                <a:cubicBezTo>
                  <a:pt x="190" y="375"/>
                  <a:pt x="190" y="375"/>
                  <a:pt x="190" y="375"/>
                </a:cubicBezTo>
                <a:cubicBezTo>
                  <a:pt x="190" y="379"/>
                  <a:pt x="194" y="383"/>
                  <a:pt x="198" y="383"/>
                </a:cubicBezTo>
                <a:cubicBezTo>
                  <a:pt x="203" y="383"/>
                  <a:pt x="206" y="379"/>
                  <a:pt x="206" y="375"/>
                </a:cubicBezTo>
                <a:cubicBezTo>
                  <a:pt x="206" y="332"/>
                  <a:pt x="206" y="332"/>
                  <a:pt x="206" y="332"/>
                </a:cubicBezTo>
                <a:cubicBezTo>
                  <a:pt x="206" y="327"/>
                  <a:pt x="203" y="324"/>
                  <a:pt x="198" y="324"/>
                </a:cubicBezTo>
                <a:cubicBezTo>
                  <a:pt x="194" y="324"/>
                  <a:pt x="190" y="327"/>
                  <a:pt x="190" y="332"/>
                </a:cubicBezTo>
                <a:close/>
                <a:moveTo>
                  <a:pt x="216" y="332"/>
                </a:moveTo>
                <a:cubicBezTo>
                  <a:pt x="216" y="375"/>
                  <a:pt x="216" y="375"/>
                  <a:pt x="216" y="375"/>
                </a:cubicBezTo>
                <a:cubicBezTo>
                  <a:pt x="216" y="379"/>
                  <a:pt x="220" y="383"/>
                  <a:pt x="224" y="383"/>
                </a:cubicBezTo>
                <a:cubicBezTo>
                  <a:pt x="229" y="383"/>
                  <a:pt x="232" y="379"/>
                  <a:pt x="232" y="375"/>
                </a:cubicBezTo>
                <a:cubicBezTo>
                  <a:pt x="232" y="332"/>
                  <a:pt x="232" y="332"/>
                  <a:pt x="232" y="332"/>
                </a:cubicBezTo>
                <a:cubicBezTo>
                  <a:pt x="232" y="327"/>
                  <a:pt x="229" y="324"/>
                  <a:pt x="224" y="324"/>
                </a:cubicBezTo>
                <a:cubicBezTo>
                  <a:pt x="220" y="324"/>
                  <a:pt x="216" y="327"/>
                  <a:pt x="216" y="332"/>
                </a:cubicBezTo>
                <a:close/>
                <a:moveTo>
                  <a:pt x="242" y="332"/>
                </a:moveTo>
                <a:cubicBezTo>
                  <a:pt x="242" y="375"/>
                  <a:pt x="242" y="375"/>
                  <a:pt x="242" y="375"/>
                </a:cubicBezTo>
                <a:cubicBezTo>
                  <a:pt x="242" y="379"/>
                  <a:pt x="246" y="383"/>
                  <a:pt x="250" y="383"/>
                </a:cubicBezTo>
                <a:cubicBezTo>
                  <a:pt x="255" y="383"/>
                  <a:pt x="258" y="379"/>
                  <a:pt x="258" y="375"/>
                </a:cubicBezTo>
                <a:cubicBezTo>
                  <a:pt x="258" y="332"/>
                  <a:pt x="258" y="332"/>
                  <a:pt x="258" y="332"/>
                </a:cubicBezTo>
                <a:cubicBezTo>
                  <a:pt x="258" y="327"/>
                  <a:pt x="255" y="324"/>
                  <a:pt x="250" y="324"/>
                </a:cubicBezTo>
                <a:cubicBezTo>
                  <a:pt x="246" y="324"/>
                  <a:pt x="242" y="327"/>
                  <a:pt x="242" y="332"/>
                </a:cubicBezTo>
                <a:close/>
                <a:moveTo>
                  <a:pt x="276" y="324"/>
                </a:moveTo>
                <a:cubicBezTo>
                  <a:pt x="272" y="324"/>
                  <a:pt x="268" y="328"/>
                  <a:pt x="268" y="332"/>
                </a:cubicBezTo>
                <a:cubicBezTo>
                  <a:pt x="268" y="374"/>
                  <a:pt x="268" y="374"/>
                  <a:pt x="268" y="374"/>
                </a:cubicBezTo>
                <a:cubicBezTo>
                  <a:pt x="268" y="378"/>
                  <a:pt x="272" y="382"/>
                  <a:pt x="276" y="382"/>
                </a:cubicBezTo>
                <a:cubicBezTo>
                  <a:pt x="306" y="382"/>
                  <a:pt x="306" y="382"/>
                  <a:pt x="306" y="382"/>
                </a:cubicBezTo>
                <a:cubicBezTo>
                  <a:pt x="311" y="382"/>
                  <a:pt x="314" y="378"/>
                  <a:pt x="314" y="374"/>
                </a:cubicBezTo>
                <a:cubicBezTo>
                  <a:pt x="314" y="332"/>
                  <a:pt x="314" y="332"/>
                  <a:pt x="314" y="332"/>
                </a:cubicBezTo>
                <a:cubicBezTo>
                  <a:pt x="314" y="328"/>
                  <a:pt x="311" y="324"/>
                  <a:pt x="306" y="324"/>
                </a:cubicBezTo>
                <a:lnTo>
                  <a:pt x="276" y="324"/>
                </a:lnTo>
                <a:close/>
                <a:moveTo>
                  <a:pt x="331" y="324"/>
                </a:moveTo>
                <a:cubicBezTo>
                  <a:pt x="327" y="324"/>
                  <a:pt x="323" y="328"/>
                  <a:pt x="323" y="332"/>
                </a:cubicBezTo>
                <a:cubicBezTo>
                  <a:pt x="323" y="374"/>
                  <a:pt x="323" y="374"/>
                  <a:pt x="323" y="374"/>
                </a:cubicBezTo>
                <a:cubicBezTo>
                  <a:pt x="323" y="378"/>
                  <a:pt x="327" y="382"/>
                  <a:pt x="331" y="382"/>
                </a:cubicBezTo>
                <a:cubicBezTo>
                  <a:pt x="361" y="382"/>
                  <a:pt x="361" y="382"/>
                  <a:pt x="361" y="382"/>
                </a:cubicBezTo>
                <a:cubicBezTo>
                  <a:pt x="366" y="382"/>
                  <a:pt x="369" y="378"/>
                  <a:pt x="369" y="374"/>
                </a:cubicBezTo>
                <a:cubicBezTo>
                  <a:pt x="369" y="332"/>
                  <a:pt x="369" y="332"/>
                  <a:pt x="369" y="332"/>
                </a:cubicBezTo>
                <a:cubicBezTo>
                  <a:pt x="369" y="328"/>
                  <a:pt x="366" y="324"/>
                  <a:pt x="361" y="324"/>
                </a:cubicBezTo>
                <a:lnTo>
                  <a:pt x="331" y="324"/>
                </a:lnTo>
                <a:close/>
                <a:moveTo>
                  <a:pt x="386" y="324"/>
                </a:moveTo>
                <a:cubicBezTo>
                  <a:pt x="382" y="324"/>
                  <a:pt x="378" y="328"/>
                  <a:pt x="378" y="332"/>
                </a:cubicBezTo>
                <a:cubicBezTo>
                  <a:pt x="378" y="374"/>
                  <a:pt x="378" y="374"/>
                  <a:pt x="378" y="374"/>
                </a:cubicBezTo>
                <a:cubicBezTo>
                  <a:pt x="378" y="378"/>
                  <a:pt x="382" y="382"/>
                  <a:pt x="386" y="382"/>
                </a:cubicBezTo>
                <a:cubicBezTo>
                  <a:pt x="416" y="382"/>
                  <a:pt x="416" y="382"/>
                  <a:pt x="416" y="382"/>
                </a:cubicBezTo>
                <a:cubicBezTo>
                  <a:pt x="421" y="382"/>
                  <a:pt x="424" y="378"/>
                  <a:pt x="424" y="374"/>
                </a:cubicBezTo>
                <a:cubicBezTo>
                  <a:pt x="424" y="332"/>
                  <a:pt x="424" y="332"/>
                  <a:pt x="424" y="332"/>
                </a:cubicBezTo>
                <a:cubicBezTo>
                  <a:pt x="424" y="328"/>
                  <a:pt x="421" y="324"/>
                  <a:pt x="416" y="324"/>
                </a:cubicBezTo>
                <a:lnTo>
                  <a:pt x="386" y="324"/>
                </a:lnTo>
                <a:close/>
                <a:moveTo>
                  <a:pt x="443" y="349"/>
                </a:moveTo>
                <a:cubicBezTo>
                  <a:pt x="448" y="349"/>
                  <a:pt x="451" y="345"/>
                  <a:pt x="451" y="341"/>
                </a:cubicBezTo>
                <a:cubicBezTo>
                  <a:pt x="451" y="315"/>
                  <a:pt x="451" y="315"/>
                  <a:pt x="451" y="315"/>
                </a:cubicBezTo>
                <a:cubicBezTo>
                  <a:pt x="451" y="306"/>
                  <a:pt x="445" y="300"/>
                  <a:pt x="436" y="300"/>
                </a:cubicBezTo>
                <a:cubicBezTo>
                  <a:pt x="146" y="300"/>
                  <a:pt x="146" y="300"/>
                  <a:pt x="146" y="300"/>
                </a:cubicBezTo>
                <a:cubicBezTo>
                  <a:pt x="146" y="101"/>
                  <a:pt x="146" y="101"/>
                  <a:pt x="146" y="101"/>
                </a:cubicBezTo>
                <a:cubicBezTo>
                  <a:pt x="146" y="97"/>
                  <a:pt x="142" y="93"/>
                  <a:pt x="138" y="93"/>
                </a:cubicBezTo>
                <a:cubicBezTo>
                  <a:pt x="133" y="93"/>
                  <a:pt x="130" y="97"/>
                  <a:pt x="130" y="101"/>
                </a:cubicBezTo>
                <a:cubicBezTo>
                  <a:pt x="130" y="370"/>
                  <a:pt x="130" y="370"/>
                  <a:pt x="130" y="370"/>
                </a:cubicBezTo>
                <a:cubicBezTo>
                  <a:pt x="130" y="370"/>
                  <a:pt x="130" y="370"/>
                  <a:pt x="130" y="370"/>
                </a:cubicBezTo>
                <a:cubicBezTo>
                  <a:pt x="130" y="392"/>
                  <a:pt x="130" y="392"/>
                  <a:pt x="130" y="392"/>
                </a:cubicBezTo>
                <a:cubicBezTo>
                  <a:pt x="130" y="400"/>
                  <a:pt x="136" y="407"/>
                  <a:pt x="145" y="407"/>
                </a:cubicBezTo>
                <a:cubicBezTo>
                  <a:pt x="436" y="407"/>
                  <a:pt x="436" y="407"/>
                  <a:pt x="436" y="407"/>
                </a:cubicBezTo>
                <a:cubicBezTo>
                  <a:pt x="445" y="407"/>
                  <a:pt x="451" y="400"/>
                  <a:pt x="451" y="392"/>
                </a:cubicBezTo>
                <a:cubicBezTo>
                  <a:pt x="451" y="369"/>
                  <a:pt x="451" y="369"/>
                  <a:pt x="451" y="369"/>
                </a:cubicBezTo>
                <a:cubicBezTo>
                  <a:pt x="451" y="364"/>
                  <a:pt x="448" y="361"/>
                  <a:pt x="443" y="361"/>
                </a:cubicBezTo>
                <a:cubicBezTo>
                  <a:pt x="439" y="361"/>
                  <a:pt x="435" y="364"/>
                  <a:pt x="435" y="369"/>
                </a:cubicBezTo>
                <a:cubicBezTo>
                  <a:pt x="435" y="391"/>
                  <a:pt x="435" y="391"/>
                  <a:pt x="435" y="391"/>
                </a:cubicBezTo>
                <a:cubicBezTo>
                  <a:pt x="146" y="391"/>
                  <a:pt x="146" y="391"/>
                  <a:pt x="146" y="391"/>
                </a:cubicBezTo>
                <a:cubicBezTo>
                  <a:pt x="146" y="370"/>
                  <a:pt x="146" y="370"/>
                  <a:pt x="146" y="370"/>
                </a:cubicBezTo>
                <a:cubicBezTo>
                  <a:pt x="146" y="370"/>
                  <a:pt x="146" y="370"/>
                  <a:pt x="146" y="370"/>
                </a:cubicBezTo>
                <a:cubicBezTo>
                  <a:pt x="146" y="316"/>
                  <a:pt x="146" y="316"/>
                  <a:pt x="146" y="316"/>
                </a:cubicBezTo>
                <a:cubicBezTo>
                  <a:pt x="435" y="316"/>
                  <a:pt x="435" y="316"/>
                  <a:pt x="435" y="316"/>
                </a:cubicBezTo>
                <a:cubicBezTo>
                  <a:pt x="435" y="341"/>
                  <a:pt x="435" y="341"/>
                  <a:pt x="435" y="341"/>
                </a:cubicBezTo>
                <a:cubicBezTo>
                  <a:pt x="435" y="345"/>
                  <a:pt x="439" y="349"/>
                  <a:pt x="443" y="349"/>
                </a:cubicBezTo>
                <a:close/>
              </a:path>
            </a:pathLst>
          </a:custGeom>
          <a:solidFill>
            <a:srgbClr val="E321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28"/>
          <p:cNvSpPr>
            <a:spLocks noChangeAspect="1" noEditPoints="1"/>
          </p:cNvSpPr>
          <p:nvPr/>
        </p:nvSpPr>
        <p:spPr bwMode="auto">
          <a:xfrm>
            <a:off x="10535867" y="2555110"/>
            <a:ext cx="196469" cy="360534"/>
          </a:xfrm>
          <a:custGeom>
            <a:avLst/>
            <a:gdLst>
              <a:gd name="T0" fmla="*/ 885536 w 275"/>
              <a:gd name="T1" fmla="*/ 239962 h 503"/>
              <a:gd name="T2" fmla="*/ 859270 w 275"/>
              <a:gd name="T3" fmla="*/ 228714 h 503"/>
              <a:gd name="T4" fmla="*/ 172605 w 275"/>
              <a:gd name="T5" fmla="*/ 228714 h 503"/>
              <a:gd name="T6" fmla="*/ 142586 w 275"/>
              <a:gd name="T7" fmla="*/ 239962 h 503"/>
              <a:gd name="T8" fmla="*/ 112568 w 275"/>
              <a:gd name="T9" fmla="*/ 1499761 h 503"/>
              <a:gd name="T10" fmla="*/ 183861 w 275"/>
              <a:gd name="T11" fmla="*/ 1574750 h 503"/>
              <a:gd name="T12" fmla="*/ 844261 w 275"/>
              <a:gd name="T13" fmla="*/ 1574750 h 503"/>
              <a:gd name="T14" fmla="*/ 915555 w 275"/>
              <a:gd name="T15" fmla="*/ 1499761 h 503"/>
              <a:gd name="T16" fmla="*/ 855518 w 275"/>
              <a:gd name="T17" fmla="*/ 1499761 h 503"/>
              <a:gd name="T18" fmla="*/ 844261 w 275"/>
              <a:gd name="T19" fmla="*/ 1514759 h 503"/>
              <a:gd name="T20" fmla="*/ 514061 w 275"/>
              <a:gd name="T21" fmla="*/ 1518508 h 503"/>
              <a:gd name="T22" fmla="*/ 176357 w 275"/>
              <a:gd name="T23" fmla="*/ 1511010 h 503"/>
              <a:gd name="T24" fmla="*/ 172605 w 275"/>
              <a:gd name="T25" fmla="*/ 292453 h 503"/>
              <a:gd name="T26" fmla="*/ 180109 w 275"/>
              <a:gd name="T27" fmla="*/ 288704 h 503"/>
              <a:gd name="T28" fmla="*/ 739198 w 275"/>
              <a:gd name="T29" fmla="*/ 281205 h 503"/>
              <a:gd name="T30" fmla="*/ 855518 w 275"/>
              <a:gd name="T31" fmla="*/ 292453 h 503"/>
              <a:gd name="T32" fmla="*/ 855518 w 275"/>
              <a:gd name="T33" fmla="*/ 1499761 h 503"/>
              <a:gd name="T34" fmla="*/ 386484 w 275"/>
              <a:gd name="T35" fmla="*/ 1743473 h 503"/>
              <a:gd name="T36" fmla="*/ 615373 w 275"/>
              <a:gd name="T37" fmla="*/ 1773468 h 503"/>
              <a:gd name="T38" fmla="*/ 615373 w 275"/>
              <a:gd name="T39" fmla="*/ 1713477 h 503"/>
              <a:gd name="T40" fmla="*/ 881784 w 275"/>
              <a:gd name="T41" fmla="*/ 1679733 h 503"/>
              <a:gd name="T42" fmla="*/ 682914 w 275"/>
              <a:gd name="T43" fmla="*/ 1743473 h 503"/>
              <a:gd name="T44" fmla="*/ 716684 w 275"/>
              <a:gd name="T45" fmla="*/ 1765969 h 503"/>
              <a:gd name="T46" fmla="*/ 915555 w 275"/>
              <a:gd name="T47" fmla="*/ 1702229 h 503"/>
              <a:gd name="T48" fmla="*/ 146339 w 275"/>
              <a:gd name="T49" fmla="*/ 1679733 h 503"/>
              <a:gd name="T50" fmla="*/ 138834 w 275"/>
              <a:gd name="T51" fmla="*/ 1735974 h 503"/>
              <a:gd name="T52" fmla="*/ 315191 w 275"/>
              <a:gd name="T53" fmla="*/ 1765969 h 503"/>
              <a:gd name="T54" fmla="*/ 322695 w 275"/>
              <a:gd name="T55" fmla="*/ 1705979 h 503"/>
              <a:gd name="T56" fmla="*/ 998105 w 275"/>
              <a:gd name="T57" fmla="*/ 371191 h 503"/>
              <a:gd name="T58" fmla="*/ 968086 w 275"/>
              <a:gd name="T59" fmla="*/ 1788466 h 503"/>
              <a:gd name="T60" fmla="*/ 945573 w 275"/>
              <a:gd name="T61" fmla="*/ 1814711 h 503"/>
              <a:gd name="T62" fmla="*/ 941820 w 275"/>
              <a:gd name="T63" fmla="*/ 1818461 h 503"/>
              <a:gd name="T64" fmla="*/ 86302 w 275"/>
              <a:gd name="T65" fmla="*/ 1818461 h 503"/>
              <a:gd name="T66" fmla="*/ 60036 w 275"/>
              <a:gd name="T67" fmla="*/ 1788466 h 503"/>
              <a:gd name="T68" fmla="*/ 67541 w 275"/>
              <a:gd name="T69" fmla="*/ 86236 h 503"/>
              <a:gd name="T70" fmla="*/ 75045 w 275"/>
              <a:gd name="T71" fmla="*/ 82487 h 503"/>
              <a:gd name="T72" fmla="*/ 330200 w 275"/>
              <a:gd name="T73" fmla="*/ 67489 h 503"/>
              <a:gd name="T74" fmla="*/ 697923 w 275"/>
              <a:gd name="T75" fmla="*/ 67489 h 503"/>
              <a:gd name="T76" fmla="*/ 964334 w 275"/>
              <a:gd name="T77" fmla="*/ 86236 h 503"/>
              <a:gd name="T78" fmla="*/ 968086 w 275"/>
              <a:gd name="T79" fmla="*/ 258709 h 503"/>
              <a:gd name="T80" fmla="*/ 1028123 w 275"/>
              <a:gd name="T81" fmla="*/ 258709 h 503"/>
              <a:gd name="T82" fmla="*/ 1028123 w 275"/>
              <a:gd name="T83" fmla="*/ 93735 h 503"/>
              <a:gd name="T84" fmla="*/ 964334 w 275"/>
              <a:gd name="T85" fmla="*/ 22496 h 503"/>
              <a:gd name="T86" fmla="*/ 514061 w 275"/>
              <a:gd name="T87" fmla="*/ 0 h 503"/>
              <a:gd name="T88" fmla="*/ 63789 w 275"/>
              <a:gd name="T89" fmla="*/ 22496 h 503"/>
              <a:gd name="T90" fmla="*/ 0 w 275"/>
              <a:gd name="T91" fmla="*/ 93735 h 503"/>
              <a:gd name="T92" fmla="*/ 45027 w 275"/>
              <a:gd name="T93" fmla="*/ 1867203 h 503"/>
              <a:gd name="T94" fmla="*/ 514061 w 275"/>
              <a:gd name="T95" fmla="*/ 1885950 h 503"/>
              <a:gd name="T96" fmla="*/ 983095 w 275"/>
              <a:gd name="T97" fmla="*/ 1867203 h 503"/>
              <a:gd name="T98" fmla="*/ 1028123 w 275"/>
              <a:gd name="T99" fmla="*/ 401186 h 503"/>
              <a:gd name="T100" fmla="*/ 514061 w 275"/>
              <a:gd name="T101" fmla="*/ 59990 h 503"/>
              <a:gd name="T102" fmla="*/ 514061 w 275"/>
              <a:gd name="T103" fmla="*/ 101234 h 503"/>
              <a:gd name="T104" fmla="*/ 514061 w 275"/>
              <a:gd name="T105" fmla="*/ 59990 h 5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75"/>
              <a:gd name="T160" fmla="*/ 0 h 503"/>
              <a:gd name="T161" fmla="*/ 275 w 275"/>
              <a:gd name="T162" fmla="*/ 503 h 50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75" h="503">
                <a:moveTo>
                  <a:pt x="244" y="77"/>
                </a:moveTo>
                <a:cubicBezTo>
                  <a:pt x="244" y="70"/>
                  <a:pt x="240" y="66"/>
                  <a:pt x="236" y="64"/>
                </a:cubicBezTo>
                <a:cubicBezTo>
                  <a:pt x="233" y="62"/>
                  <a:pt x="230" y="61"/>
                  <a:pt x="230" y="61"/>
                </a:cubicBezTo>
                <a:cubicBezTo>
                  <a:pt x="229" y="61"/>
                  <a:pt x="229" y="61"/>
                  <a:pt x="229" y="61"/>
                </a:cubicBezTo>
                <a:cubicBezTo>
                  <a:pt x="228" y="61"/>
                  <a:pt x="178" y="57"/>
                  <a:pt x="137" y="57"/>
                </a:cubicBezTo>
                <a:cubicBezTo>
                  <a:pt x="97" y="57"/>
                  <a:pt x="46" y="61"/>
                  <a:pt x="46" y="61"/>
                </a:cubicBezTo>
                <a:cubicBezTo>
                  <a:pt x="45" y="61"/>
                  <a:pt x="45" y="61"/>
                  <a:pt x="45" y="61"/>
                </a:cubicBezTo>
                <a:cubicBezTo>
                  <a:pt x="44" y="61"/>
                  <a:pt x="41" y="62"/>
                  <a:pt x="38" y="64"/>
                </a:cubicBezTo>
                <a:cubicBezTo>
                  <a:pt x="35" y="66"/>
                  <a:pt x="30" y="70"/>
                  <a:pt x="30" y="77"/>
                </a:cubicBezTo>
                <a:cubicBezTo>
                  <a:pt x="30" y="84"/>
                  <a:pt x="30" y="389"/>
                  <a:pt x="30" y="400"/>
                </a:cubicBezTo>
                <a:cubicBezTo>
                  <a:pt x="30" y="409"/>
                  <a:pt x="35" y="415"/>
                  <a:pt x="40" y="417"/>
                </a:cubicBezTo>
                <a:cubicBezTo>
                  <a:pt x="45" y="420"/>
                  <a:pt x="48" y="420"/>
                  <a:pt x="49" y="420"/>
                </a:cubicBezTo>
                <a:cubicBezTo>
                  <a:pt x="49" y="420"/>
                  <a:pt x="90" y="421"/>
                  <a:pt x="137" y="421"/>
                </a:cubicBezTo>
                <a:cubicBezTo>
                  <a:pt x="184" y="421"/>
                  <a:pt x="225" y="420"/>
                  <a:pt x="225" y="420"/>
                </a:cubicBezTo>
                <a:cubicBezTo>
                  <a:pt x="226" y="420"/>
                  <a:pt x="230" y="420"/>
                  <a:pt x="234" y="417"/>
                </a:cubicBezTo>
                <a:cubicBezTo>
                  <a:pt x="239" y="415"/>
                  <a:pt x="245" y="409"/>
                  <a:pt x="244" y="400"/>
                </a:cubicBezTo>
                <a:cubicBezTo>
                  <a:pt x="244" y="389"/>
                  <a:pt x="244" y="84"/>
                  <a:pt x="244" y="77"/>
                </a:cubicBezTo>
                <a:close/>
                <a:moveTo>
                  <a:pt x="228" y="400"/>
                </a:moveTo>
                <a:cubicBezTo>
                  <a:pt x="228" y="403"/>
                  <a:pt x="228" y="402"/>
                  <a:pt x="227" y="403"/>
                </a:cubicBezTo>
                <a:cubicBezTo>
                  <a:pt x="226" y="403"/>
                  <a:pt x="226" y="404"/>
                  <a:pt x="225" y="404"/>
                </a:cubicBezTo>
                <a:cubicBezTo>
                  <a:pt x="225" y="404"/>
                  <a:pt x="224" y="404"/>
                  <a:pt x="224" y="404"/>
                </a:cubicBezTo>
                <a:cubicBezTo>
                  <a:pt x="223" y="404"/>
                  <a:pt x="183" y="405"/>
                  <a:pt x="137" y="405"/>
                </a:cubicBezTo>
                <a:cubicBezTo>
                  <a:pt x="92" y="405"/>
                  <a:pt x="52" y="404"/>
                  <a:pt x="50" y="404"/>
                </a:cubicBezTo>
                <a:cubicBezTo>
                  <a:pt x="49" y="404"/>
                  <a:pt x="48" y="403"/>
                  <a:pt x="47" y="403"/>
                </a:cubicBezTo>
                <a:cubicBezTo>
                  <a:pt x="46" y="402"/>
                  <a:pt x="46" y="402"/>
                  <a:pt x="46" y="400"/>
                </a:cubicBezTo>
                <a:cubicBezTo>
                  <a:pt x="46" y="389"/>
                  <a:pt x="46" y="91"/>
                  <a:pt x="46" y="78"/>
                </a:cubicBezTo>
                <a:cubicBezTo>
                  <a:pt x="46" y="78"/>
                  <a:pt x="47" y="77"/>
                  <a:pt x="47" y="77"/>
                </a:cubicBezTo>
                <a:cubicBezTo>
                  <a:pt x="47" y="77"/>
                  <a:pt x="48" y="77"/>
                  <a:pt x="48" y="77"/>
                </a:cubicBezTo>
                <a:cubicBezTo>
                  <a:pt x="54" y="76"/>
                  <a:pt x="100" y="73"/>
                  <a:pt x="137" y="73"/>
                </a:cubicBezTo>
                <a:cubicBezTo>
                  <a:pt x="157" y="73"/>
                  <a:pt x="179" y="74"/>
                  <a:pt x="197" y="75"/>
                </a:cubicBezTo>
                <a:cubicBezTo>
                  <a:pt x="212" y="76"/>
                  <a:pt x="223" y="77"/>
                  <a:pt x="226" y="77"/>
                </a:cubicBezTo>
                <a:cubicBezTo>
                  <a:pt x="227" y="77"/>
                  <a:pt x="228" y="77"/>
                  <a:pt x="228" y="78"/>
                </a:cubicBezTo>
                <a:cubicBezTo>
                  <a:pt x="228" y="78"/>
                  <a:pt x="228" y="78"/>
                  <a:pt x="228" y="78"/>
                </a:cubicBezTo>
                <a:cubicBezTo>
                  <a:pt x="228" y="91"/>
                  <a:pt x="228" y="389"/>
                  <a:pt x="228" y="400"/>
                </a:cubicBezTo>
                <a:close/>
                <a:moveTo>
                  <a:pt x="111" y="457"/>
                </a:moveTo>
                <a:cubicBezTo>
                  <a:pt x="106" y="457"/>
                  <a:pt x="103" y="461"/>
                  <a:pt x="103" y="465"/>
                </a:cubicBezTo>
                <a:cubicBezTo>
                  <a:pt x="103" y="470"/>
                  <a:pt x="106" y="473"/>
                  <a:pt x="111" y="473"/>
                </a:cubicBezTo>
                <a:cubicBezTo>
                  <a:pt x="164" y="473"/>
                  <a:pt x="164" y="473"/>
                  <a:pt x="164" y="473"/>
                </a:cubicBezTo>
                <a:cubicBezTo>
                  <a:pt x="168" y="473"/>
                  <a:pt x="172" y="470"/>
                  <a:pt x="172" y="465"/>
                </a:cubicBezTo>
                <a:cubicBezTo>
                  <a:pt x="172" y="461"/>
                  <a:pt x="168" y="457"/>
                  <a:pt x="164" y="457"/>
                </a:cubicBezTo>
                <a:lnTo>
                  <a:pt x="111" y="457"/>
                </a:lnTo>
                <a:close/>
                <a:moveTo>
                  <a:pt x="235" y="448"/>
                </a:moveTo>
                <a:cubicBezTo>
                  <a:pt x="189" y="455"/>
                  <a:pt x="189" y="455"/>
                  <a:pt x="189" y="455"/>
                </a:cubicBezTo>
                <a:cubicBezTo>
                  <a:pt x="184" y="456"/>
                  <a:pt x="181" y="460"/>
                  <a:pt x="182" y="465"/>
                </a:cubicBezTo>
                <a:cubicBezTo>
                  <a:pt x="183" y="468"/>
                  <a:pt x="186" y="471"/>
                  <a:pt x="190" y="471"/>
                </a:cubicBezTo>
                <a:cubicBezTo>
                  <a:pt x="190" y="471"/>
                  <a:pt x="191" y="471"/>
                  <a:pt x="191" y="471"/>
                </a:cubicBezTo>
                <a:cubicBezTo>
                  <a:pt x="238" y="463"/>
                  <a:pt x="238" y="463"/>
                  <a:pt x="238" y="463"/>
                </a:cubicBezTo>
                <a:cubicBezTo>
                  <a:pt x="242" y="463"/>
                  <a:pt x="245" y="459"/>
                  <a:pt x="244" y="454"/>
                </a:cubicBezTo>
                <a:cubicBezTo>
                  <a:pt x="244" y="450"/>
                  <a:pt x="239" y="447"/>
                  <a:pt x="235" y="448"/>
                </a:cubicBezTo>
                <a:close/>
                <a:moveTo>
                  <a:pt x="39" y="448"/>
                </a:moveTo>
                <a:cubicBezTo>
                  <a:pt x="35" y="447"/>
                  <a:pt x="31" y="450"/>
                  <a:pt x="30" y="454"/>
                </a:cubicBezTo>
                <a:cubicBezTo>
                  <a:pt x="29" y="459"/>
                  <a:pt x="32" y="463"/>
                  <a:pt x="37" y="463"/>
                </a:cubicBezTo>
                <a:cubicBezTo>
                  <a:pt x="83" y="471"/>
                  <a:pt x="83" y="471"/>
                  <a:pt x="83" y="471"/>
                </a:cubicBezTo>
                <a:cubicBezTo>
                  <a:pt x="84" y="471"/>
                  <a:pt x="84" y="471"/>
                  <a:pt x="84" y="471"/>
                </a:cubicBezTo>
                <a:cubicBezTo>
                  <a:pt x="88" y="471"/>
                  <a:pt x="92" y="468"/>
                  <a:pt x="92" y="465"/>
                </a:cubicBezTo>
                <a:cubicBezTo>
                  <a:pt x="93" y="460"/>
                  <a:pt x="90" y="456"/>
                  <a:pt x="86" y="455"/>
                </a:cubicBezTo>
                <a:lnTo>
                  <a:pt x="39" y="448"/>
                </a:lnTo>
                <a:close/>
                <a:moveTo>
                  <a:pt x="266" y="99"/>
                </a:moveTo>
                <a:cubicBezTo>
                  <a:pt x="262" y="99"/>
                  <a:pt x="258" y="102"/>
                  <a:pt x="258" y="107"/>
                </a:cubicBezTo>
                <a:cubicBezTo>
                  <a:pt x="258" y="234"/>
                  <a:pt x="258" y="467"/>
                  <a:pt x="258" y="477"/>
                </a:cubicBezTo>
                <a:cubicBezTo>
                  <a:pt x="258" y="482"/>
                  <a:pt x="257" y="482"/>
                  <a:pt x="255" y="483"/>
                </a:cubicBezTo>
                <a:cubicBezTo>
                  <a:pt x="254" y="484"/>
                  <a:pt x="253" y="484"/>
                  <a:pt x="252" y="484"/>
                </a:cubicBezTo>
                <a:cubicBezTo>
                  <a:pt x="251" y="485"/>
                  <a:pt x="251" y="485"/>
                  <a:pt x="251" y="485"/>
                </a:cubicBezTo>
                <a:cubicBezTo>
                  <a:pt x="251" y="485"/>
                  <a:pt x="251" y="485"/>
                  <a:pt x="251" y="485"/>
                </a:cubicBezTo>
                <a:cubicBezTo>
                  <a:pt x="249" y="485"/>
                  <a:pt x="197" y="487"/>
                  <a:pt x="137" y="486"/>
                </a:cubicBezTo>
                <a:cubicBezTo>
                  <a:pt x="77" y="487"/>
                  <a:pt x="25" y="485"/>
                  <a:pt x="23" y="485"/>
                </a:cubicBezTo>
                <a:cubicBezTo>
                  <a:pt x="23" y="485"/>
                  <a:pt x="20" y="484"/>
                  <a:pt x="19" y="483"/>
                </a:cubicBezTo>
                <a:cubicBezTo>
                  <a:pt x="17" y="482"/>
                  <a:pt x="16" y="481"/>
                  <a:pt x="16" y="477"/>
                </a:cubicBezTo>
                <a:cubicBezTo>
                  <a:pt x="16" y="463"/>
                  <a:pt x="16" y="34"/>
                  <a:pt x="16" y="25"/>
                </a:cubicBezTo>
                <a:cubicBezTo>
                  <a:pt x="16" y="25"/>
                  <a:pt x="16" y="24"/>
                  <a:pt x="18" y="23"/>
                </a:cubicBezTo>
                <a:cubicBezTo>
                  <a:pt x="18" y="23"/>
                  <a:pt x="19" y="22"/>
                  <a:pt x="20" y="22"/>
                </a:cubicBezTo>
                <a:cubicBezTo>
                  <a:pt x="20" y="22"/>
                  <a:pt x="20" y="22"/>
                  <a:pt x="20" y="22"/>
                </a:cubicBezTo>
                <a:cubicBezTo>
                  <a:pt x="24" y="21"/>
                  <a:pt x="39" y="20"/>
                  <a:pt x="59" y="19"/>
                </a:cubicBezTo>
                <a:cubicBezTo>
                  <a:pt x="68" y="19"/>
                  <a:pt x="78" y="18"/>
                  <a:pt x="88" y="18"/>
                </a:cubicBezTo>
                <a:cubicBezTo>
                  <a:pt x="96" y="33"/>
                  <a:pt x="115" y="43"/>
                  <a:pt x="137" y="43"/>
                </a:cubicBezTo>
                <a:cubicBezTo>
                  <a:pt x="159" y="43"/>
                  <a:pt x="178" y="33"/>
                  <a:pt x="186" y="18"/>
                </a:cubicBezTo>
                <a:cubicBezTo>
                  <a:pt x="220" y="19"/>
                  <a:pt x="249" y="21"/>
                  <a:pt x="254" y="22"/>
                </a:cubicBezTo>
                <a:cubicBezTo>
                  <a:pt x="255" y="22"/>
                  <a:pt x="256" y="23"/>
                  <a:pt x="257" y="23"/>
                </a:cubicBezTo>
                <a:cubicBezTo>
                  <a:pt x="258" y="24"/>
                  <a:pt x="258" y="24"/>
                  <a:pt x="258" y="25"/>
                </a:cubicBezTo>
                <a:cubicBezTo>
                  <a:pt x="258" y="27"/>
                  <a:pt x="258" y="43"/>
                  <a:pt x="258" y="69"/>
                </a:cubicBezTo>
                <a:cubicBezTo>
                  <a:pt x="258" y="73"/>
                  <a:pt x="262" y="77"/>
                  <a:pt x="266" y="77"/>
                </a:cubicBezTo>
                <a:cubicBezTo>
                  <a:pt x="271" y="77"/>
                  <a:pt x="274" y="73"/>
                  <a:pt x="274" y="69"/>
                </a:cubicBezTo>
                <a:cubicBezTo>
                  <a:pt x="274" y="69"/>
                  <a:pt x="274" y="69"/>
                  <a:pt x="274" y="69"/>
                </a:cubicBezTo>
                <a:cubicBezTo>
                  <a:pt x="274" y="43"/>
                  <a:pt x="274" y="27"/>
                  <a:pt x="274" y="25"/>
                </a:cubicBezTo>
                <a:cubicBezTo>
                  <a:pt x="274" y="17"/>
                  <a:pt x="269" y="12"/>
                  <a:pt x="265" y="9"/>
                </a:cubicBezTo>
                <a:cubicBezTo>
                  <a:pt x="261" y="7"/>
                  <a:pt x="257" y="6"/>
                  <a:pt x="257" y="6"/>
                </a:cubicBezTo>
                <a:cubicBezTo>
                  <a:pt x="256" y="6"/>
                  <a:pt x="256" y="6"/>
                  <a:pt x="256" y="6"/>
                </a:cubicBezTo>
                <a:cubicBezTo>
                  <a:pt x="256" y="6"/>
                  <a:pt x="190" y="0"/>
                  <a:pt x="137" y="0"/>
                </a:cubicBezTo>
                <a:cubicBezTo>
                  <a:pt x="84" y="0"/>
                  <a:pt x="19" y="6"/>
                  <a:pt x="18" y="6"/>
                </a:cubicBezTo>
                <a:cubicBezTo>
                  <a:pt x="17" y="6"/>
                  <a:pt x="17" y="6"/>
                  <a:pt x="17" y="6"/>
                </a:cubicBezTo>
                <a:cubicBezTo>
                  <a:pt x="17" y="6"/>
                  <a:pt x="13" y="7"/>
                  <a:pt x="9" y="9"/>
                </a:cubicBezTo>
                <a:cubicBezTo>
                  <a:pt x="5" y="12"/>
                  <a:pt x="0" y="17"/>
                  <a:pt x="0" y="25"/>
                </a:cubicBezTo>
                <a:cubicBezTo>
                  <a:pt x="0" y="34"/>
                  <a:pt x="0" y="463"/>
                  <a:pt x="0" y="477"/>
                </a:cubicBezTo>
                <a:cubicBezTo>
                  <a:pt x="0" y="488"/>
                  <a:pt x="6" y="495"/>
                  <a:pt x="12" y="498"/>
                </a:cubicBezTo>
                <a:cubicBezTo>
                  <a:pt x="17" y="500"/>
                  <a:pt x="22" y="501"/>
                  <a:pt x="23" y="501"/>
                </a:cubicBezTo>
                <a:cubicBezTo>
                  <a:pt x="23" y="501"/>
                  <a:pt x="76" y="502"/>
                  <a:pt x="137" y="503"/>
                </a:cubicBezTo>
                <a:cubicBezTo>
                  <a:pt x="198" y="502"/>
                  <a:pt x="251" y="501"/>
                  <a:pt x="251" y="501"/>
                </a:cubicBezTo>
                <a:cubicBezTo>
                  <a:pt x="252" y="501"/>
                  <a:pt x="257" y="500"/>
                  <a:pt x="262" y="498"/>
                </a:cubicBezTo>
                <a:cubicBezTo>
                  <a:pt x="268" y="495"/>
                  <a:pt x="275" y="488"/>
                  <a:pt x="274" y="477"/>
                </a:cubicBezTo>
                <a:cubicBezTo>
                  <a:pt x="274" y="467"/>
                  <a:pt x="274" y="234"/>
                  <a:pt x="274" y="107"/>
                </a:cubicBezTo>
                <a:cubicBezTo>
                  <a:pt x="274" y="102"/>
                  <a:pt x="271" y="99"/>
                  <a:pt x="266" y="99"/>
                </a:cubicBezTo>
                <a:close/>
                <a:moveTo>
                  <a:pt x="137" y="16"/>
                </a:moveTo>
                <a:cubicBezTo>
                  <a:pt x="147" y="16"/>
                  <a:pt x="157" y="17"/>
                  <a:pt x="167" y="17"/>
                </a:cubicBezTo>
                <a:cubicBezTo>
                  <a:pt x="160" y="22"/>
                  <a:pt x="150" y="27"/>
                  <a:pt x="137" y="27"/>
                </a:cubicBezTo>
                <a:cubicBezTo>
                  <a:pt x="124" y="27"/>
                  <a:pt x="114" y="22"/>
                  <a:pt x="107" y="17"/>
                </a:cubicBezTo>
                <a:cubicBezTo>
                  <a:pt x="117" y="17"/>
                  <a:pt x="128" y="16"/>
                  <a:pt x="137" y="16"/>
                </a:cubicBezTo>
                <a:close/>
              </a:path>
            </a:pathLst>
          </a:custGeom>
          <a:solidFill>
            <a:srgbClr val="33CCCC"/>
          </a:solidFill>
          <a:ln w="9525">
            <a:solidFill>
              <a:schemeClr val="tx2"/>
            </a:solidFill>
            <a:prstDash val="dash"/>
            <a:round/>
            <a:headEnd/>
            <a:tailEnd/>
          </a:ln>
        </p:spPr>
        <p:txBody>
          <a:bodyPr vert="horz" wrap="square" lIns="91440" tIns="45720" rIns="91440" bIns="45720" numCol="1" anchor="t" anchorCtr="0" compatLnSpc="1">
            <a:prstTxWarp prst="textNoShape">
              <a:avLst/>
            </a:prstTxWarp>
          </a:bodyPr>
          <a:lstStyle/>
          <a:p>
            <a:endParaRPr lang="en-US">
              <a:solidFill>
                <a:schemeClr val="accent1"/>
              </a:solidFill>
            </a:endParaRPr>
          </a:p>
        </p:txBody>
      </p:sp>
      <p:sp>
        <p:nvSpPr>
          <p:cNvPr id="11" name="Freeform 28"/>
          <p:cNvSpPr>
            <a:spLocks noChangeAspect="1" noEditPoints="1"/>
          </p:cNvSpPr>
          <p:nvPr/>
        </p:nvSpPr>
        <p:spPr bwMode="auto">
          <a:xfrm>
            <a:off x="9527755" y="4129125"/>
            <a:ext cx="196469" cy="360534"/>
          </a:xfrm>
          <a:custGeom>
            <a:avLst/>
            <a:gdLst>
              <a:gd name="T0" fmla="*/ 885536 w 275"/>
              <a:gd name="T1" fmla="*/ 239962 h 503"/>
              <a:gd name="T2" fmla="*/ 859270 w 275"/>
              <a:gd name="T3" fmla="*/ 228714 h 503"/>
              <a:gd name="T4" fmla="*/ 172605 w 275"/>
              <a:gd name="T5" fmla="*/ 228714 h 503"/>
              <a:gd name="T6" fmla="*/ 142586 w 275"/>
              <a:gd name="T7" fmla="*/ 239962 h 503"/>
              <a:gd name="T8" fmla="*/ 112568 w 275"/>
              <a:gd name="T9" fmla="*/ 1499761 h 503"/>
              <a:gd name="T10" fmla="*/ 183861 w 275"/>
              <a:gd name="T11" fmla="*/ 1574750 h 503"/>
              <a:gd name="T12" fmla="*/ 844261 w 275"/>
              <a:gd name="T13" fmla="*/ 1574750 h 503"/>
              <a:gd name="T14" fmla="*/ 915555 w 275"/>
              <a:gd name="T15" fmla="*/ 1499761 h 503"/>
              <a:gd name="T16" fmla="*/ 855518 w 275"/>
              <a:gd name="T17" fmla="*/ 1499761 h 503"/>
              <a:gd name="T18" fmla="*/ 844261 w 275"/>
              <a:gd name="T19" fmla="*/ 1514759 h 503"/>
              <a:gd name="T20" fmla="*/ 514061 w 275"/>
              <a:gd name="T21" fmla="*/ 1518508 h 503"/>
              <a:gd name="T22" fmla="*/ 176357 w 275"/>
              <a:gd name="T23" fmla="*/ 1511010 h 503"/>
              <a:gd name="T24" fmla="*/ 172605 w 275"/>
              <a:gd name="T25" fmla="*/ 292453 h 503"/>
              <a:gd name="T26" fmla="*/ 180109 w 275"/>
              <a:gd name="T27" fmla="*/ 288704 h 503"/>
              <a:gd name="T28" fmla="*/ 739198 w 275"/>
              <a:gd name="T29" fmla="*/ 281205 h 503"/>
              <a:gd name="T30" fmla="*/ 855518 w 275"/>
              <a:gd name="T31" fmla="*/ 292453 h 503"/>
              <a:gd name="T32" fmla="*/ 855518 w 275"/>
              <a:gd name="T33" fmla="*/ 1499761 h 503"/>
              <a:gd name="T34" fmla="*/ 386484 w 275"/>
              <a:gd name="T35" fmla="*/ 1743473 h 503"/>
              <a:gd name="T36" fmla="*/ 615373 w 275"/>
              <a:gd name="T37" fmla="*/ 1773468 h 503"/>
              <a:gd name="T38" fmla="*/ 615373 w 275"/>
              <a:gd name="T39" fmla="*/ 1713477 h 503"/>
              <a:gd name="T40" fmla="*/ 881784 w 275"/>
              <a:gd name="T41" fmla="*/ 1679733 h 503"/>
              <a:gd name="T42" fmla="*/ 682914 w 275"/>
              <a:gd name="T43" fmla="*/ 1743473 h 503"/>
              <a:gd name="T44" fmla="*/ 716684 w 275"/>
              <a:gd name="T45" fmla="*/ 1765969 h 503"/>
              <a:gd name="T46" fmla="*/ 915555 w 275"/>
              <a:gd name="T47" fmla="*/ 1702229 h 503"/>
              <a:gd name="T48" fmla="*/ 146339 w 275"/>
              <a:gd name="T49" fmla="*/ 1679733 h 503"/>
              <a:gd name="T50" fmla="*/ 138834 w 275"/>
              <a:gd name="T51" fmla="*/ 1735974 h 503"/>
              <a:gd name="T52" fmla="*/ 315191 w 275"/>
              <a:gd name="T53" fmla="*/ 1765969 h 503"/>
              <a:gd name="T54" fmla="*/ 322695 w 275"/>
              <a:gd name="T55" fmla="*/ 1705979 h 503"/>
              <a:gd name="T56" fmla="*/ 998105 w 275"/>
              <a:gd name="T57" fmla="*/ 371191 h 503"/>
              <a:gd name="T58" fmla="*/ 968086 w 275"/>
              <a:gd name="T59" fmla="*/ 1788466 h 503"/>
              <a:gd name="T60" fmla="*/ 945573 w 275"/>
              <a:gd name="T61" fmla="*/ 1814711 h 503"/>
              <a:gd name="T62" fmla="*/ 941820 w 275"/>
              <a:gd name="T63" fmla="*/ 1818461 h 503"/>
              <a:gd name="T64" fmla="*/ 86302 w 275"/>
              <a:gd name="T65" fmla="*/ 1818461 h 503"/>
              <a:gd name="T66" fmla="*/ 60036 w 275"/>
              <a:gd name="T67" fmla="*/ 1788466 h 503"/>
              <a:gd name="T68" fmla="*/ 67541 w 275"/>
              <a:gd name="T69" fmla="*/ 86236 h 503"/>
              <a:gd name="T70" fmla="*/ 75045 w 275"/>
              <a:gd name="T71" fmla="*/ 82487 h 503"/>
              <a:gd name="T72" fmla="*/ 330200 w 275"/>
              <a:gd name="T73" fmla="*/ 67489 h 503"/>
              <a:gd name="T74" fmla="*/ 697923 w 275"/>
              <a:gd name="T75" fmla="*/ 67489 h 503"/>
              <a:gd name="T76" fmla="*/ 964334 w 275"/>
              <a:gd name="T77" fmla="*/ 86236 h 503"/>
              <a:gd name="T78" fmla="*/ 968086 w 275"/>
              <a:gd name="T79" fmla="*/ 258709 h 503"/>
              <a:gd name="T80" fmla="*/ 1028123 w 275"/>
              <a:gd name="T81" fmla="*/ 258709 h 503"/>
              <a:gd name="T82" fmla="*/ 1028123 w 275"/>
              <a:gd name="T83" fmla="*/ 93735 h 503"/>
              <a:gd name="T84" fmla="*/ 964334 w 275"/>
              <a:gd name="T85" fmla="*/ 22496 h 503"/>
              <a:gd name="T86" fmla="*/ 514061 w 275"/>
              <a:gd name="T87" fmla="*/ 0 h 503"/>
              <a:gd name="T88" fmla="*/ 63789 w 275"/>
              <a:gd name="T89" fmla="*/ 22496 h 503"/>
              <a:gd name="T90" fmla="*/ 0 w 275"/>
              <a:gd name="T91" fmla="*/ 93735 h 503"/>
              <a:gd name="T92" fmla="*/ 45027 w 275"/>
              <a:gd name="T93" fmla="*/ 1867203 h 503"/>
              <a:gd name="T94" fmla="*/ 514061 w 275"/>
              <a:gd name="T95" fmla="*/ 1885950 h 503"/>
              <a:gd name="T96" fmla="*/ 983095 w 275"/>
              <a:gd name="T97" fmla="*/ 1867203 h 503"/>
              <a:gd name="T98" fmla="*/ 1028123 w 275"/>
              <a:gd name="T99" fmla="*/ 401186 h 503"/>
              <a:gd name="T100" fmla="*/ 514061 w 275"/>
              <a:gd name="T101" fmla="*/ 59990 h 503"/>
              <a:gd name="T102" fmla="*/ 514061 w 275"/>
              <a:gd name="T103" fmla="*/ 101234 h 503"/>
              <a:gd name="T104" fmla="*/ 514061 w 275"/>
              <a:gd name="T105" fmla="*/ 59990 h 5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75"/>
              <a:gd name="T160" fmla="*/ 0 h 503"/>
              <a:gd name="T161" fmla="*/ 275 w 275"/>
              <a:gd name="T162" fmla="*/ 503 h 50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75" h="503">
                <a:moveTo>
                  <a:pt x="244" y="77"/>
                </a:moveTo>
                <a:cubicBezTo>
                  <a:pt x="244" y="70"/>
                  <a:pt x="240" y="66"/>
                  <a:pt x="236" y="64"/>
                </a:cubicBezTo>
                <a:cubicBezTo>
                  <a:pt x="233" y="62"/>
                  <a:pt x="230" y="61"/>
                  <a:pt x="230" y="61"/>
                </a:cubicBezTo>
                <a:cubicBezTo>
                  <a:pt x="229" y="61"/>
                  <a:pt x="229" y="61"/>
                  <a:pt x="229" y="61"/>
                </a:cubicBezTo>
                <a:cubicBezTo>
                  <a:pt x="228" y="61"/>
                  <a:pt x="178" y="57"/>
                  <a:pt x="137" y="57"/>
                </a:cubicBezTo>
                <a:cubicBezTo>
                  <a:pt x="97" y="57"/>
                  <a:pt x="46" y="61"/>
                  <a:pt x="46" y="61"/>
                </a:cubicBezTo>
                <a:cubicBezTo>
                  <a:pt x="45" y="61"/>
                  <a:pt x="45" y="61"/>
                  <a:pt x="45" y="61"/>
                </a:cubicBezTo>
                <a:cubicBezTo>
                  <a:pt x="44" y="61"/>
                  <a:pt x="41" y="62"/>
                  <a:pt x="38" y="64"/>
                </a:cubicBezTo>
                <a:cubicBezTo>
                  <a:pt x="35" y="66"/>
                  <a:pt x="30" y="70"/>
                  <a:pt x="30" y="77"/>
                </a:cubicBezTo>
                <a:cubicBezTo>
                  <a:pt x="30" y="84"/>
                  <a:pt x="30" y="389"/>
                  <a:pt x="30" y="400"/>
                </a:cubicBezTo>
                <a:cubicBezTo>
                  <a:pt x="30" y="409"/>
                  <a:pt x="35" y="415"/>
                  <a:pt x="40" y="417"/>
                </a:cubicBezTo>
                <a:cubicBezTo>
                  <a:pt x="45" y="420"/>
                  <a:pt x="48" y="420"/>
                  <a:pt x="49" y="420"/>
                </a:cubicBezTo>
                <a:cubicBezTo>
                  <a:pt x="49" y="420"/>
                  <a:pt x="90" y="421"/>
                  <a:pt x="137" y="421"/>
                </a:cubicBezTo>
                <a:cubicBezTo>
                  <a:pt x="184" y="421"/>
                  <a:pt x="225" y="420"/>
                  <a:pt x="225" y="420"/>
                </a:cubicBezTo>
                <a:cubicBezTo>
                  <a:pt x="226" y="420"/>
                  <a:pt x="230" y="420"/>
                  <a:pt x="234" y="417"/>
                </a:cubicBezTo>
                <a:cubicBezTo>
                  <a:pt x="239" y="415"/>
                  <a:pt x="245" y="409"/>
                  <a:pt x="244" y="400"/>
                </a:cubicBezTo>
                <a:cubicBezTo>
                  <a:pt x="244" y="389"/>
                  <a:pt x="244" y="84"/>
                  <a:pt x="244" y="77"/>
                </a:cubicBezTo>
                <a:close/>
                <a:moveTo>
                  <a:pt x="228" y="400"/>
                </a:moveTo>
                <a:cubicBezTo>
                  <a:pt x="228" y="403"/>
                  <a:pt x="228" y="402"/>
                  <a:pt x="227" y="403"/>
                </a:cubicBezTo>
                <a:cubicBezTo>
                  <a:pt x="226" y="403"/>
                  <a:pt x="226" y="404"/>
                  <a:pt x="225" y="404"/>
                </a:cubicBezTo>
                <a:cubicBezTo>
                  <a:pt x="225" y="404"/>
                  <a:pt x="224" y="404"/>
                  <a:pt x="224" y="404"/>
                </a:cubicBezTo>
                <a:cubicBezTo>
                  <a:pt x="223" y="404"/>
                  <a:pt x="183" y="405"/>
                  <a:pt x="137" y="405"/>
                </a:cubicBezTo>
                <a:cubicBezTo>
                  <a:pt x="92" y="405"/>
                  <a:pt x="52" y="404"/>
                  <a:pt x="50" y="404"/>
                </a:cubicBezTo>
                <a:cubicBezTo>
                  <a:pt x="49" y="404"/>
                  <a:pt x="48" y="403"/>
                  <a:pt x="47" y="403"/>
                </a:cubicBezTo>
                <a:cubicBezTo>
                  <a:pt x="46" y="402"/>
                  <a:pt x="46" y="402"/>
                  <a:pt x="46" y="400"/>
                </a:cubicBezTo>
                <a:cubicBezTo>
                  <a:pt x="46" y="389"/>
                  <a:pt x="46" y="91"/>
                  <a:pt x="46" y="78"/>
                </a:cubicBezTo>
                <a:cubicBezTo>
                  <a:pt x="46" y="78"/>
                  <a:pt x="47" y="77"/>
                  <a:pt x="47" y="77"/>
                </a:cubicBezTo>
                <a:cubicBezTo>
                  <a:pt x="47" y="77"/>
                  <a:pt x="48" y="77"/>
                  <a:pt x="48" y="77"/>
                </a:cubicBezTo>
                <a:cubicBezTo>
                  <a:pt x="54" y="76"/>
                  <a:pt x="100" y="73"/>
                  <a:pt x="137" y="73"/>
                </a:cubicBezTo>
                <a:cubicBezTo>
                  <a:pt x="157" y="73"/>
                  <a:pt x="179" y="74"/>
                  <a:pt x="197" y="75"/>
                </a:cubicBezTo>
                <a:cubicBezTo>
                  <a:pt x="212" y="76"/>
                  <a:pt x="223" y="77"/>
                  <a:pt x="226" y="77"/>
                </a:cubicBezTo>
                <a:cubicBezTo>
                  <a:pt x="227" y="77"/>
                  <a:pt x="228" y="77"/>
                  <a:pt x="228" y="78"/>
                </a:cubicBezTo>
                <a:cubicBezTo>
                  <a:pt x="228" y="78"/>
                  <a:pt x="228" y="78"/>
                  <a:pt x="228" y="78"/>
                </a:cubicBezTo>
                <a:cubicBezTo>
                  <a:pt x="228" y="91"/>
                  <a:pt x="228" y="389"/>
                  <a:pt x="228" y="400"/>
                </a:cubicBezTo>
                <a:close/>
                <a:moveTo>
                  <a:pt x="111" y="457"/>
                </a:moveTo>
                <a:cubicBezTo>
                  <a:pt x="106" y="457"/>
                  <a:pt x="103" y="461"/>
                  <a:pt x="103" y="465"/>
                </a:cubicBezTo>
                <a:cubicBezTo>
                  <a:pt x="103" y="470"/>
                  <a:pt x="106" y="473"/>
                  <a:pt x="111" y="473"/>
                </a:cubicBezTo>
                <a:cubicBezTo>
                  <a:pt x="164" y="473"/>
                  <a:pt x="164" y="473"/>
                  <a:pt x="164" y="473"/>
                </a:cubicBezTo>
                <a:cubicBezTo>
                  <a:pt x="168" y="473"/>
                  <a:pt x="172" y="470"/>
                  <a:pt x="172" y="465"/>
                </a:cubicBezTo>
                <a:cubicBezTo>
                  <a:pt x="172" y="461"/>
                  <a:pt x="168" y="457"/>
                  <a:pt x="164" y="457"/>
                </a:cubicBezTo>
                <a:lnTo>
                  <a:pt x="111" y="457"/>
                </a:lnTo>
                <a:close/>
                <a:moveTo>
                  <a:pt x="235" y="448"/>
                </a:moveTo>
                <a:cubicBezTo>
                  <a:pt x="189" y="455"/>
                  <a:pt x="189" y="455"/>
                  <a:pt x="189" y="455"/>
                </a:cubicBezTo>
                <a:cubicBezTo>
                  <a:pt x="184" y="456"/>
                  <a:pt x="181" y="460"/>
                  <a:pt x="182" y="465"/>
                </a:cubicBezTo>
                <a:cubicBezTo>
                  <a:pt x="183" y="468"/>
                  <a:pt x="186" y="471"/>
                  <a:pt x="190" y="471"/>
                </a:cubicBezTo>
                <a:cubicBezTo>
                  <a:pt x="190" y="471"/>
                  <a:pt x="191" y="471"/>
                  <a:pt x="191" y="471"/>
                </a:cubicBezTo>
                <a:cubicBezTo>
                  <a:pt x="238" y="463"/>
                  <a:pt x="238" y="463"/>
                  <a:pt x="238" y="463"/>
                </a:cubicBezTo>
                <a:cubicBezTo>
                  <a:pt x="242" y="463"/>
                  <a:pt x="245" y="459"/>
                  <a:pt x="244" y="454"/>
                </a:cubicBezTo>
                <a:cubicBezTo>
                  <a:pt x="244" y="450"/>
                  <a:pt x="239" y="447"/>
                  <a:pt x="235" y="448"/>
                </a:cubicBezTo>
                <a:close/>
                <a:moveTo>
                  <a:pt x="39" y="448"/>
                </a:moveTo>
                <a:cubicBezTo>
                  <a:pt x="35" y="447"/>
                  <a:pt x="31" y="450"/>
                  <a:pt x="30" y="454"/>
                </a:cubicBezTo>
                <a:cubicBezTo>
                  <a:pt x="29" y="459"/>
                  <a:pt x="32" y="463"/>
                  <a:pt x="37" y="463"/>
                </a:cubicBezTo>
                <a:cubicBezTo>
                  <a:pt x="83" y="471"/>
                  <a:pt x="83" y="471"/>
                  <a:pt x="83" y="471"/>
                </a:cubicBezTo>
                <a:cubicBezTo>
                  <a:pt x="84" y="471"/>
                  <a:pt x="84" y="471"/>
                  <a:pt x="84" y="471"/>
                </a:cubicBezTo>
                <a:cubicBezTo>
                  <a:pt x="88" y="471"/>
                  <a:pt x="92" y="468"/>
                  <a:pt x="92" y="465"/>
                </a:cubicBezTo>
                <a:cubicBezTo>
                  <a:pt x="93" y="460"/>
                  <a:pt x="90" y="456"/>
                  <a:pt x="86" y="455"/>
                </a:cubicBezTo>
                <a:lnTo>
                  <a:pt x="39" y="448"/>
                </a:lnTo>
                <a:close/>
                <a:moveTo>
                  <a:pt x="266" y="99"/>
                </a:moveTo>
                <a:cubicBezTo>
                  <a:pt x="262" y="99"/>
                  <a:pt x="258" y="102"/>
                  <a:pt x="258" y="107"/>
                </a:cubicBezTo>
                <a:cubicBezTo>
                  <a:pt x="258" y="234"/>
                  <a:pt x="258" y="467"/>
                  <a:pt x="258" y="477"/>
                </a:cubicBezTo>
                <a:cubicBezTo>
                  <a:pt x="258" y="482"/>
                  <a:pt x="257" y="482"/>
                  <a:pt x="255" y="483"/>
                </a:cubicBezTo>
                <a:cubicBezTo>
                  <a:pt x="254" y="484"/>
                  <a:pt x="253" y="484"/>
                  <a:pt x="252" y="484"/>
                </a:cubicBezTo>
                <a:cubicBezTo>
                  <a:pt x="251" y="485"/>
                  <a:pt x="251" y="485"/>
                  <a:pt x="251" y="485"/>
                </a:cubicBezTo>
                <a:cubicBezTo>
                  <a:pt x="251" y="485"/>
                  <a:pt x="251" y="485"/>
                  <a:pt x="251" y="485"/>
                </a:cubicBezTo>
                <a:cubicBezTo>
                  <a:pt x="249" y="485"/>
                  <a:pt x="197" y="487"/>
                  <a:pt x="137" y="486"/>
                </a:cubicBezTo>
                <a:cubicBezTo>
                  <a:pt x="77" y="487"/>
                  <a:pt x="25" y="485"/>
                  <a:pt x="23" y="485"/>
                </a:cubicBezTo>
                <a:cubicBezTo>
                  <a:pt x="23" y="485"/>
                  <a:pt x="20" y="484"/>
                  <a:pt x="19" y="483"/>
                </a:cubicBezTo>
                <a:cubicBezTo>
                  <a:pt x="17" y="482"/>
                  <a:pt x="16" y="481"/>
                  <a:pt x="16" y="477"/>
                </a:cubicBezTo>
                <a:cubicBezTo>
                  <a:pt x="16" y="463"/>
                  <a:pt x="16" y="34"/>
                  <a:pt x="16" y="25"/>
                </a:cubicBezTo>
                <a:cubicBezTo>
                  <a:pt x="16" y="25"/>
                  <a:pt x="16" y="24"/>
                  <a:pt x="18" y="23"/>
                </a:cubicBezTo>
                <a:cubicBezTo>
                  <a:pt x="18" y="23"/>
                  <a:pt x="19" y="22"/>
                  <a:pt x="20" y="22"/>
                </a:cubicBezTo>
                <a:cubicBezTo>
                  <a:pt x="20" y="22"/>
                  <a:pt x="20" y="22"/>
                  <a:pt x="20" y="22"/>
                </a:cubicBezTo>
                <a:cubicBezTo>
                  <a:pt x="24" y="21"/>
                  <a:pt x="39" y="20"/>
                  <a:pt x="59" y="19"/>
                </a:cubicBezTo>
                <a:cubicBezTo>
                  <a:pt x="68" y="19"/>
                  <a:pt x="78" y="18"/>
                  <a:pt x="88" y="18"/>
                </a:cubicBezTo>
                <a:cubicBezTo>
                  <a:pt x="96" y="33"/>
                  <a:pt x="115" y="43"/>
                  <a:pt x="137" y="43"/>
                </a:cubicBezTo>
                <a:cubicBezTo>
                  <a:pt x="159" y="43"/>
                  <a:pt x="178" y="33"/>
                  <a:pt x="186" y="18"/>
                </a:cubicBezTo>
                <a:cubicBezTo>
                  <a:pt x="220" y="19"/>
                  <a:pt x="249" y="21"/>
                  <a:pt x="254" y="22"/>
                </a:cubicBezTo>
                <a:cubicBezTo>
                  <a:pt x="255" y="22"/>
                  <a:pt x="256" y="23"/>
                  <a:pt x="257" y="23"/>
                </a:cubicBezTo>
                <a:cubicBezTo>
                  <a:pt x="258" y="24"/>
                  <a:pt x="258" y="24"/>
                  <a:pt x="258" y="25"/>
                </a:cubicBezTo>
                <a:cubicBezTo>
                  <a:pt x="258" y="27"/>
                  <a:pt x="258" y="43"/>
                  <a:pt x="258" y="69"/>
                </a:cubicBezTo>
                <a:cubicBezTo>
                  <a:pt x="258" y="73"/>
                  <a:pt x="262" y="77"/>
                  <a:pt x="266" y="77"/>
                </a:cubicBezTo>
                <a:cubicBezTo>
                  <a:pt x="271" y="77"/>
                  <a:pt x="274" y="73"/>
                  <a:pt x="274" y="69"/>
                </a:cubicBezTo>
                <a:cubicBezTo>
                  <a:pt x="274" y="69"/>
                  <a:pt x="274" y="69"/>
                  <a:pt x="274" y="69"/>
                </a:cubicBezTo>
                <a:cubicBezTo>
                  <a:pt x="274" y="43"/>
                  <a:pt x="274" y="27"/>
                  <a:pt x="274" y="25"/>
                </a:cubicBezTo>
                <a:cubicBezTo>
                  <a:pt x="274" y="17"/>
                  <a:pt x="269" y="12"/>
                  <a:pt x="265" y="9"/>
                </a:cubicBezTo>
                <a:cubicBezTo>
                  <a:pt x="261" y="7"/>
                  <a:pt x="257" y="6"/>
                  <a:pt x="257" y="6"/>
                </a:cubicBezTo>
                <a:cubicBezTo>
                  <a:pt x="256" y="6"/>
                  <a:pt x="256" y="6"/>
                  <a:pt x="256" y="6"/>
                </a:cubicBezTo>
                <a:cubicBezTo>
                  <a:pt x="256" y="6"/>
                  <a:pt x="190" y="0"/>
                  <a:pt x="137" y="0"/>
                </a:cubicBezTo>
                <a:cubicBezTo>
                  <a:pt x="84" y="0"/>
                  <a:pt x="19" y="6"/>
                  <a:pt x="18" y="6"/>
                </a:cubicBezTo>
                <a:cubicBezTo>
                  <a:pt x="17" y="6"/>
                  <a:pt x="17" y="6"/>
                  <a:pt x="17" y="6"/>
                </a:cubicBezTo>
                <a:cubicBezTo>
                  <a:pt x="17" y="6"/>
                  <a:pt x="13" y="7"/>
                  <a:pt x="9" y="9"/>
                </a:cubicBezTo>
                <a:cubicBezTo>
                  <a:pt x="5" y="12"/>
                  <a:pt x="0" y="17"/>
                  <a:pt x="0" y="25"/>
                </a:cubicBezTo>
                <a:cubicBezTo>
                  <a:pt x="0" y="34"/>
                  <a:pt x="0" y="463"/>
                  <a:pt x="0" y="477"/>
                </a:cubicBezTo>
                <a:cubicBezTo>
                  <a:pt x="0" y="488"/>
                  <a:pt x="6" y="495"/>
                  <a:pt x="12" y="498"/>
                </a:cubicBezTo>
                <a:cubicBezTo>
                  <a:pt x="17" y="500"/>
                  <a:pt x="22" y="501"/>
                  <a:pt x="23" y="501"/>
                </a:cubicBezTo>
                <a:cubicBezTo>
                  <a:pt x="23" y="501"/>
                  <a:pt x="76" y="502"/>
                  <a:pt x="137" y="503"/>
                </a:cubicBezTo>
                <a:cubicBezTo>
                  <a:pt x="198" y="502"/>
                  <a:pt x="251" y="501"/>
                  <a:pt x="251" y="501"/>
                </a:cubicBezTo>
                <a:cubicBezTo>
                  <a:pt x="252" y="501"/>
                  <a:pt x="257" y="500"/>
                  <a:pt x="262" y="498"/>
                </a:cubicBezTo>
                <a:cubicBezTo>
                  <a:pt x="268" y="495"/>
                  <a:pt x="275" y="488"/>
                  <a:pt x="274" y="477"/>
                </a:cubicBezTo>
                <a:cubicBezTo>
                  <a:pt x="274" y="467"/>
                  <a:pt x="274" y="234"/>
                  <a:pt x="274" y="107"/>
                </a:cubicBezTo>
                <a:cubicBezTo>
                  <a:pt x="274" y="102"/>
                  <a:pt x="271" y="99"/>
                  <a:pt x="266" y="99"/>
                </a:cubicBezTo>
                <a:close/>
                <a:moveTo>
                  <a:pt x="137" y="16"/>
                </a:moveTo>
                <a:cubicBezTo>
                  <a:pt x="147" y="16"/>
                  <a:pt x="157" y="17"/>
                  <a:pt x="167" y="17"/>
                </a:cubicBezTo>
                <a:cubicBezTo>
                  <a:pt x="160" y="22"/>
                  <a:pt x="150" y="27"/>
                  <a:pt x="137" y="27"/>
                </a:cubicBezTo>
                <a:cubicBezTo>
                  <a:pt x="124" y="27"/>
                  <a:pt x="114" y="22"/>
                  <a:pt x="107" y="17"/>
                </a:cubicBezTo>
                <a:cubicBezTo>
                  <a:pt x="117" y="17"/>
                  <a:pt x="128" y="16"/>
                  <a:pt x="137" y="16"/>
                </a:cubicBezTo>
                <a:close/>
              </a:path>
            </a:pathLst>
          </a:custGeom>
          <a:solidFill>
            <a:srgbClr val="33CC33"/>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Oval 11"/>
          <p:cNvSpPr/>
          <p:nvPr/>
        </p:nvSpPr>
        <p:spPr bwMode="auto">
          <a:xfrm>
            <a:off x="7498813" y="3564198"/>
            <a:ext cx="643931" cy="531184"/>
          </a:xfrm>
          <a:prstGeom prst="ellipse">
            <a:avLst/>
          </a:prstGeom>
          <a:solidFill>
            <a:srgbClr val="00B050">
              <a:alpha val="46000"/>
            </a:srgbClr>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Oval 12"/>
          <p:cNvSpPr/>
          <p:nvPr/>
        </p:nvSpPr>
        <p:spPr bwMode="auto">
          <a:xfrm>
            <a:off x="7608168" y="2208153"/>
            <a:ext cx="4497118" cy="4202477"/>
          </a:xfrm>
          <a:prstGeom prst="ellipse">
            <a:avLst/>
          </a:prstGeom>
          <a:solidFill>
            <a:srgbClr val="FF0000">
              <a:alpha val="30000"/>
            </a:srgbClr>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5" name="Straight Arrow Connector 14"/>
          <p:cNvCxnSpPr/>
          <p:nvPr/>
        </p:nvCxnSpPr>
        <p:spPr bwMode="auto">
          <a:xfrm>
            <a:off x="4392020" y="2092286"/>
            <a:ext cx="1520529" cy="4628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p:cNvSpPr txBox="1"/>
          <p:nvPr/>
        </p:nvSpPr>
        <p:spPr>
          <a:xfrm>
            <a:off x="135840" y="1803154"/>
            <a:ext cx="4448910" cy="461665"/>
          </a:xfrm>
          <a:prstGeom prst="rect">
            <a:avLst/>
          </a:prstGeom>
          <a:noFill/>
        </p:spPr>
        <p:txBody>
          <a:bodyPr wrap="none" rtlCol="0">
            <a:spAutoFit/>
          </a:bodyPr>
          <a:lstStyle/>
          <a:p>
            <a:r>
              <a:rPr lang="en-US" dirty="0">
                <a:solidFill>
                  <a:schemeClr val="tx1"/>
                </a:solidFill>
              </a:rPr>
              <a:t>Coverage area for Wake-up signal </a:t>
            </a:r>
          </a:p>
        </p:txBody>
      </p:sp>
      <p:sp>
        <p:nvSpPr>
          <p:cNvPr id="18" name="TextBox 17"/>
          <p:cNvSpPr txBox="1"/>
          <p:nvPr/>
        </p:nvSpPr>
        <p:spPr>
          <a:xfrm>
            <a:off x="170316" y="3028670"/>
            <a:ext cx="4860048" cy="461665"/>
          </a:xfrm>
          <a:prstGeom prst="rect">
            <a:avLst/>
          </a:prstGeom>
          <a:noFill/>
        </p:spPr>
        <p:txBody>
          <a:bodyPr wrap="none" rtlCol="0">
            <a:spAutoFit/>
          </a:bodyPr>
          <a:lstStyle/>
          <a:p>
            <a:r>
              <a:rPr lang="en-US" dirty="0">
                <a:solidFill>
                  <a:schemeClr val="tx1"/>
                </a:solidFill>
              </a:rPr>
              <a:t>Area where STAs will defer using ED</a:t>
            </a:r>
          </a:p>
        </p:txBody>
      </p:sp>
      <p:cxnSp>
        <p:nvCxnSpPr>
          <p:cNvPr id="19" name="Straight Arrow Connector 18"/>
          <p:cNvCxnSpPr>
            <a:endCxn id="12" idx="2"/>
          </p:cNvCxnSpPr>
          <p:nvPr/>
        </p:nvCxnSpPr>
        <p:spPr bwMode="auto">
          <a:xfrm>
            <a:off x="4938128" y="3289945"/>
            <a:ext cx="2560685" cy="5398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TextBox 21"/>
          <p:cNvSpPr txBox="1"/>
          <p:nvPr/>
        </p:nvSpPr>
        <p:spPr>
          <a:xfrm>
            <a:off x="256673" y="4411230"/>
            <a:ext cx="5564600" cy="461665"/>
          </a:xfrm>
          <a:prstGeom prst="rect">
            <a:avLst/>
          </a:prstGeom>
          <a:noFill/>
        </p:spPr>
        <p:txBody>
          <a:bodyPr wrap="none" rtlCol="0">
            <a:spAutoFit/>
          </a:bodyPr>
          <a:lstStyle/>
          <a:p>
            <a:r>
              <a:rPr lang="en-US" dirty="0">
                <a:solidFill>
                  <a:schemeClr val="tx1"/>
                </a:solidFill>
              </a:rPr>
              <a:t>Area where STAs will NOT defer using ED</a:t>
            </a:r>
          </a:p>
        </p:txBody>
      </p:sp>
      <p:cxnSp>
        <p:nvCxnSpPr>
          <p:cNvPr id="25" name="Straight Arrow Connector 24"/>
          <p:cNvCxnSpPr/>
          <p:nvPr/>
        </p:nvCxnSpPr>
        <p:spPr bwMode="auto">
          <a:xfrm>
            <a:off x="5707320" y="4642951"/>
            <a:ext cx="1900848" cy="22994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Freeform 28"/>
          <p:cNvSpPr>
            <a:spLocks noChangeAspect="1" noEditPoints="1"/>
          </p:cNvSpPr>
          <p:nvPr/>
        </p:nvSpPr>
        <p:spPr bwMode="auto">
          <a:xfrm>
            <a:off x="8752106" y="4692628"/>
            <a:ext cx="196469" cy="360534"/>
          </a:xfrm>
          <a:custGeom>
            <a:avLst/>
            <a:gdLst>
              <a:gd name="T0" fmla="*/ 885536 w 275"/>
              <a:gd name="T1" fmla="*/ 239962 h 503"/>
              <a:gd name="T2" fmla="*/ 859270 w 275"/>
              <a:gd name="T3" fmla="*/ 228714 h 503"/>
              <a:gd name="T4" fmla="*/ 172605 w 275"/>
              <a:gd name="T5" fmla="*/ 228714 h 503"/>
              <a:gd name="T6" fmla="*/ 142586 w 275"/>
              <a:gd name="T7" fmla="*/ 239962 h 503"/>
              <a:gd name="T8" fmla="*/ 112568 w 275"/>
              <a:gd name="T9" fmla="*/ 1499761 h 503"/>
              <a:gd name="T10" fmla="*/ 183861 w 275"/>
              <a:gd name="T11" fmla="*/ 1574750 h 503"/>
              <a:gd name="T12" fmla="*/ 844261 w 275"/>
              <a:gd name="T13" fmla="*/ 1574750 h 503"/>
              <a:gd name="T14" fmla="*/ 915555 w 275"/>
              <a:gd name="T15" fmla="*/ 1499761 h 503"/>
              <a:gd name="T16" fmla="*/ 855518 w 275"/>
              <a:gd name="T17" fmla="*/ 1499761 h 503"/>
              <a:gd name="T18" fmla="*/ 844261 w 275"/>
              <a:gd name="T19" fmla="*/ 1514759 h 503"/>
              <a:gd name="T20" fmla="*/ 514061 w 275"/>
              <a:gd name="T21" fmla="*/ 1518508 h 503"/>
              <a:gd name="T22" fmla="*/ 176357 w 275"/>
              <a:gd name="T23" fmla="*/ 1511010 h 503"/>
              <a:gd name="T24" fmla="*/ 172605 w 275"/>
              <a:gd name="T25" fmla="*/ 292453 h 503"/>
              <a:gd name="T26" fmla="*/ 180109 w 275"/>
              <a:gd name="T27" fmla="*/ 288704 h 503"/>
              <a:gd name="T28" fmla="*/ 739198 w 275"/>
              <a:gd name="T29" fmla="*/ 281205 h 503"/>
              <a:gd name="T30" fmla="*/ 855518 w 275"/>
              <a:gd name="T31" fmla="*/ 292453 h 503"/>
              <a:gd name="T32" fmla="*/ 855518 w 275"/>
              <a:gd name="T33" fmla="*/ 1499761 h 503"/>
              <a:gd name="T34" fmla="*/ 386484 w 275"/>
              <a:gd name="T35" fmla="*/ 1743473 h 503"/>
              <a:gd name="T36" fmla="*/ 615373 w 275"/>
              <a:gd name="T37" fmla="*/ 1773468 h 503"/>
              <a:gd name="T38" fmla="*/ 615373 w 275"/>
              <a:gd name="T39" fmla="*/ 1713477 h 503"/>
              <a:gd name="T40" fmla="*/ 881784 w 275"/>
              <a:gd name="T41" fmla="*/ 1679733 h 503"/>
              <a:gd name="T42" fmla="*/ 682914 w 275"/>
              <a:gd name="T43" fmla="*/ 1743473 h 503"/>
              <a:gd name="T44" fmla="*/ 716684 w 275"/>
              <a:gd name="T45" fmla="*/ 1765969 h 503"/>
              <a:gd name="T46" fmla="*/ 915555 w 275"/>
              <a:gd name="T47" fmla="*/ 1702229 h 503"/>
              <a:gd name="T48" fmla="*/ 146339 w 275"/>
              <a:gd name="T49" fmla="*/ 1679733 h 503"/>
              <a:gd name="T50" fmla="*/ 138834 w 275"/>
              <a:gd name="T51" fmla="*/ 1735974 h 503"/>
              <a:gd name="T52" fmla="*/ 315191 w 275"/>
              <a:gd name="T53" fmla="*/ 1765969 h 503"/>
              <a:gd name="T54" fmla="*/ 322695 w 275"/>
              <a:gd name="T55" fmla="*/ 1705979 h 503"/>
              <a:gd name="T56" fmla="*/ 998105 w 275"/>
              <a:gd name="T57" fmla="*/ 371191 h 503"/>
              <a:gd name="T58" fmla="*/ 968086 w 275"/>
              <a:gd name="T59" fmla="*/ 1788466 h 503"/>
              <a:gd name="T60" fmla="*/ 945573 w 275"/>
              <a:gd name="T61" fmla="*/ 1814711 h 503"/>
              <a:gd name="T62" fmla="*/ 941820 w 275"/>
              <a:gd name="T63" fmla="*/ 1818461 h 503"/>
              <a:gd name="T64" fmla="*/ 86302 w 275"/>
              <a:gd name="T65" fmla="*/ 1818461 h 503"/>
              <a:gd name="T66" fmla="*/ 60036 w 275"/>
              <a:gd name="T67" fmla="*/ 1788466 h 503"/>
              <a:gd name="T68" fmla="*/ 67541 w 275"/>
              <a:gd name="T69" fmla="*/ 86236 h 503"/>
              <a:gd name="T70" fmla="*/ 75045 w 275"/>
              <a:gd name="T71" fmla="*/ 82487 h 503"/>
              <a:gd name="T72" fmla="*/ 330200 w 275"/>
              <a:gd name="T73" fmla="*/ 67489 h 503"/>
              <a:gd name="T74" fmla="*/ 697923 w 275"/>
              <a:gd name="T75" fmla="*/ 67489 h 503"/>
              <a:gd name="T76" fmla="*/ 964334 w 275"/>
              <a:gd name="T77" fmla="*/ 86236 h 503"/>
              <a:gd name="T78" fmla="*/ 968086 w 275"/>
              <a:gd name="T79" fmla="*/ 258709 h 503"/>
              <a:gd name="T80" fmla="*/ 1028123 w 275"/>
              <a:gd name="T81" fmla="*/ 258709 h 503"/>
              <a:gd name="T82" fmla="*/ 1028123 w 275"/>
              <a:gd name="T83" fmla="*/ 93735 h 503"/>
              <a:gd name="T84" fmla="*/ 964334 w 275"/>
              <a:gd name="T85" fmla="*/ 22496 h 503"/>
              <a:gd name="T86" fmla="*/ 514061 w 275"/>
              <a:gd name="T87" fmla="*/ 0 h 503"/>
              <a:gd name="T88" fmla="*/ 63789 w 275"/>
              <a:gd name="T89" fmla="*/ 22496 h 503"/>
              <a:gd name="T90" fmla="*/ 0 w 275"/>
              <a:gd name="T91" fmla="*/ 93735 h 503"/>
              <a:gd name="T92" fmla="*/ 45027 w 275"/>
              <a:gd name="T93" fmla="*/ 1867203 h 503"/>
              <a:gd name="T94" fmla="*/ 514061 w 275"/>
              <a:gd name="T95" fmla="*/ 1885950 h 503"/>
              <a:gd name="T96" fmla="*/ 983095 w 275"/>
              <a:gd name="T97" fmla="*/ 1867203 h 503"/>
              <a:gd name="T98" fmla="*/ 1028123 w 275"/>
              <a:gd name="T99" fmla="*/ 401186 h 503"/>
              <a:gd name="T100" fmla="*/ 514061 w 275"/>
              <a:gd name="T101" fmla="*/ 59990 h 503"/>
              <a:gd name="T102" fmla="*/ 514061 w 275"/>
              <a:gd name="T103" fmla="*/ 101234 h 503"/>
              <a:gd name="T104" fmla="*/ 514061 w 275"/>
              <a:gd name="T105" fmla="*/ 59990 h 5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75"/>
              <a:gd name="T160" fmla="*/ 0 h 503"/>
              <a:gd name="T161" fmla="*/ 275 w 275"/>
              <a:gd name="T162" fmla="*/ 503 h 50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75" h="503">
                <a:moveTo>
                  <a:pt x="244" y="77"/>
                </a:moveTo>
                <a:cubicBezTo>
                  <a:pt x="244" y="70"/>
                  <a:pt x="240" y="66"/>
                  <a:pt x="236" y="64"/>
                </a:cubicBezTo>
                <a:cubicBezTo>
                  <a:pt x="233" y="62"/>
                  <a:pt x="230" y="61"/>
                  <a:pt x="230" y="61"/>
                </a:cubicBezTo>
                <a:cubicBezTo>
                  <a:pt x="229" y="61"/>
                  <a:pt x="229" y="61"/>
                  <a:pt x="229" y="61"/>
                </a:cubicBezTo>
                <a:cubicBezTo>
                  <a:pt x="228" y="61"/>
                  <a:pt x="178" y="57"/>
                  <a:pt x="137" y="57"/>
                </a:cubicBezTo>
                <a:cubicBezTo>
                  <a:pt x="97" y="57"/>
                  <a:pt x="46" y="61"/>
                  <a:pt x="46" y="61"/>
                </a:cubicBezTo>
                <a:cubicBezTo>
                  <a:pt x="45" y="61"/>
                  <a:pt x="45" y="61"/>
                  <a:pt x="45" y="61"/>
                </a:cubicBezTo>
                <a:cubicBezTo>
                  <a:pt x="44" y="61"/>
                  <a:pt x="41" y="62"/>
                  <a:pt x="38" y="64"/>
                </a:cubicBezTo>
                <a:cubicBezTo>
                  <a:pt x="35" y="66"/>
                  <a:pt x="30" y="70"/>
                  <a:pt x="30" y="77"/>
                </a:cubicBezTo>
                <a:cubicBezTo>
                  <a:pt x="30" y="84"/>
                  <a:pt x="30" y="389"/>
                  <a:pt x="30" y="400"/>
                </a:cubicBezTo>
                <a:cubicBezTo>
                  <a:pt x="30" y="409"/>
                  <a:pt x="35" y="415"/>
                  <a:pt x="40" y="417"/>
                </a:cubicBezTo>
                <a:cubicBezTo>
                  <a:pt x="45" y="420"/>
                  <a:pt x="48" y="420"/>
                  <a:pt x="49" y="420"/>
                </a:cubicBezTo>
                <a:cubicBezTo>
                  <a:pt x="49" y="420"/>
                  <a:pt x="90" y="421"/>
                  <a:pt x="137" y="421"/>
                </a:cubicBezTo>
                <a:cubicBezTo>
                  <a:pt x="184" y="421"/>
                  <a:pt x="225" y="420"/>
                  <a:pt x="225" y="420"/>
                </a:cubicBezTo>
                <a:cubicBezTo>
                  <a:pt x="226" y="420"/>
                  <a:pt x="230" y="420"/>
                  <a:pt x="234" y="417"/>
                </a:cubicBezTo>
                <a:cubicBezTo>
                  <a:pt x="239" y="415"/>
                  <a:pt x="245" y="409"/>
                  <a:pt x="244" y="400"/>
                </a:cubicBezTo>
                <a:cubicBezTo>
                  <a:pt x="244" y="389"/>
                  <a:pt x="244" y="84"/>
                  <a:pt x="244" y="77"/>
                </a:cubicBezTo>
                <a:close/>
                <a:moveTo>
                  <a:pt x="228" y="400"/>
                </a:moveTo>
                <a:cubicBezTo>
                  <a:pt x="228" y="403"/>
                  <a:pt x="228" y="402"/>
                  <a:pt x="227" y="403"/>
                </a:cubicBezTo>
                <a:cubicBezTo>
                  <a:pt x="226" y="403"/>
                  <a:pt x="226" y="404"/>
                  <a:pt x="225" y="404"/>
                </a:cubicBezTo>
                <a:cubicBezTo>
                  <a:pt x="225" y="404"/>
                  <a:pt x="224" y="404"/>
                  <a:pt x="224" y="404"/>
                </a:cubicBezTo>
                <a:cubicBezTo>
                  <a:pt x="223" y="404"/>
                  <a:pt x="183" y="405"/>
                  <a:pt x="137" y="405"/>
                </a:cubicBezTo>
                <a:cubicBezTo>
                  <a:pt x="92" y="405"/>
                  <a:pt x="52" y="404"/>
                  <a:pt x="50" y="404"/>
                </a:cubicBezTo>
                <a:cubicBezTo>
                  <a:pt x="49" y="404"/>
                  <a:pt x="48" y="403"/>
                  <a:pt x="47" y="403"/>
                </a:cubicBezTo>
                <a:cubicBezTo>
                  <a:pt x="46" y="402"/>
                  <a:pt x="46" y="402"/>
                  <a:pt x="46" y="400"/>
                </a:cubicBezTo>
                <a:cubicBezTo>
                  <a:pt x="46" y="389"/>
                  <a:pt x="46" y="91"/>
                  <a:pt x="46" y="78"/>
                </a:cubicBezTo>
                <a:cubicBezTo>
                  <a:pt x="46" y="78"/>
                  <a:pt x="47" y="77"/>
                  <a:pt x="47" y="77"/>
                </a:cubicBezTo>
                <a:cubicBezTo>
                  <a:pt x="47" y="77"/>
                  <a:pt x="48" y="77"/>
                  <a:pt x="48" y="77"/>
                </a:cubicBezTo>
                <a:cubicBezTo>
                  <a:pt x="54" y="76"/>
                  <a:pt x="100" y="73"/>
                  <a:pt x="137" y="73"/>
                </a:cubicBezTo>
                <a:cubicBezTo>
                  <a:pt x="157" y="73"/>
                  <a:pt x="179" y="74"/>
                  <a:pt x="197" y="75"/>
                </a:cubicBezTo>
                <a:cubicBezTo>
                  <a:pt x="212" y="76"/>
                  <a:pt x="223" y="77"/>
                  <a:pt x="226" y="77"/>
                </a:cubicBezTo>
                <a:cubicBezTo>
                  <a:pt x="227" y="77"/>
                  <a:pt x="228" y="77"/>
                  <a:pt x="228" y="78"/>
                </a:cubicBezTo>
                <a:cubicBezTo>
                  <a:pt x="228" y="78"/>
                  <a:pt x="228" y="78"/>
                  <a:pt x="228" y="78"/>
                </a:cubicBezTo>
                <a:cubicBezTo>
                  <a:pt x="228" y="91"/>
                  <a:pt x="228" y="389"/>
                  <a:pt x="228" y="400"/>
                </a:cubicBezTo>
                <a:close/>
                <a:moveTo>
                  <a:pt x="111" y="457"/>
                </a:moveTo>
                <a:cubicBezTo>
                  <a:pt x="106" y="457"/>
                  <a:pt x="103" y="461"/>
                  <a:pt x="103" y="465"/>
                </a:cubicBezTo>
                <a:cubicBezTo>
                  <a:pt x="103" y="470"/>
                  <a:pt x="106" y="473"/>
                  <a:pt x="111" y="473"/>
                </a:cubicBezTo>
                <a:cubicBezTo>
                  <a:pt x="164" y="473"/>
                  <a:pt x="164" y="473"/>
                  <a:pt x="164" y="473"/>
                </a:cubicBezTo>
                <a:cubicBezTo>
                  <a:pt x="168" y="473"/>
                  <a:pt x="172" y="470"/>
                  <a:pt x="172" y="465"/>
                </a:cubicBezTo>
                <a:cubicBezTo>
                  <a:pt x="172" y="461"/>
                  <a:pt x="168" y="457"/>
                  <a:pt x="164" y="457"/>
                </a:cubicBezTo>
                <a:lnTo>
                  <a:pt x="111" y="457"/>
                </a:lnTo>
                <a:close/>
                <a:moveTo>
                  <a:pt x="235" y="448"/>
                </a:moveTo>
                <a:cubicBezTo>
                  <a:pt x="189" y="455"/>
                  <a:pt x="189" y="455"/>
                  <a:pt x="189" y="455"/>
                </a:cubicBezTo>
                <a:cubicBezTo>
                  <a:pt x="184" y="456"/>
                  <a:pt x="181" y="460"/>
                  <a:pt x="182" y="465"/>
                </a:cubicBezTo>
                <a:cubicBezTo>
                  <a:pt x="183" y="468"/>
                  <a:pt x="186" y="471"/>
                  <a:pt x="190" y="471"/>
                </a:cubicBezTo>
                <a:cubicBezTo>
                  <a:pt x="190" y="471"/>
                  <a:pt x="191" y="471"/>
                  <a:pt x="191" y="471"/>
                </a:cubicBezTo>
                <a:cubicBezTo>
                  <a:pt x="238" y="463"/>
                  <a:pt x="238" y="463"/>
                  <a:pt x="238" y="463"/>
                </a:cubicBezTo>
                <a:cubicBezTo>
                  <a:pt x="242" y="463"/>
                  <a:pt x="245" y="459"/>
                  <a:pt x="244" y="454"/>
                </a:cubicBezTo>
                <a:cubicBezTo>
                  <a:pt x="244" y="450"/>
                  <a:pt x="239" y="447"/>
                  <a:pt x="235" y="448"/>
                </a:cubicBezTo>
                <a:close/>
                <a:moveTo>
                  <a:pt x="39" y="448"/>
                </a:moveTo>
                <a:cubicBezTo>
                  <a:pt x="35" y="447"/>
                  <a:pt x="31" y="450"/>
                  <a:pt x="30" y="454"/>
                </a:cubicBezTo>
                <a:cubicBezTo>
                  <a:pt x="29" y="459"/>
                  <a:pt x="32" y="463"/>
                  <a:pt x="37" y="463"/>
                </a:cubicBezTo>
                <a:cubicBezTo>
                  <a:pt x="83" y="471"/>
                  <a:pt x="83" y="471"/>
                  <a:pt x="83" y="471"/>
                </a:cubicBezTo>
                <a:cubicBezTo>
                  <a:pt x="84" y="471"/>
                  <a:pt x="84" y="471"/>
                  <a:pt x="84" y="471"/>
                </a:cubicBezTo>
                <a:cubicBezTo>
                  <a:pt x="88" y="471"/>
                  <a:pt x="92" y="468"/>
                  <a:pt x="92" y="465"/>
                </a:cubicBezTo>
                <a:cubicBezTo>
                  <a:pt x="93" y="460"/>
                  <a:pt x="90" y="456"/>
                  <a:pt x="86" y="455"/>
                </a:cubicBezTo>
                <a:lnTo>
                  <a:pt x="39" y="448"/>
                </a:lnTo>
                <a:close/>
                <a:moveTo>
                  <a:pt x="266" y="99"/>
                </a:moveTo>
                <a:cubicBezTo>
                  <a:pt x="262" y="99"/>
                  <a:pt x="258" y="102"/>
                  <a:pt x="258" y="107"/>
                </a:cubicBezTo>
                <a:cubicBezTo>
                  <a:pt x="258" y="234"/>
                  <a:pt x="258" y="467"/>
                  <a:pt x="258" y="477"/>
                </a:cubicBezTo>
                <a:cubicBezTo>
                  <a:pt x="258" y="482"/>
                  <a:pt x="257" y="482"/>
                  <a:pt x="255" y="483"/>
                </a:cubicBezTo>
                <a:cubicBezTo>
                  <a:pt x="254" y="484"/>
                  <a:pt x="253" y="484"/>
                  <a:pt x="252" y="484"/>
                </a:cubicBezTo>
                <a:cubicBezTo>
                  <a:pt x="251" y="485"/>
                  <a:pt x="251" y="485"/>
                  <a:pt x="251" y="485"/>
                </a:cubicBezTo>
                <a:cubicBezTo>
                  <a:pt x="251" y="485"/>
                  <a:pt x="251" y="485"/>
                  <a:pt x="251" y="485"/>
                </a:cubicBezTo>
                <a:cubicBezTo>
                  <a:pt x="249" y="485"/>
                  <a:pt x="197" y="487"/>
                  <a:pt x="137" y="486"/>
                </a:cubicBezTo>
                <a:cubicBezTo>
                  <a:pt x="77" y="487"/>
                  <a:pt x="25" y="485"/>
                  <a:pt x="23" y="485"/>
                </a:cubicBezTo>
                <a:cubicBezTo>
                  <a:pt x="23" y="485"/>
                  <a:pt x="20" y="484"/>
                  <a:pt x="19" y="483"/>
                </a:cubicBezTo>
                <a:cubicBezTo>
                  <a:pt x="17" y="482"/>
                  <a:pt x="16" y="481"/>
                  <a:pt x="16" y="477"/>
                </a:cubicBezTo>
                <a:cubicBezTo>
                  <a:pt x="16" y="463"/>
                  <a:pt x="16" y="34"/>
                  <a:pt x="16" y="25"/>
                </a:cubicBezTo>
                <a:cubicBezTo>
                  <a:pt x="16" y="25"/>
                  <a:pt x="16" y="24"/>
                  <a:pt x="18" y="23"/>
                </a:cubicBezTo>
                <a:cubicBezTo>
                  <a:pt x="18" y="23"/>
                  <a:pt x="19" y="22"/>
                  <a:pt x="20" y="22"/>
                </a:cubicBezTo>
                <a:cubicBezTo>
                  <a:pt x="20" y="22"/>
                  <a:pt x="20" y="22"/>
                  <a:pt x="20" y="22"/>
                </a:cubicBezTo>
                <a:cubicBezTo>
                  <a:pt x="24" y="21"/>
                  <a:pt x="39" y="20"/>
                  <a:pt x="59" y="19"/>
                </a:cubicBezTo>
                <a:cubicBezTo>
                  <a:pt x="68" y="19"/>
                  <a:pt x="78" y="18"/>
                  <a:pt x="88" y="18"/>
                </a:cubicBezTo>
                <a:cubicBezTo>
                  <a:pt x="96" y="33"/>
                  <a:pt x="115" y="43"/>
                  <a:pt x="137" y="43"/>
                </a:cubicBezTo>
                <a:cubicBezTo>
                  <a:pt x="159" y="43"/>
                  <a:pt x="178" y="33"/>
                  <a:pt x="186" y="18"/>
                </a:cubicBezTo>
                <a:cubicBezTo>
                  <a:pt x="220" y="19"/>
                  <a:pt x="249" y="21"/>
                  <a:pt x="254" y="22"/>
                </a:cubicBezTo>
                <a:cubicBezTo>
                  <a:pt x="255" y="22"/>
                  <a:pt x="256" y="23"/>
                  <a:pt x="257" y="23"/>
                </a:cubicBezTo>
                <a:cubicBezTo>
                  <a:pt x="258" y="24"/>
                  <a:pt x="258" y="24"/>
                  <a:pt x="258" y="25"/>
                </a:cubicBezTo>
                <a:cubicBezTo>
                  <a:pt x="258" y="27"/>
                  <a:pt x="258" y="43"/>
                  <a:pt x="258" y="69"/>
                </a:cubicBezTo>
                <a:cubicBezTo>
                  <a:pt x="258" y="73"/>
                  <a:pt x="262" y="77"/>
                  <a:pt x="266" y="77"/>
                </a:cubicBezTo>
                <a:cubicBezTo>
                  <a:pt x="271" y="77"/>
                  <a:pt x="274" y="73"/>
                  <a:pt x="274" y="69"/>
                </a:cubicBezTo>
                <a:cubicBezTo>
                  <a:pt x="274" y="69"/>
                  <a:pt x="274" y="69"/>
                  <a:pt x="274" y="69"/>
                </a:cubicBezTo>
                <a:cubicBezTo>
                  <a:pt x="274" y="43"/>
                  <a:pt x="274" y="27"/>
                  <a:pt x="274" y="25"/>
                </a:cubicBezTo>
                <a:cubicBezTo>
                  <a:pt x="274" y="17"/>
                  <a:pt x="269" y="12"/>
                  <a:pt x="265" y="9"/>
                </a:cubicBezTo>
                <a:cubicBezTo>
                  <a:pt x="261" y="7"/>
                  <a:pt x="257" y="6"/>
                  <a:pt x="257" y="6"/>
                </a:cubicBezTo>
                <a:cubicBezTo>
                  <a:pt x="256" y="6"/>
                  <a:pt x="256" y="6"/>
                  <a:pt x="256" y="6"/>
                </a:cubicBezTo>
                <a:cubicBezTo>
                  <a:pt x="256" y="6"/>
                  <a:pt x="190" y="0"/>
                  <a:pt x="137" y="0"/>
                </a:cubicBezTo>
                <a:cubicBezTo>
                  <a:pt x="84" y="0"/>
                  <a:pt x="19" y="6"/>
                  <a:pt x="18" y="6"/>
                </a:cubicBezTo>
                <a:cubicBezTo>
                  <a:pt x="17" y="6"/>
                  <a:pt x="17" y="6"/>
                  <a:pt x="17" y="6"/>
                </a:cubicBezTo>
                <a:cubicBezTo>
                  <a:pt x="17" y="6"/>
                  <a:pt x="13" y="7"/>
                  <a:pt x="9" y="9"/>
                </a:cubicBezTo>
                <a:cubicBezTo>
                  <a:pt x="5" y="12"/>
                  <a:pt x="0" y="17"/>
                  <a:pt x="0" y="25"/>
                </a:cubicBezTo>
                <a:cubicBezTo>
                  <a:pt x="0" y="34"/>
                  <a:pt x="0" y="463"/>
                  <a:pt x="0" y="477"/>
                </a:cubicBezTo>
                <a:cubicBezTo>
                  <a:pt x="0" y="488"/>
                  <a:pt x="6" y="495"/>
                  <a:pt x="12" y="498"/>
                </a:cubicBezTo>
                <a:cubicBezTo>
                  <a:pt x="17" y="500"/>
                  <a:pt x="22" y="501"/>
                  <a:pt x="23" y="501"/>
                </a:cubicBezTo>
                <a:cubicBezTo>
                  <a:pt x="23" y="501"/>
                  <a:pt x="76" y="502"/>
                  <a:pt x="137" y="503"/>
                </a:cubicBezTo>
                <a:cubicBezTo>
                  <a:pt x="198" y="502"/>
                  <a:pt x="251" y="501"/>
                  <a:pt x="251" y="501"/>
                </a:cubicBezTo>
                <a:cubicBezTo>
                  <a:pt x="252" y="501"/>
                  <a:pt x="257" y="500"/>
                  <a:pt x="262" y="498"/>
                </a:cubicBezTo>
                <a:cubicBezTo>
                  <a:pt x="268" y="495"/>
                  <a:pt x="275" y="488"/>
                  <a:pt x="274" y="477"/>
                </a:cubicBezTo>
                <a:cubicBezTo>
                  <a:pt x="274" y="467"/>
                  <a:pt x="274" y="234"/>
                  <a:pt x="274" y="107"/>
                </a:cubicBezTo>
                <a:cubicBezTo>
                  <a:pt x="274" y="102"/>
                  <a:pt x="271" y="99"/>
                  <a:pt x="266" y="99"/>
                </a:cubicBezTo>
                <a:close/>
                <a:moveTo>
                  <a:pt x="137" y="16"/>
                </a:moveTo>
                <a:cubicBezTo>
                  <a:pt x="147" y="16"/>
                  <a:pt x="157" y="17"/>
                  <a:pt x="167" y="17"/>
                </a:cubicBezTo>
                <a:cubicBezTo>
                  <a:pt x="160" y="22"/>
                  <a:pt x="150" y="27"/>
                  <a:pt x="137" y="27"/>
                </a:cubicBezTo>
                <a:cubicBezTo>
                  <a:pt x="124" y="27"/>
                  <a:pt x="114" y="22"/>
                  <a:pt x="107" y="17"/>
                </a:cubicBezTo>
                <a:cubicBezTo>
                  <a:pt x="117" y="17"/>
                  <a:pt x="128" y="16"/>
                  <a:pt x="137" y="16"/>
                </a:cubicBezTo>
                <a:close/>
              </a:path>
            </a:pathLst>
          </a:custGeom>
          <a:solidFill>
            <a:srgbClr val="33CCCC"/>
          </a:solidFill>
          <a:ln w="9525">
            <a:solidFill>
              <a:schemeClr val="tx2"/>
            </a:solidFill>
            <a:prstDash val="dash"/>
            <a:round/>
            <a:headEnd/>
            <a:tailEnd/>
          </a:ln>
        </p:spPr>
        <p:txBody>
          <a:bodyPr vert="horz" wrap="square" lIns="91440" tIns="45720" rIns="91440" bIns="45720" numCol="1" anchor="t" anchorCtr="0" compatLnSpc="1">
            <a:prstTxWarp prst="textNoShape">
              <a:avLst/>
            </a:prstTxWarp>
          </a:bodyPr>
          <a:lstStyle/>
          <a:p>
            <a:endParaRPr lang="en-US">
              <a:solidFill>
                <a:schemeClr val="accent1"/>
              </a:solidFill>
            </a:endParaRPr>
          </a:p>
        </p:txBody>
      </p:sp>
      <p:sp>
        <p:nvSpPr>
          <p:cNvPr id="30" name="Freeform 28"/>
          <p:cNvSpPr>
            <a:spLocks noChangeAspect="1" noEditPoints="1"/>
          </p:cNvSpPr>
          <p:nvPr/>
        </p:nvSpPr>
        <p:spPr bwMode="auto">
          <a:xfrm>
            <a:off x="10348107" y="3460029"/>
            <a:ext cx="234343" cy="430035"/>
          </a:xfrm>
          <a:custGeom>
            <a:avLst/>
            <a:gdLst>
              <a:gd name="T0" fmla="*/ 885536 w 275"/>
              <a:gd name="T1" fmla="*/ 239962 h 503"/>
              <a:gd name="T2" fmla="*/ 859270 w 275"/>
              <a:gd name="T3" fmla="*/ 228714 h 503"/>
              <a:gd name="T4" fmla="*/ 172605 w 275"/>
              <a:gd name="T5" fmla="*/ 228714 h 503"/>
              <a:gd name="T6" fmla="*/ 142586 w 275"/>
              <a:gd name="T7" fmla="*/ 239962 h 503"/>
              <a:gd name="T8" fmla="*/ 112568 w 275"/>
              <a:gd name="T9" fmla="*/ 1499761 h 503"/>
              <a:gd name="T10" fmla="*/ 183861 w 275"/>
              <a:gd name="T11" fmla="*/ 1574750 h 503"/>
              <a:gd name="T12" fmla="*/ 844261 w 275"/>
              <a:gd name="T13" fmla="*/ 1574750 h 503"/>
              <a:gd name="T14" fmla="*/ 915555 w 275"/>
              <a:gd name="T15" fmla="*/ 1499761 h 503"/>
              <a:gd name="T16" fmla="*/ 855518 w 275"/>
              <a:gd name="T17" fmla="*/ 1499761 h 503"/>
              <a:gd name="T18" fmla="*/ 844261 w 275"/>
              <a:gd name="T19" fmla="*/ 1514759 h 503"/>
              <a:gd name="T20" fmla="*/ 514061 w 275"/>
              <a:gd name="T21" fmla="*/ 1518508 h 503"/>
              <a:gd name="T22" fmla="*/ 176357 w 275"/>
              <a:gd name="T23" fmla="*/ 1511010 h 503"/>
              <a:gd name="T24" fmla="*/ 172605 w 275"/>
              <a:gd name="T25" fmla="*/ 292453 h 503"/>
              <a:gd name="T26" fmla="*/ 180109 w 275"/>
              <a:gd name="T27" fmla="*/ 288704 h 503"/>
              <a:gd name="T28" fmla="*/ 739198 w 275"/>
              <a:gd name="T29" fmla="*/ 281205 h 503"/>
              <a:gd name="T30" fmla="*/ 855518 w 275"/>
              <a:gd name="T31" fmla="*/ 292453 h 503"/>
              <a:gd name="T32" fmla="*/ 855518 w 275"/>
              <a:gd name="T33" fmla="*/ 1499761 h 503"/>
              <a:gd name="T34" fmla="*/ 386484 w 275"/>
              <a:gd name="T35" fmla="*/ 1743473 h 503"/>
              <a:gd name="T36" fmla="*/ 615373 w 275"/>
              <a:gd name="T37" fmla="*/ 1773468 h 503"/>
              <a:gd name="T38" fmla="*/ 615373 w 275"/>
              <a:gd name="T39" fmla="*/ 1713477 h 503"/>
              <a:gd name="T40" fmla="*/ 881784 w 275"/>
              <a:gd name="T41" fmla="*/ 1679733 h 503"/>
              <a:gd name="T42" fmla="*/ 682914 w 275"/>
              <a:gd name="T43" fmla="*/ 1743473 h 503"/>
              <a:gd name="T44" fmla="*/ 716684 w 275"/>
              <a:gd name="T45" fmla="*/ 1765969 h 503"/>
              <a:gd name="T46" fmla="*/ 915555 w 275"/>
              <a:gd name="T47" fmla="*/ 1702229 h 503"/>
              <a:gd name="T48" fmla="*/ 146339 w 275"/>
              <a:gd name="T49" fmla="*/ 1679733 h 503"/>
              <a:gd name="T50" fmla="*/ 138834 w 275"/>
              <a:gd name="T51" fmla="*/ 1735974 h 503"/>
              <a:gd name="T52" fmla="*/ 315191 w 275"/>
              <a:gd name="T53" fmla="*/ 1765969 h 503"/>
              <a:gd name="T54" fmla="*/ 322695 w 275"/>
              <a:gd name="T55" fmla="*/ 1705979 h 503"/>
              <a:gd name="T56" fmla="*/ 998105 w 275"/>
              <a:gd name="T57" fmla="*/ 371191 h 503"/>
              <a:gd name="T58" fmla="*/ 968086 w 275"/>
              <a:gd name="T59" fmla="*/ 1788466 h 503"/>
              <a:gd name="T60" fmla="*/ 945573 w 275"/>
              <a:gd name="T61" fmla="*/ 1814711 h 503"/>
              <a:gd name="T62" fmla="*/ 941820 w 275"/>
              <a:gd name="T63" fmla="*/ 1818461 h 503"/>
              <a:gd name="T64" fmla="*/ 86302 w 275"/>
              <a:gd name="T65" fmla="*/ 1818461 h 503"/>
              <a:gd name="T66" fmla="*/ 60036 w 275"/>
              <a:gd name="T67" fmla="*/ 1788466 h 503"/>
              <a:gd name="T68" fmla="*/ 67541 w 275"/>
              <a:gd name="T69" fmla="*/ 86236 h 503"/>
              <a:gd name="T70" fmla="*/ 75045 w 275"/>
              <a:gd name="T71" fmla="*/ 82487 h 503"/>
              <a:gd name="T72" fmla="*/ 330200 w 275"/>
              <a:gd name="T73" fmla="*/ 67489 h 503"/>
              <a:gd name="T74" fmla="*/ 697923 w 275"/>
              <a:gd name="T75" fmla="*/ 67489 h 503"/>
              <a:gd name="T76" fmla="*/ 964334 w 275"/>
              <a:gd name="T77" fmla="*/ 86236 h 503"/>
              <a:gd name="T78" fmla="*/ 968086 w 275"/>
              <a:gd name="T79" fmla="*/ 258709 h 503"/>
              <a:gd name="T80" fmla="*/ 1028123 w 275"/>
              <a:gd name="T81" fmla="*/ 258709 h 503"/>
              <a:gd name="T82" fmla="*/ 1028123 w 275"/>
              <a:gd name="T83" fmla="*/ 93735 h 503"/>
              <a:gd name="T84" fmla="*/ 964334 w 275"/>
              <a:gd name="T85" fmla="*/ 22496 h 503"/>
              <a:gd name="T86" fmla="*/ 514061 w 275"/>
              <a:gd name="T87" fmla="*/ 0 h 503"/>
              <a:gd name="T88" fmla="*/ 63789 w 275"/>
              <a:gd name="T89" fmla="*/ 22496 h 503"/>
              <a:gd name="T90" fmla="*/ 0 w 275"/>
              <a:gd name="T91" fmla="*/ 93735 h 503"/>
              <a:gd name="T92" fmla="*/ 45027 w 275"/>
              <a:gd name="T93" fmla="*/ 1867203 h 503"/>
              <a:gd name="T94" fmla="*/ 514061 w 275"/>
              <a:gd name="T95" fmla="*/ 1885950 h 503"/>
              <a:gd name="T96" fmla="*/ 983095 w 275"/>
              <a:gd name="T97" fmla="*/ 1867203 h 503"/>
              <a:gd name="T98" fmla="*/ 1028123 w 275"/>
              <a:gd name="T99" fmla="*/ 401186 h 503"/>
              <a:gd name="T100" fmla="*/ 514061 w 275"/>
              <a:gd name="T101" fmla="*/ 59990 h 503"/>
              <a:gd name="T102" fmla="*/ 514061 w 275"/>
              <a:gd name="T103" fmla="*/ 101234 h 503"/>
              <a:gd name="T104" fmla="*/ 514061 w 275"/>
              <a:gd name="T105" fmla="*/ 59990 h 5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75"/>
              <a:gd name="T160" fmla="*/ 0 h 503"/>
              <a:gd name="T161" fmla="*/ 275 w 275"/>
              <a:gd name="T162" fmla="*/ 503 h 50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75" h="503">
                <a:moveTo>
                  <a:pt x="244" y="77"/>
                </a:moveTo>
                <a:cubicBezTo>
                  <a:pt x="244" y="70"/>
                  <a:pt x="240" y="66"/>
                  <a:pt x="236" y="64"/>
                </a:cubicBezTo>
                <a:cubicBezTo>
                  <a:pt x="233" y="62"/>
                  <a:pt x="230" y="61"/>
                  <a:pt x="230" y="61"/>
                </a:cubicBezTo>
                <a:cubicBezTo>
                  <a:pt x="229" y="61"/>
                  <a:pt x="229" y="61"/>
                  <a:pt x="229" y="61"/>
                </a:cubicBezTo>
                <a:cubicBezTo>
                  <a:pt x="228" y="61"/>
                  <a:pt x="178" y="57"/>
                  <a:pt x="137" y="57"/>
                </a:cubicBezTo>
                <a:cubicBezTo>
                  <a:pt x="97" y="57"/>
                  <a:pt x="46" y="61"/>
                  <a:pt x="46" y="61"/>
                </a:cubicBezTo>
                <a:cubicBezTo>
                  <a:pt x="45" y="61"/>
                  <a:pt x="45" y="61"/>
                  <a:pt x="45" y="61"/>
                </a:cubicBezTo>
                <a:cubicBezTo>
                  <a:pt x="44" y="61"/>
                  <a:pt x="41" y="62"/>
                  <a:pt x="38" y="64"/>
                </a:cubicBezTo>
                <a:cubicBezTo>
                  <a:pt x="35" y="66"/>
                  <a:pt x="30" y="70"/>
                  <a:pt x="30" y="77"/>
                </a:cubicBezTo>
                <a:cubicBezTo>
                  <a:pt x="30" y="84"/>
                  <a:pt x="30" y="389"/>
                  <a:pt x="30" y="400"/>
                </a:cubicBezTo>
                <a:cubicBezTo>
                  <a:pt x="30" y="409"/>
                  <a:pt x="35" y="415"/>
                  <a:pt x="40" y="417"/>
                </a:cubicBezTo>
                <a:cubicBezTo>
                  <a:pt x="45" y="420"/>
                  <a:pt x="48" y="420"/>
                  <a:pt x="49" y="420"/>
                </a:cubicBezTo>
                <a:cubicBezTo>
                  <a:pt x="49" y="420"/>
                  <a:pt x="90" y="421"/>
                  <a:pt x="137" y="421"/>
                </a:cubicBezTo>
                <a:cubicBezTo>
                  <a:pt x="184" y="421"/>
                  <a:pt x="225" y="420"/>
                  <a:pt x="225" y="420"/>
                </a:cubicBezTo>
                <a:cubicBezTo>
                  <a:pt x="226" y="420"/>
                  <a:pt x="230" y="420"/>
                  <a:pt x="234" y="417"/>
                </a:cubicBezTo>
                <a:cubicBezTo>
                  <a:pt x="239" y="415"/>
                  <a:pt x="245" y="409"/>
                  <a:pt x="244" y="400"/>
                </a:cubicBezTo>
                <a:cubicBezTo>
                  <a:pt x="244" y="389"/>
                  <a:pt x="244" y="84"/>
                  <a:pt x="244" y="77"/>
                </a:cubicBezTo>
                <a:close/>
                <a:moveTo>
                  <a:pt x="228" y="400"/>
                </a:moveTo>
                <a:cubicBezTo>
                  <a:pt x="228" y="403"/>
                  <a:pt x="228" y="402"/>
                  <a:pt x="227" y="403"/>
                </a:cubicBezTo>
                <a:cubicBezTo>
                  <a:pt x="226" y="403"/>
                  <a:pt x="226" y="404"/>
                  <a:pt x="225" y="404"/>
                </a:cubicBezTo>
                <a:cubicBezTo>
                  <a:pt x="225" y="404"/>
                  <a:pt x="224" y="404"/>
                  <a:pt x="224" y="404"/>
                </a:cubicBezTo>
                <a:cubicBezTo>
                  <a:pt x="223" y="404"/>
                  <a:pt x="183" y="405"/>
                  <a:pt x="137" y="405"/>
                </a:cubicBezTo>
                <a:cubicBezTo>
                  <a:pt x="92" y="405"/>
                  <a:pt x="52" y="404"/>
                  <a:pt x="50" y="404"/>
                </a:cubicBezTo>
                <a:cubicBezTo>
                  <a:pt x="49" y="404"/>
                  <a:pt x="48" y="403"/>
                  <a:pt x="47" y="403"/>
                </a:cubicBezTo>
                <a:cubicBezTo>
                  <a:pt x="46" y="402"/>
                  <a:pt x="46" y="402"/>
                  <a:pt x="46" y="400"/>
                </a:cubicBezTo>
                <a:cubicBezTo>
                  <a:pt x="46" y="389"/>
                  <a:pt x="46" y="91"/>
                  <a:pt x="46" y="78"/>
                </a:cubicBezTo>
                <a:cubicBezTo>
                  <a:pt x="46" y="78"/>
                  <a:pt x="47" y="77"/>
                  <a:pt x="47" y="77"/>
                </a:cubicBezTo>
                <a:cubicBezTo>
                  <a:pt x="47" y="77"/>
                  <a:pt x="48" y="77"/>
                  <a:pt x="48" y="77"/>
                </a:cubicBezTo>
                <a:cubicBezTo>
                  <a:pt x="54" y="76"/>
                  <a:pt x="100" y="73"/>
                  <a:pt x="137" y="73"/>
                </a:cubicBezTo>
                <a:cubicBezTo>
                  <a:pt x="157" y="73"/>
                  <a:pt x="179" y="74"/>
                  <a:pt x="197" y="75"/>
                </a:cubicBezTo>
                <a:cubicBezTo>
                  <a:pt x="212" y="76"/>
                  <a:pt x="223" y="77"/>
                  <a:pt x="226" y="77"/>
                </a:cubicBezTo>
                <a:cubicBezTo>
                  <a:pt x="227" y="77"/>
                  <a:pt x="228" y="77"/>
                  <a:pt x="228" y="78"/>
                </a:cubicBezTo>
                <a:cubicBezTo>
                  <a:pt x="228" y="78"/>
                  <a:pt x="228" y="78"/>
                  <a:pt x="228" y="78"/>
                </a:cubicBezTo>
                <a:cubicBezTo>
                  <a:pt x="228" y="91"/>
                  <a:pt x="228" y="389"/>
                  <a:pt x="228" y="400"/>
                </a:cubicBezTo>
                <a:close/>
                <a:moveTo>
                  <a:pt x="111" y="457"/>
                </a:moveTo>
                <a:cubicBezTo>
                  <a:pt x="106" y="457"/>
                  <a:pt x="103" y="461"/>
                  <a:pt x="103" y="465"/>
                </a:cubicBezTo>
                <a:cubicBezTo>
                  <a:pt x="103" y="470"/>
                  <a:pt x="106" y="473"/>
                  <a:pt x="111" y="473"/>
                </a:cubicBezTo>
                <a:cubicBezTo>
                  <a:pt x="164" y="473"/>
                  <a:pt x="164" y="473"/>
                  <a:pt x="164" y="473"/>
                </a:cubicBezTo>
                <a:cubicBezTo>
                  <a:pt x="168" y="473"/>
                  <a:pt x="172" y="470"/>
                  <a:pt x="172" y="465"/>
                </a:cubicBezTo>
                <a:cubicBezTo>
                  <a:pt x="172" y="461"/>
                  <a:pt x="168" y="457"/>
                  <a:pt x="164" y="457"/>
                </a:cubicBezTo>
                <a:lnTo>
                  <a:pt x="111" y="457"/>
                </a:lnTo>
                <a:close/>
                <a:moveTo>
                  <a:pt x="235" y="448"/>
                </a:moveTo>
                <a:cubicBezTo>
                  <a:pt x="189" y="455"/>
                  <a:pt x="189" y="455"/>
                  <a:pt x="189" y="455"/>
                </a:cubicBezTo>
                <a:cubicBezTo>
                  <a:pt x="184" y="456"/>
                  <a:pt x="181" y="460"/>
                  <a:pt x="182" y="465"/>
                </a:cubicBezTo>
                <a:cubicBezTo>
                  <a:pt x="183" y="468"/>
                  <a:pt x="186" y="471"/>
                  <a:pt x="190" y="471"/>
                </a:cubicBezTo>
                <a:cubicBezTo>
                  <a:pt x="190" y="471"/>
                  <a:pt x="191" y="471"/>
                  <a:pt x="191" y="471"/>
                </a:cubicBezTo>
                <a:cubicBezTo>
                  <a:pt x="238" y="463"/>
                  <a:pt x="238" y="463"/>
                  <a:pt x="238" y="463"/>
                </a:cubicBezTo>
                <a:cubicBezTo>
                  <a:pt x="242" y="463"/>
                  <a:pt x="245" y="459"/>
                  <a:pt x="244" y="454"/>
                </a:cubicBezTo>
                <a:cubicBezTo>
                  <a:pt x="244" y="450"/>
                  <a:pt x="239" y="447"/>
                  <a:pt x="235" y="448"/>
                </a:cubicBezTo>
                <a:close/>
                <a:moveTo>
                  <a:pt x="39" y="448"/>
                </a:moveTo>
                <a:cubicBezTo>
                  <a:pt x="35" y="447"/>
                  <a:pt x="31" y="450"/>
                  <a:pt x="30" y="454"/>
                </a:cubicBezTo>
                <a:cubicBezTo>
                  <a:pt x="29" y="459"/>
                  <a:pt x="32" y="463"/>
                  <a:pt x="37" y="463"/>
                </a:cubicBezTo>
                <a:cubicBezTo>
                  <a:pt x="83" y="471"/>
                  <a:pt x="83" y="471"/>
                  <a:pt x="83" y="471"/>
                </a:cubicBezTo>
                <a:cubicBezTo>
                  <a:pt x="84" y="471"/>
                  <a:pt x="84" y="471"/>
                  <a:pt x="84" y="471"/>
                </a:cubicBezTo>
                <a:cubicBezTo>
                  <a:pt x="88" y="471"/>
                  <a:pt x="92" y="468"/>
                  <a:pt x="92" y="465"/>
                </a:cubicBezTo>
                <a:cubicBezTo>
                  <a:pt x="93" y="460"/>
                  <a:pt x="90" y="456"/>
                  <a:pt x="86" y="455"/>
                </a:cubicBezTo>
                <a:lnTo>
                  <a:pt x="39" y="448"/>
                </a:lnTo>
                <a:close/>
                <a:moveTo>
                  <a:pt x="266" y="99"/>
                </a:moveTo>
                <a:cubicBezTo>
                  <a:pt x="262" y="99"/>
                  <a:pt x="258" y="102"/>
                  <a:pt x="258" y="107"/>
                </a:cubicBezTo>
                <a:cubicBezTo>
                  <a:pt x="258" y="234"/>
                  <a:pt x="258" y="467"/>
                  <a:pt x="258" y="477"/>
                </a:cubicBezTo>
                <a:cubicBezTo>
                  <a:pt x="258" y="482"/>
                  <a:pt x="257" y="482"/>
                  <a:pt x="255" y="483"/>
                </a:cubicBezTo>
                <a:cubicBezTo>
                  <a:pt x="254" y="484"/>
                  <a:pt x="253" y="484"/>
                  <a:pt x="252" y="484"/>
                </a:cubicBezTo>
                <a:cubicBezTo>
                  <a:pt x="251" y="485"/>
                  <a:pt x="251" y="485"/>
                  <a:pt x="251" y="485"/>
                </a:cubicBezTo>
                <a:cubicBezTo>
                  <a:pt x="251" y="485"/>
                  <a:pt x="251" y="485"/>
                  <a:pt x="251" y="485"/>
                </a:cubicBezTo>
                <a:cubicBezTo>
                  <a:pt x="249" y="485"/>
                  <a:pt x="197" y="487"/>
                  <a:pt x="137" y="486"/>
                </a:cubicBezTo>
                <a:cubicBezTo>
                  <a:pt x="77" y="487"/>
                  <a:pt x="25" y="485"/>
                  <a:pt x="23" y="485"/>
                </a:cubicBezTo>
                <a:cubicBezTo>
                  <a:pt x="23" y="485"/>
                  <a:pt x="20" y="484"/>
                  <a:pt x="19" y="483"/>
                </a:cubicBezTo>
                <a:cubicBezTo>
                  <a:pt x="17" y="482"/>
                  <a:pt x="16" y="481"/>
                  <a:pt x="16" y="477"/>
                </a:cubicBezTo>
                <a:cubicBezTo>
                  <a:pt x="16" y="463"/>
                  <a:pt x="16" y="34"/>
                  <a:pt x="16" y="25"/>
                </a:cubicBezTo>
                <a:cubicBezTo>
                  <a:pt x="16" y="25"/>
                  <a:pt x="16" y="24"/>
                  <a:pt x="18" y="23"/>
                </a:cubicBezTo>
                <a:cubicBezTo>
                  <a:pt x="18" y="23"/>
                  <a:pt x="19" y="22"/>
                  <a:pt x="20" y="22"/>
                </a:cubicBezTo>
                <a:cubicBezTo>
                  <a:pt x="20" y="22"/>
                  <a:pt x="20" y="22"/>
                  <a:pt x="20" y="22"/>
                </a:cubicBezTo>
                <a:cubicBezTo>
                  <a:pt x="24" y="21"/>
                  <a:pt x="39" y="20"/>
                  <a:pt x="59" y="19"/>
                </a:cubicBezTo>
                <a:cubicBezTo>
                  <a:pt x="68" y="19"/>
                  <a:pt x="78" y="18"/>
                  <a:pt x="88" y="18"/>
                </a:cubicBezTo>
                <a:cubicBezTo>
                  <a:pt x="96" y="33"/>
                  <a:pt x="115" y="43"/>
                  <a:pt x="137" y="43"/>
                </a:cubicBezTo>
                <a:cubicBezTo>
                  <a:pt x="159" y="43"/>
                  <a:pt x="178" y="33"/>
                  <a:pt x="186" y="18"/>
                </a:cubicBezTo>
                <a:cubicBezTo>
                  <a:pt x="220" y="19"/>
                  <a:pt x="249" y="21"/>
                  <a:pt x="254" y="22"/>
                </a:cubicBezTo>
                <a:cubicBezTo>
                  <a:pt x="255" y="22"/>
                  <a:pt x="256" y="23"/>
                  <a:pt x="257" y="23"/>
                </a:cubicBezTo>
                <a:cubicBezTo>
                  <a:pt x="258" y="24"/>
                  <a:pt x="258" y="24"/>
                  <a:pt x="258" y="25"/>
                </a:cubicBezTo>
                <a:cubicBezTo>
                  <a:pt x="258" y="27"/>
                  <a:pt x="258" y="43"/>
                  <a:pt x="258" y="69"/>
                </a:cubicBezTo>
                <a:cubicBezTo>
                  <a:pt x="258" y="73"/>
                  <a:pt x="262" y="77"/>
                  <a:pt x="266" y="77"/>
                </a:cubicBezTo>
                <a:cubicBezTo>
                  <a:pt x="271" y="77"/>
                  <a:pt x="274" y="73"/>
                  <a:pt x="274" y="69"/>
                </a:cubicBezTo>
                <a:cubicBezTo>
                  <a:pt x="274" y="69"/>
                  <a:pt x="274" y="69"/>
                  <a:pt x="274" y="69"/>
                </a:cubicBezTo>
                <a:cubicBezTo>
                  <a:pt x="274" y="43"/>
                  <a:pt x="274" y="27"/>
                  <a:pt x="274" y="25"/>
                </a:cubicBezTo>
                <a:cubicBezTo>
                  <a:pt x="274" y="17"/>
                  <a:pt x="269" y="12"/>
                  <a:pt x="265" y="9"/>
                </a:cubicBezTo>
                <a:cubicBezTo>
                  <a:pt x="261" y="7"/>
                  <a:pt x="257" y="6"/>
                  <a:pt x="257" y="6"/>
                </a:cubicBezTo>
                <a:cubicBezTo>
                  <a:pt x="256" y="6"/>
                  <a:pt x="256" y="6"/>
                  <a:pt x="256" y="6"/>
                </a:cubicBezTo>
                <a:cubicBezTo>
                  <a:pt x="256" y="6"/>
                  <a:pt x="190" y="0"/>
                  <a:pt x="137" y="0"/>
                </a:cubicBezTo>
                <a:cubicBezTo>
                  <a:pt x="84" y="0"/>
                  <a:pt x="19" y="6"/>
                  <a:pt x="18" y="6"/>
                </a:cubicBezTo>
                <a:cubicBezTo>
                  <a:pt x="17" y="6"/>
                  <a:pt x="17" y="6"/>
                  <a:pt x="17" y="6"/>
                </a:cubicBezTo>
                <a:cubicBezTo>
                  <a:pt x="17" y="6"/>
                  <a:pt x="13" y="7"/>
                  <a:pt x="9" y="9"/>
                </a:cubicBezTo>
                <a:cubicBezTo>
                  <a:pt x="5" y="12"/>
                  <a:pt x="0" y="17"/>
                  <a:pt x="0" y="25"/>
                </a:cubicBezTo>
                <a:cubicBezTo>
                  <a:pt x="0" y="34"/>
                  <a:pt x="0" y="463"/>
                  <a:pt x="0" y="477"/>
                </a:cubicBezTo>
                <a:cubicBezTo>
                  <a:pt x="0" y="488"/>
                  <a:pt x="6" y="495"/>
                  <a:pt x="12" y="498"/>
                </a:cubicBezTo>
                <a:cubicBezTo>
                  <a:pt x="17" y="500"/>
                  <a:pt x="22" y="501"/>
                  <a:pt x="23" y="501"/>
                </a:cubicBezTo>
                <a:cubicBezTo>
                  <a:pt x="23" y="501"/>
                  <a:pt x="76" y="502"/>
                  <a:pt x="137" y="503"/>
                </a:cubicBezTo>
                <a:cubicBezTo>
                  <a:pt x="198" y="502"/>
                  <a:pt x="251" y="501"/>
                  <a:pt x="251" y="501"/>
                </a:cubicBezTo>
                <a:cubicBezTo>
                  <a:pt x="252" y="501"/>
                  <a:pt x="257" y="500"/>
                  <a:pt x="262" y="498"/>
                </a:cubicBezTo>
                <a:cubicBezTo>
                  <a:pt x="268" y="495"/>
                  <a:pt x="275" y="488"/>
                  <a:pt x="274" y="477"/>
                </a:cubicBezTo>
                <a:cubicBezTo>
                  <a:pt x="274" y="467"/>
                  <a:pt x="274" y="234"/>
                  <a:pt x="274" y="107"/>
                </a:cubicBezTo>
                <a:cubicBezTo>
                  <a:pt x="274" y="102"/>
                  <a:pt x="271" y="99"/>
                  <a:pt x="266" y="99"/>
                </a:cubicBezTo>
                <a:close/>
                <a:moveTo>
                  <a:pt x="137" y="16"/>
                </a:moveTo>
                <a:cubicBezTo>
                  <a:pt x="147" y="16"/>
                  <a:pt x="157" y="17"/>
                  <a:pt x="167" y="17"/>
                </a:cubicBezTo>
                <a:cubicBezTo>
                  <a:pt x="160" y="22"/>
                  <a:pt x="150" y="27"/>
                  <a:pt x="137" y="27"/>
                </a:cubicBezTo>
                <a:cubicBezTo>
                  <a:pt x="124" y="27"/>
                  <a:pt x="114" y="22"/>
                  <a:pt x="107" y="17"/>
                </a:cubicBezTo>
                <a:cubicBezTo>
                  <a:pt x="117" y="17"/>
                  <a:pt x="128" y="16"/>
                  <a:pt x="137" y="16"/>
                </a:cubicBezTo>
                <a:close/>
              </a:path>
            </a:pathLst>
          </a:custGeom>
          <a:solidFill>
            <a:srgbClr val="33CCCC"/>
          </a:solidFill>
          <a:ln w="9525">
            <a:solidFill>
              <a:schemeClr val="tx2"/>
            </a:solidFill>
            <a:prstDash val="dash"/>
            <a:round/>
            <a:headEnd/>
            <a:tailEnd/>
          </a:ln>
        </p:spPr>
        <p:txBody>
          <a:bodyPr vert="horz" wrap="square" lIns="91440" tIns="45720" rIns="91440" bIns="45720" numCol="1" anchor="t" anchorCtr="0" compatLnSpc="1">
            <a:prstTxWarp prst="textNoShape">
              <a:avLst/>
            </a:prstTxWarp>
          </a:bodyPr>
          <a:lstStyle/>
          <a:p>
            <a:endParaRPr lang="en-US">
              <a:solidFill>
                <a:schemeClr val="accent1"/>
              </a:solidFill>
            </a:endParaRPr>
          </a:p>
        </p:txBody>
      </p:sp>
      <p:sp>
        <p:nvSpPr>
          <p:cNvPr id="31" name="Freeform 28"/>
          <p:cNvSpPr>
            <a:spLocks noChangeAspect="1" noEditPoints="1"/>
          </p:cNvSpPr>
          <p:nvPr/>
        </p:nvSpPr>
        <p:spPr bwMode="auto">
          <a:xfrm>
            <a:off x="10415035" y="4332094"/>
            <a:ext cx="196469" cy="360534"/>
          </a:xfrm>
          <a:custGeom>
            <a:avLst/>
            <a:gdLst>
              <a:gd name="T0" fmla="*/ 885536 w 275"/>
              <a:gd name="T1" fmla="*/ 239962 h 503"/>
              <a:gd name="T2" fmla="*/ 859270 w 275"/>
              <a:gd name="T3" fmla="*/ 228714 h 503"/>
              <a:gd name="T4" fmla="*/ 172605 w 275"/>
              <a:gd name="T5" fmla="*/ 228714 h 503"/>
              <a:gd name="T6" fmla="*/ 142586 w 275"/>
              <a:gd name="T7" fmla="*/ 239962 h 503"/>
              <a:gd name="T8" fmla="*/ 112568 w 275"/>
              <a:gd name="T9" fmla="*/ 1499761 h 503"/>
              <a:gd name="T10" fmla="*/ 183861 w 275"/>
              <a:gd name="T11" fmla="*/ 1574750 h 503"/>
              <a:gd name="T12" fmla="*/ 844261 w 275"/>
              <a:gd name="T13" fmla="*/ 1574750 h 503"/>
              <a:gd name="T14" fmla="*/ 915555 w 275"/>
              <a:gd name="T15" fmla="*/ 1499761 h 503"/>
              <a:gd name="T16" fmla="*/ 855518 w 275"/>
              <a:gd name="T17" fmla="*/ 1499761 h 503"/>
              <a:gd name="T18" fmla="*/ 844261 w 275"/>
              <a:gd name="T19" fmla="*/ 1514759 h 503"/>
              <a:gd name="T20" fmla="*/ 514061 w 275"/>
              <a:gd name="T21" fmla="*/ 1518508 h 503"/>
              <a:gd name="T22" fmla="*/ 176357 w 275"/>
              <a:gd name="T23" fmla="*/ 1511010 h 503"/>
              <a:gd name="T24" fmla="*/ 172605 w 275"/>
              <a:gd name="T25" fmla="*/ 292453 h 503"/>
              <a:gd name="T26" fmla="*/ 180109 w 275"/>
              <a:gd name="T27" fmla="*/ 288704 h 503"/>
              <a:gd name="T28" fmla="*/ 739198 w 275"/>
              <a:gd name="T29" fmla="*/ 281205 h 503"/>
              <a:gd name="T30" fmla="*/ 855518 w 275"/>
              <a:gd name="T31" fmla="*/ 292453 h 503"/>
              <a:gd name="T32" fmla="*/ 855518 w 275"/>
              <a:gd name="T33" fmla="*/ 1499761 h 503"/>
              <a:gd name="T34" fmla="*/ 386484 w 275"/>
              <a:gd name="T35" fmla="*/ 1743473 h 503"/>
              <a:gd name="T36" fmla="*/ 615373 w 275"/>
              <a:gd name="T37" fmla="*/ 1773468 h 503"/>
              <a:gd name="T38" fmla="*/ 615373 w 275"/>
              <a:gd name="T39" fmla="*/ 1713477 h 503"/>
              <a:gd name="T40" fmla="*/ 881784 w 275"/>
              <a:gd name="T41" fmla="*/ 1679733 h 503"/>
              <a:gd name="T42" fmla="*/ 682914 w 275"/>
              <a:gd name="T43" fmla="*/ 1743473 h 503"/>
              <a:gd name="T44" fmla="*/ 716684 w 275"/>
              <a:gd name="T45" fmla="*/ 1765969 h 503"/>
              <a:gd name="T46" fmla="*/ 915555 w 275"/>
              <a:gd name="T47" fmla="*/ 1702229 h 503"/>
              <a:gd name="T48" fmla="*/ 146339 w 275"/>
              <a:gd name="T49" fmla="*/ 1679733 h 503"/>
              <a:gd name="T50" fmla="*/ 138834 w 275"/>
              <a:gd name="T51" fmla="*/ 1735974 h 503"/>
              <a:gd name="T52" fmla="*/ 315191 w 275"/>
              <a:gd name="T53" fmla="*/ 1765969 h 503"/>
              <a:gd name="T54" fmla="*/ 322695 w 275"/>
              <a:gd name="T55" fmla="*/ 1705979 h 503"/>
              <a:gd name="T56" fmla="*/ 998105 w 275"/>
              <a:gd name="T57" fmla="*/ 371191 h 503"/>
              <a:gd name="T58" fmla="*/ 968086 w 275"/>
              <a:gd name="T59" fmla="*/ 1788466 h 503"/>
              <a:gd name="T60" fmla="*/ 945573 w 275"/>
              <a:gd name="T61" fmla="*/ 1814711 h 503"/>
              <a:gd name="T62" fmla="*/ 941820 w 275"/>
              <a:gd name="T63" fmla="*/ 1818461 h 503"/>
              <a:gd name="T64" fmla="*/ 86302 w 275"/>
              <a:gd name="T65" fmla="*/ 1818461 h 503"/>
              <a:gd name="T66" fmla="*/ 60036 w 275"/>
              <a:gd name="T67" fmla="*/ 1788466 h 503"/>
              <a:gd name="T68" fmla="*/ 67541 w 275"/>
              <a:gd name="T69" fmla="*/ 86236 h 503"/>
              <a:gd name="T70" fmla="*/ 75045 w 275"/>
              <a:gd name="T71" fmla="*/ 82487 h 503"/>
              <a:gd name="T72" fmla="*/ 330200 w 275"/>
              <a:gd name="T73" fmla="*/ 67489 h 503"/>
              <a:gd name="T74" fmla="*/ 697923 w 275"/>
              <a:gd name="T75" fmla="*/ 67489 h 503"/>
              <a:gd name="T76" fmla="*/ 964334 w 275"/>
              <a:gd name="T77" fmla="*/ 86236 h 503"/>
              <a:gd name="T78" fmla="*/ 968086 w 275"/>
              <a:gd name="T79" fmla="*/ 258709 h 503"/>
              <a:gd name="T80" fmla="*/ 1028123 w 275"/>
              <a:gd name="T81" fmla="*/ 258709 h 503"/>
              <a:gd name="T82" fmla="*/ 1028123 w 275"/>
              <a:gd name="T83" fmla="*/ 93735 h 503"/>
              <a:gd name="T84" fmla="*/ 964334 w 275"/>
              <a:gd name="T85" fmla="*/ 22496 h 503"/>
              <a:gd name="T86" fmla="*/ 514061 w 275"/>
              <a:gd name="T87" fmla="*/ 0 h 503"/>
              <a:gd name="T88" fmla="*/ 63789 w 275"/>
              <a:gd name="T89" fmla="*/ 22496 h 503"/>
              <a:gd name="T90" fmla="*/ 0 w 275"/>
              <a:gd name="T91" fmla="*/ 93735 h 503"/>
              <a:gd name="T92" fmla="*/ 45027 w 275"/>
              <a:gd name="T93" fmla="*/ 1867203 h 503"/>
              <a:gd name="T94" fmla="*/ 514061 w 275"/>
              <a:gd name="T95" fmla="*/ 1885950 h 503"/>
              <a:gd name="T96" fmla="*/ 983095 w 275"/>
              <a:gd name="T97" fmla="*/ 1867203 h 503"/>
              <a:gd name="T98" fmla="*/ 1028123 w 275"/>
              <a:gd name="T99" fmla="*/ 401186 h 503"/>
              <a:gd name="T100" fmla="*/ 514061 w 275"/>
              <a:gd name="T101" fmla="*/ 59990 h 503"/>
              <a:gd name="T102" fmla="*/ 514061 w 275"/>
              <a:gd name="T103" fmla="*/ 101234 h 503"/>
              <a:gd name="T104" fmla="*/ 514061 w 275"/>
              <a:gd name="T105" fmla="*/ 59990 h 5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75"/>
              <a:gd name="T160" fmla="*/ 0 h 503"/>
              <a:gd name="T161" fmla="*/ 275 w 275"/>
              <a:gd name="T162" fmla="*/ 503 h 50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75" h="503">
                <a:moveTo>
                  <a:pt x="244" y="77"/>
                </a:moveTo>
                <a:cubicBezTo>
                  <a:pt x="244" y="70"/>
                  <a:pt x="240" y="66"/>
                  <a:pt x="236" y="64"/>
                </a:cubicBezTo>
                <a:cubicBezTo>
                  <a:pt x="233" y="62"/>
                  <a:pt x="230" y="61"/>
                  <a:pt x="230" y="61"/>
                </a:cubicBezTo>
                <a:cubicBezTo>
                  <a:pt x="229" y="61"/>
                  <a:pt x="229" y="61"/>
                  <a:pt x="229" y="61"/>
                </a:cubicBezTo>
                <a:cubicBezTo>
                  <a:pt x="228" y="61"/>
                  <a:pt x="178" y="57"/>
                  <a:pt x="137" y="57"/>
                </a:cubicBezTo>
                <a:cubicBezTo>
                  <a:pt x="97" y="57"/>
                  <a:pt x="46" y="61"/>
                  <a:pt x="46" y="61"/>
                </a:cubicBezTo>
                <a:cubicBezTo>
                  <a:pt x="45" y="61"/>
                  <a:pt x="45" y="61"/>
                  <a:pt x="45" y="61"/>
                </a:cubicBezTo>
                <a:cubicBezTo>
                  <a:pt x="44" y="61"/>
                  <a:pt x="41" y="62"/>
                  <a:pt x="38" y="64"/>
                </a:cubicBezTo>
                <a:cubicBezTo>
                  <a:pt x="35" y="66"/>
                  <a:pt x="30" y="70"/>
                  <a:pt x="30" y="77"/>
                </a:cubicBezTo>
                <a:cubicBezTo>
                  <a:pt x="30" y="84"/>
                  <a:pt x="30" y="389"/>
                  <a:pt x="30" y="400"/>
                </a:cubicBezTo>
                <a:cubicBezTo>
                  <a:pt x="30" y="409"/>
                  <a:pt x="35" y="415"/>
                  <a:pt x="40" y="417"/>
                </a:cubicBezTo>
                <a:cubicBezTo>
                  <a:pt x="45" y="420"/>
                  <a:pt x="48" y="420"/>
                  <a:pt x="49" y="420"/>
                </a:cubicBezTo>
                <a:cubicBezTo>
                  <a:pt x="49" y="420"/>
                  <a:pt x="90" y="421"/>
                  <a:pt x="137" y="421"/>
                </a:cubicBezTo>
                <a:cubicBezTo>
                  <a:pt x="184" y="421"/>
                  <a:pt x="225" y="420"/>
                  <a:pt x="225" y="420"/>
                </a:cubicBezTo>
                <a:cubicBezTo>
                  <a:pt x="226" y="420"/>
                  <a:pt x="230" y="420"/>
                  <a:pt x="234" y="417"/>
                </a:cubicBezTo>
                <a:cubicBezTo>
                  <a:pt x="239" y="415"/>
                  <a:pt x="245" y="409"/>
                  <a:pt x="244" y="400"/>
                </a:cubicBezTo>
                <a:cubicBezTo>
                  <a:pt x="244" y="389"/>
                  <a:pt x="244" y="84"/>
                  <a:pt x="244" y="77"/>
                </a:cubicBezTo>
                <a:close/>
                <a:moveTo>
                  <a:pt x="228" y="400"/>
                </a:moveTo>
                <a:cubicBezTo>
                  <a:pt x="228" y="403"/>
                  <a:pt x="228" y="402"/>
                  <a:pt x="227" y="403"/>
                </a:cubicBezTo>
                <a:cubicBezTo>
                  <a:pt x="226" y="403"/>
                  <a:pt x="226" y="404"/>
                  <a:pt x="225" y="404"/>
                </a:cubicBezTo>
                <a:cubicBezTo>
                  <a:pt x="225" y="404"/>
                  <a:pt x="224" y="404"/>
                  <a:pt x="224" y="404"/>
                </a:cubicBezTo>
                <a:cubicBezTo>
                  <a:pt x="223" y="404"/>
                  <a:pt x="183" y="405"/>
                  <a:pt x="137" y="405"/>
                </a:cubicBezTo>
                <a:cubicBezTo>
                  <a:pt x="92" y="405"/>
                  <a:pt x="52" y="404"/>
                  <a:pt x="50" y="404"/>
                </a:cubicBezTo>
                <a:cubicBezTo>
                  <a:pt x="49" y="404"/>
                  <a:pt x="48" y="403"/>
                  <a:pt x="47" y="403"/>
                </a:cubicBezTo>
                <a:cubicBezTo>
                  <a:pt x="46" y="402"/>
                  <a:pt x="46" y="402"/>
                  <a:pt x="46" y="400"/>
                </a:cubicBezTo>
                <a:cubicBezTo>
                  <a:pt x="46" y="389"/>
                  <a:pt x="46" y="91"/>
                  <a:pt x="46" y="78"/>
                </a:cubicBezTo>
                <a:cubicBezTo>
                  <a:pt x="46" y="78"/>
                  <a:pt x="47" y="77"/>
                  <a:pt x="47" y="77"/>
                </a:cubicBezTo>
                <a:cubicBezTo>
                  <a:pt x="47" y="77"/>
                  <a:pt x="48" y="77"/>
                  <a:pt x="48" y="77"/>
                </a:cubicBezTo>
                <a:cubicBezTo>
                  <a:pt x="54" y="76"/>
                  <a:pt x="100" y="73"/>
                  <a:pt x="137" y="73"/>
                </a:cubicBezTo>
                <a:cubicBezTo>
                  <a:pt x="157" y="73"/>
                  <a:pt x="179" y="74"/>
                  <a:pt x="197" y="75"/>
                </a:cubicBezTo>
                <a:cubicBezTo>
                  <a:pt x="212" y="76"/>
                  <a:pt x="223" y="77"/>
                  <a:pt x="226" y="77"/>
                </a:cubicBezTo>
                <a:cubicBezTo>
                  <a:pt x="227" y="77"/>
                  <a:pt x="228" y="77"/>
                  <a:pt x="228" y="78"/>
                </a:cubicBezTo>
                <a:cubicBezTo>
                  <a:pt x="228" y="78"/>
                  <a:pt x="228" y="78"/>
                  <a:pt x="228" y="78"/>
                </a:cubicBezTo>
                <a:cubicBezTo>
                  <a:pt x="228" y="91"/>
                  <a:pt x="228" y="389"/>
                  <a:pt x="228" y="400"/>
                </a:cubicBezTo>
                <a:close/>
                <a:moveTo>
                  <a:pt x="111" y="457"/>
                </a:moveTo>
                <a:cubicBezTo>
                  <a:pt x="106" y="457"/>
                  <a:pt x="103" y="461"/>
                  <a:pt x="103" y="465"/>
                </a:cubicBezTo>
                <a:cubicBezTo>
                  <a:pt x="103" y="470"/>
                  <a:pt x="106" y="473"/>
                  <a:pt x="111" y="473"/>
                </a:cubicBezTo>
                <a:cubicBezTo>
                  <a:pt x="164" y="473"/>
                  <a:pt x="164" y="473"/>
                  <a:pt x="164" y="473"/>
                </a:cubicBezTo>
                <a:cubicBezTo>
                  <a:pt x="168" y="473"/>
                  <a:pt x="172" y="470"/>
                  <a:pt x="172" y="465"/>
                </a:cubicBezTo>
                <a:cubicBezTo>
                  <a:pt x="172" y="461"/>
                  <a:pt x="168" y="457"/>
                  <a:pt x="164" y="457"/>
                </a:cubicBezTo>
                <a:lnTo>
                  <a:pt x="111" y="457"/>
                </a:lnTo>
                <a:close/>
                <a:moveTo>
                  <a:pt x="235" y="448"/>
                </a:moveTo>
                <a:cubicBezTo>
                  <a:pt x="189" y="455"/>
                  <a:pt x="189" y="455"/>
                  <a:pt x="189" y="455"/>
                </a:cubicBezTo>
                <a:cubicBezTo>
                  <a:pt x="184" y="456"/>
                  <a:pt x="181" y="460"/>
                  <a:pt x="182" y="465"/>
                </a:cubicBezTo>
                <a:cubicBezTo>
                  <a:pt x="183" y="468"/>
                  <a:pt x="186" y="471"/>
                  <a:pt x="190" y="471"/>
                </a:cubicBezTo>
                <a:cubicBezTo>
                  <a:pt x="190" y="471"/>
                  <a:pt x="191" y="471"/>
                  <a:pt x="191" y="471"/>
                </a:cubicBezTo>
                <a:cubicBezTo>
                  <a:pt x="238" y="463"/>
                  <a:pt x="238" y="463"/>
                  <a:pt x="238" y="463"/>
                </a:cubicBezTo>
                <a:cubicBezTo>
                  <a:pt x="242" y="463"/>
                  <a:pt x="245" y="459"/>
                  <a:pt x="244" y="454"/>
                </a:cubicBezTo>
                <a:cubicBezTo>
                  <a:pt x="244" y="450"/>
                  <a:pt x="239" y="447"/>
                  <a:pt x="235" y="448"/>
                </a:cubicBezTo>
                <a:close/>
                <a:moveTo>
                  <a:pt x="39" y="448"/>
                </a:moveTo>
                <a:cubicBezTo>
                  <a:pt x="35" y="447"/>
                  <a:pt x="31" y="450"/>
                  <a:pt x="30" y="454"/>
                </a:cubicBezTo>
                <a:cubicBezTo>
                  <a:pt x="29" y="459"/>
                  <a:pt x="32" y="463"/>
                  <a:pt x="37" y="463"/>
                </a:cubicBezTo>
                <a:cubicBezTo>
                  <a:pt x="83" y="471"/>
                  <a:pt x="83" y="471"/>
                  <a:pt x="83" y="471"/>
                </a:cubicBezTo>
                <a:cubicBezTo>
                  <a:pt x="84" y="471"/>
                  <a:pt x="84" y="471"/>
                  <a:pt x="84" y="471"/>
                </a:cubicBezTo>
                <a:cubicBezTo>
                  <a:pt x="88" y="471"/>
                  <a:pt x="92" y="468"/>
                  <a:pt x="92" y="465"/>
                </a:cubicBezTo>
                <a:cubicBezTo>
                  <a:pt x="93" y="460"/>
                  <a:pt x="90" y="456"/>
                  <a:pt x="86" y="455"/>
                </a:cubicBezTo>
                <a:lnTo>
                  <a:pt x="39" y="448"/>
                </a:lnTo>
                <a:close/>
                <a:moveTo>
                  <a:pt x="266" y="99"/>
                </a:moveTo>
                <a:cubicBezTo>
                  <a:pt x="262" y="99"/>
                  <a:pt x="258" y="102"/>
                  <a:pt x="258" y="107"/>
                </a:cubicBezTo>
                <a:cubicBezTo>
                  <a:pt x="258" y="234"/>
                  <a:pt x="258" y="467"/>
                  <a:pt x="258" y="477"/>
                </a:cubicBezTo>
                <a:cubicBezTo>
                  <a:pt x="258" y="482"/>
                  <a:pt x="257" y="482"/>
                  <a:pt x="255" y="483"/>
                </a:cubicBezTo>
                <a:cubicBezTo>
                  <a:pt x="254" y="484"/>
                  <a:pt x="253" y="484"/>
                  <a:pt x="252" y="484"/>
                </a:cubicBezTo>
                <a:cubicBezTo>
                  <a:pt x="251" y="485"/>
                  <a:pt x="251" y="485"/>
                  <a:pt x="251" y="485"/>
                </a:cubicBezTo>
                <a:cubicBezTo>
                  <a:pt x="251" y="485"/>
                  <a:pt x="251" y="485"/>
                  <a:pt x="251" y="485"/>
                </a:cubicBezTo>
                <a:cubicBezTo>
                  <a:pt x="249" y="485"/>
                  <a:pt x="197" y="487"/>
                  <a:pt x="137" y="486"/>
                </a:cubicBezTo>
                <a:cubicBezTo>
                  <a:pt x="77" y="487"/>
                  <a:pt x="25" y="485"/>
                  <a:pt x="23" y="485"/>
                </a:cubicBezTo>
                <a:cubicBezTo>
                  <a:pt x="23" y="485"/>
                  <a:pt x="20" y="484"/>
                  <a:pt x="19" y="483"/>
                </a:cubicBezTo>
                <a:cubicBezTo>
                  <a:pt x="17" y="482"/>
                  <a:pt x="16" y="481"/>
                  <a:pt x="16" y="477"/>
                </a:cubicBezTo>
                <a:cubicBezTo>
                  <a:pt x="16" y="463"/>
                  <a:pt x="16" y="34"/>
                  <a:pt x="16" y="25"/>
                </a:cubicBezTo>
                <a:cubicBezTo>
                  <a:pt x="16" y="25"/>
                  <a:pt x="16" y="24"/>
                  <a:pt x="18" y="23"/>
                </a:cubicBezTo>
                <a:cubicBezTo>
                  <a:pt x="18" y="23"/>
                  <a:pt x="19" y="22"/>
                  <a:pt x="20" y="22"/>
                </a:cubicBezTo>
                <a:cubicBezTo>
                  <a:pt x="20" y="22"/>
                  <a:pt x="20" y="22"/>
                  <a:pt x="20" y="22"/>
                </a:cubicBezTo>
                <a:cubicBezTo>
                  <a:pt x="24" y="21"/>
                  <a:pt x="39" y="20"/>
                  <a:pt x="59" y="19"/>
                </a:cubicBezTo>
                <a:cubicBezTo>
                  <a:pt x="68" y="19"/>
                  <a:pt x="78" y="18"/>
                  <a:pt x="88" y="18"/>
                </a:cubicBezTo>
                <a:cubicBezTo>
                  <a:pt x="96" y="33"/>
                  <a:pt x="115" y="43"/>
                  <a:pt x="137" y="43"/>
                </a:cubicBezTo>
                <a:cubicBezTo>
                  <a:pt x="159" y="43"/>
                  <a:pt x="178" y="33"/>
                  <a:pt x="186" y="18"/>
                </a:cubicBezTo>
                <a:cubicBezTo>
                  <a:pt x="220" y="19"/>
                  <a:pt x="249" y="21"/>
                  <a:pt x="254" y="22"/>
                </a:cubicBezTo>
                <a:cubicBezTo>
                  <a:pt x="255" y="22"/>
                  <a:pt x="256" y="23"/>
                  <a:pt x="257" y="23"/>
                </a:cubicBezTo>
                <a:cubicBezTo>
                  <a:pt x="258" y="24"/>
                  <a:pt x="258" y="24"/>
                  <a:pt x="258" y="25"/>
                </a:cubicBezTo>
                <a:cubicBezTo>
                  <a:pt x="258" y="27"/>
                  <a:pt x="258" y="43"/>
                  <a:pt x="258" y="69"/>
                </a:cubicBezTo>
                <a:cubicBezTo>
                  <a:pt x="258" y="73"/>
                  <a:pt x="262" y="77"/>
                  <a:pt x="266" y="77"/>
                </a:cubicBezTo>
                <a:cubicBezTo>
                  <a:pt x="271" y="77"/>
                  <a:pt x="274" y="73"/>
                  <a:pt x="274" y="69"/>
                </a:cubicBezTo>
                <a:cubicBezTo>
                  <a:pt x="274" y="69"/>
                  <a:pt x="274" y="69"/>
                  <a:pt x="274" y="69"/>
                </a:cubicBezTo>
                <a:cubicBezTo>
                  <a:pt x="274" y="43"/>
                  <a:pt x="274" y="27"/>
                  <a:pt x="274" y="25"/>
                </a:cubicBezTo>
                <a:cubicBezTo>
                  <a:pt x="274" y="17"/>
                  <a:pt x="269" y="12"/>
                  <a:pt x="265" y="9"/>
                </a:cubicBezTo>
                <a:cubicBezTo>
                  <a:pt x="261" y="7"/>
                  <a:pt x="257" y="6"/>
                  <a:pt x="257" y="6"/>
                </a:cubicBezTo>
                <a:cubicBezTo>
                  <a:pt x="256" y="6"/>
                  <a:pt x="256" y="6"/>
                  <a:pt x="256" y="6"/>
                </a:cubicBezTo>
                <a:cubicBezTo>
                  <a:pt x="256" y="6"/>
                  <a:pt x="190" y="0"/>
                  <a:pt x="137" y="0"/>
                </a:cubicBezTo>
                <a:cubicBezTo>
                  <a:pt x="84" y="0"/>
                  <a:pt x="19" y="6"/>
                  <a:pt x="18" y="6"/>
                </a:cubicBezTo>
                <a:cubicBezTo>
                  <a:pt x="17" y="6"/>
                  <a:pt x="17" y="6"/>
                  <a:pt x="17" y="6"/>
                </a:cubicBezTo>
                <a:cubicBezTo>
                  <a:pt x="17" y="6"/>
                  <a:pt x="13" y="7"/>
                  <a:pt x="9" y="9"/>
                </a:cubicBezTo>
                <a:cubicBezTo>
                  <a:pt x="5" y="12"/>
                  <a:pt x="0" y="17"/>
                  <a:pt x="0" y="25"/>
                </a:cubicBezTo>
                <a:cubicBezTo>
                  <a:pt x="0" y="34"/>
                  <a:pt x="0" y="463"/>
                  <a:pt x="0" y="477"/>
                </a:cubicBezTo>
                <a:cubicBezTo>
                  <a:pt x="0" y="488"/>
                  <a:pt x="6" y="495"/>
                  <a:pt x="12" y="498"/>
                </a:cubicBezTo>
                <a:cubicBezTo>
                  <a:pt x="17" y="500"/>
                  <a:pt x="22" y="501"/>
                  <a:pt x="23" y="501"/>
                </a:cubicBezTo>
                <a:cubicBezTo>
                  <a:pt x="23" y="501"/>
                  <a:pt x="76" y="502"/>
                  <a:pt x="137" y="503"/>
                </a:cubicBezTo>
                <a:cubicBezTo>
                  <a:pt x="198" y="502"/>
                  <a:pt x="251" y="501"/>
                  <a:pt x="251" y="501"/>
                </a:cubicBezTo>
                <a:cubicBezTo>
                  <a:pt x="252" y="501"/>
                  <a:pt x="257" y="500"/>
                  <a:pt x="262" y="498"/>
                </a:cubicBezTo>
                <a:cubicBezTo>
                  <a:pt x="268" y="495"/>
                  <a:pt x="275" y="488"/>
                  <a:pt x="274" y="477"/>
                </a:cubicBezTo>
                <a:cubicBezTo>
                  <a:pt x="274" y="467"/>
                  <a:pt x="274" y="234"/>
                  <a:pt x="274" y="107"/>
                </a:cubicBezTo>
                <a:cubicBezTo>
                  <a:pt x="274" y="102"/>
                  <a:pt x="271" y="99"/>
                  <a:pt x="266" y="99"/>
                </a:cubicBezTo>
                <a:close/>
                <a:moveTo>
                  <a:pt x="137" y="16"/>
                </a:moveTo>
                <a:cubicBezTo>
                  <a:pt x="147" y="16"/>
                  <a:pt x="157" y="17"/>
                  <a:pt x="167" y="17"/>
                </a:cubicBezTo>
                <a:cubicBezTo>
                  <a:pt x="160" y="22"/>
                  <a:pt x="150" y="27"/>
                  <a:pt x="137" y="27"/>
                </a:cubicBezTo>
                <a:cubicBezTo>
                  <a:pt x="124" y="27"/>
                  <a:pt x="114" y="22"/>
                  <a:pt x="107" y="17"/>
                </a:cubicBezTo>
                <a:cubicBezTo>
                  <a:pt x="117" y="17"/>
                  <a:pt x="128" y="16"/>
                  <a:pt x="137" y="16"/>
                </a:cubicBezTo>
                <a:close/>
              </a:path>
            </a:pathLst>
          </a:custGeom>
          <a:solidFill>
            <a:srgbClr val="33CCCC"/>
          </a:solidFill>
          <a:ln w="9525">
            <a:solidFill>
              <a:schemeClr val="tx2"/>
            </a:solidFill>
            <a:prstDash val="dash"/>
            <a:round/>
            <a:headEnd/>
            <a:tailEnd/>
          </a:ln>
        </p:spPr>
        <p:txBody>
          <a:bodyPr vert="horz" wrap="square" lIns="91440" tIns="45720" rIns="91440" bIns="45720" numCol="1" anchor="t" anchorCtr="0" compatLnSpc="1">
            <a:prstTxWarp prst="textNoShape">
              <a:avLst/>
            </a:prstTxWarp>
          </a:bodyPr>
          <a:lstStyle/>
          <a:p>
            <a:endParaRPr lang="en-US">
              <a:solidFill>
                <a:schemeClr val="accent1"/>
              </a:solidFill>
            </a:endParaRPr>
          </a:p>
        </p:txBody>
      </p:sp>
      <p:sp>
        <p:nvSpPr>
          <p:cNvPr id="32" name="Freeform 28"/>
          <p:cNvSpPr>
            <a:spLocks noChangeAspect="1" noEditPoints="1"/>
          </p:cNvSpPr>
          <p:nvPr/>
        </p:nvSpPr>
        <p:spPr bwMode="auto">
          <a:xfrm>
            <a:off x="11145467" y="3164710"/>
            <a:ext cx="196469" cy="360534"/>
          </a:xfrm>
          <a:custGeom>
            <a:avLst/>
            <a:gdLst>
              <a:gd name="T0" fmla="*/ 885536 w 275"/>
              <a:gd name="T1" fmla="*/ 239962 h 503"/>
              <a:gd name="T2" fmla="*/ 859270 w 275"/>
              <a:gd name="T3" fmla="*/ 228714 h 503"/>
              <a:gd name="T4" fmla="*/ 172605 w 275"/>
              <a:gd name="T5" fmla="*/ 228714 h 503"/>
              <a:gd name="T6" fmla="*/ 142586 w 275"/>
              <a:gd name="T7" fmla="*/ 239962 h 503"/>
              <a:gd name="T8" fmla="*/ 112568 w 275"/>
              <a:gd name="T9" fmla="*/ 1499761 h 503"/>
              <a:gd name="T10" fmla="*/ 183861 w 275"/>
              <a:gd name="T11" fmla="*/ 1574750 h 503"/>
              <a:gd name="T12" fmla="*/ 844261 w 275"/>
              <a:gd name="T13" fmla="*/ 1574750 h 503"/>
              <a:gd name="T14" fmla="*/ 915555 w 275"/>
              <a:gd name="T15" fmla="*/ 1499761 h 503"/>
              <a:gd name="T16" fmla="*/ 855518 w 275"/>
              <a:gd name="T17" fmla="*/ 1499761 h 503"/>
              <a:gd name="T18" fmla="*/ 844261 w 275"/>
              <a:gd name="T19" fmla="*/ 1514759 h 503"/>
              <a:gd name="T20" fmla="*/ 514061 w 275"/>
              <a:gd name="T21" fmla="*/ 1518508 h 503"/>
              <a:gd name="T22" fmla="*/ 176357 w 275"/>
              <a:gd name="T23" fmla="*/ 1511010 h 503"/>
              <a:gd name="T24" fmla="*/ 172605 w 275"/>
              <a:gd name="T25" fmla="*/ 292453 h 503"/>
              <a:gd name="T26" fmla="*/ 180109 w 275"/>
              <a:gd name="T27" fmla="*/ 288704 h 503"/>
              <a:gd name="T28" fmla="*/ 739198 w 275"/>
              <a:gd name="T29" fmla="*/ 281205 h 503"/>
              <a:gd name="T30" fmla="*/ 855518 w 275"/>
              <a:gd name="T31" fmla="*/ 292453 h 503"/>
              <a:gd name="T32" fmla="*/ 855518 w 275"/>
              <a:gd name="T33" fmla="*/ 1499761 h 503"/>
              <a:gd name="T34" fmla="*/ 386484 w 275"/>
              <a:gd name="T35" fmla="*/ 1743473 h 503"/>
              <a:gd name="T36" fmla="*/ 615373 w 275"/>
              <a:gd name="T37" fmla="*/ 1773468 h 503"/>
              <a:gd name="T38" fmla="*/ 615373 w 275"/>
              <a:gd name="T39" fmla="*/ 1713477 h 503"/>
              <a:gd name="T40" fmla="*/ 881784 w 275"/>
              <a:gd name="T41" fmla="*/ 1679733 h 503"/>
              <a:gd name="T42" fmla="*/ 682914 w 275"/>
              <a:gd name="T43" fmla="*/ 1743473 h 503"/>
              <a:gd name="T44" fmla="*/ 716684 w 275"/>
              <a:gd name="T45" fmla="*/ 1765969 h 503"/>
              <a:gd name="T46" fmla="*/ 915555 w 275"/>
              <a:gd name="T47" fmla="*/ 1702229 h 503"/>
              <a:gd name="T48" fmla="*/ 146339 w 275"/>
              <a:gd name="T49" fmla="*/ 1679733 h 503"/>
              <a:gd name="T50" fmla="*/ 138834 w 275"/>
              <a:gd name="T51" fmla="*/ 1735974 h 503"/>
              <a:gd name="T52" fmla="*/ 315191 w 275"/>
              <a:gd name="T53" fmla="*/ 1765969 h 503"/>
              <a:gd name="T54" fmla="*/ 322695 w 275"/>
              <a:gd name="T55" fmla="*/ 1705979 h 503"/>
              <a:gd name="T56" fmla="*/ 998105 w 275"/>
              <a:gd name="T57" fmla="*/ 371191 h 503"/>
              <a:gd name="T58" fmla="*/ 968086 w 275"/>
              <a:gd name="T59" fmla="*/ 1788466 h 503"/>
              <a:gd name="T60" fmla="*/ 945573 w 275"/>
              <a:gd name="T61" fmla="*/ 1814711 h 503"/>
              <a:gd name="T62" fmla="*/ 941820 w 275"/>
              <a:gd name="T63" fmla="*/ 1818461 h 503"/>
              <a:gd name="T64" fmla="*/ 86302 w 275"/>
              <a:gd name="T65" fmla="*/ 1818461 h 503"/>
              <a:gd name="T66" fmla="*/ 60036 w 275"/>
              <a:gd name="T67" fmla="*/ 1788466 h 503"/>
              <a:gd name="T68" fmla="*/ 67541 w 275"/>
              <a:gd name="T69" fmla="*/ 86236 h 503"/>
              <a:gd name="T70" fmla="*/ 75045 w 275"/>
              <a:gd name="T71" fmla="*/ 82487 h 503"/>
              <a:gd name="T72" fmla="*/ 330200 w 275"/>
              <a:gd name="T73" fmla="*/ 67489 h 503"/>
              <a:gd name="T74" fmla="*/ 697923 w 275"/>
              <a:gd name="T75" fmla="*/ 67489 h 503"/>
              <a:gd name="T76" fmla="*/ 964334 w 275"/>
              <a:gd name="T77" fmla="*/ 86236 h 503"/>
              <a:gd name="T78" fmla="*/ 968086 w 275"/>
              <a:gd name="T79" fmla="*/ 258709 h 503"/>
              <a:gd name="T80" fmla="*/ 1028123 w 275"/>
              <a:gd name="T81" fmla="*/ 258709 h 503"/>
              <a:gd name="T82" fmla="*/ 1028123 w 275"/>
              <a:gd name="T83" fmla="*/ 93735 h 503"/>
              <a:gd name="T84" fmla="*/ 964334 w 275"/>
              <a:gd name="T85" fmla="*/ 22496 h 503"/>
              <a:gd name="T86" fmla="*/ 514061 w 275"/>
              <a:gd name="T87" fmla="*/ 0 h 503"/>
              <a:gd name="T88" fmla="*/ 63789 w 275"/>
              <a:gd name="T89" fmla="*/ 22496 h 503"/>
              <a:gd name="T90" fmla="*/ 0 w 275"/>
              <a:gd name="T91" fmla="*/ 93735 h 503"/>
              <a:gd name="T92" fmla="*/ 45027 w 275"/>
              <a:gd name="T93" fmla="*/ 1867203 h 503"/>
              <a:gd name="T94" fmla="*/ 514061 w 275"/>
              <a:gd name="T95" fmla="*/ 1885950 h 503"/>
              <a:gd name="T96" fmla="*/ 983095 w 275"/>
              <a:gd name="T97" fmla="*/ 1867203 h 503"/>
              <a:gd name="T98" fmla="*/ 1028123 w 275"/>
              <a:gd name="T99" fmla="*/ 401186 h 503"/>
              <a:gd name="T100" fmla="*/ 514061 w 275"/>
              <a:gd name="T101" fmla="*/ 59990 h 503"/>
              <a:gd name="T102" fmla="*/ 514061 w 275"/>
              <a:gd name="T103" fmla="*/ 101234 h 503"/>
              <a:gd name="T104" fmla="*/ 514061 w 275"/>
              <a:gd name="T105" fmla="*/ 59990 h 5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75"/>
              <a:gd name="T160" fmla="*/ 0 h 503"/>
              <a:gd name="T161" fmla="*/ 275 w 275"/>
              <a:gd name="T162" fmla="*/ 503 h 50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75" h="503">
                <a:moveTo>
                  <a:pt x="244" y="77"/>
                </a:moveTo>
                <a:cubicBezTo>
                  <a:pt x="244" y="70"/>
                  <a:pt x="240" y="66"/>
                  <a:pt x="236" y="64"/>
                </a:cubicBezTo>
                <a:cubicBezTo>
                  <a:pt x="233" y="62"/>
                  <a:pt x="230" y="61"/>
                  <a:pt x="230" y="61"/>
                </a:cubicBezTo>
                <a:cubicBezTo>
                  <a:pt x="229" y="61"/>
                  <a:pt x="229" y="61"/>
                  <a:pt x="229" y="61"/>
                </a:cubicBezTo>
                <a:cubicBezTo>
                  <a:pt x="228" y="61"/>
                  <a:pt x="178" y="57"/>
                  <a:pt x="137" y="57"/>
                </a:cubicBezTo>
                <a:cubicBezTo>
                  <a:pt x="97" y="57"/>
                  <a:pt x="46" y="61"/>
                  <a:pt x="46" y="61"/>
                </a:cubicBezTo>
                <a:cubicBezTo>
                  <a:pt x="45" y="61"/>
                  <a:pt x="45" y="61"/>
                  <a:pt x="45" y="61"/>
                </a:cubicBezTo>
                <a:cubicBezTo>
                  <a:pt x="44" y="61"/>
                  <a:pt x="41" y="62"/>
                  <a:pt x="38" y="64"/>
                </a:cubicBezTo>
                <a:cubicBezTo>
                  <a:pt x="35" y="66"/>
                  <a:pt x="30" y="70"/>
                  <a:pt x="30" y="77"/>
                </a:cubicBezTo>
                <a:cubicBezTo>
                  <a:pt x="30" y="84"/>
                  <a:pt x="30" y="389"/>
                  <a:pt x="30" y="400"/>
                </a:cubicBezTo>
                <a:cubicBezTo>
                  <a:pt x="30" y="409"/>
                  <a:pt x="35" y="415"/>
                  <a:pt x="40" y="417"/>
                </a:cubicBezTo>
                <a:cubicBezTo>
                  <a:pt x="45" y="420"/>
                  <a:pt x="48" y="420"/>
                  <a:pt x="49" y="420"/>
                </a:cubicBezTo>
                <a:cubicBezTo>
                  <a:pt x="49" y="420"/>
                  <a:pt x="90" y="421"/>
                  <a:pt x="137" y="421"/>
                </a:cubicBezTo>
                <a:cubicBezTo>
                  <a:pt x="184" y="421"/>
                  <a:pt x="225" y="420"/>
                  <a:pt x="225" y="420"/>
                </a:cubicBezTo>
                <a:cubicBezTo>
                  <a:pt x="226" y="420"/>
                  <a:pt x="230" y="420"/>
                  <a:pt x="234" y="417"/>
                </a:cubicBezTo>
                <a:cubicBezTo>
                  <a:pt x="239" y="415"/>
                  <a:pt x="245" y="409"/>
                  <a:pt x="244" y="400"/>
                </a:cubicBezTo>
                <a:cubicBezTo>
                  <a:pt x="244" y="389"/>
                  <a:pt x="244" y="84"/>
                  <a:pt x="244" y="77"/>
                </a:cubicBezTo>
                <a:close/>
                <a:moveTo>
                  <a:pt x="228" y="400"/>
                </a:moveTo>
                <a:cubicBezTo>
                  <a:pt x="228" y="403"/>
                  <a:pt x="228" y="402"/>
                  <a:pt x="227" y="403"/>
                </a:cubicBezTo>
                <a:cubicBezTo>
                  <a:pt x="226" y="403"/>
                  <a:pt x="226" y="404"/>
                  <a:pt x="225" y="404"/>
                </a:cubicBezTo>
                <a:cubicBezTo>
                  <a:pt x="225" y="404"/>
                  <a:pt x="224" y="404"/>
                  <a:pt x="224" y="404"/>
                </a:cubicBezTo>
                <a:cubicBezTo>
                  <a:pt x="223" y="404"/>
                  <a:pt x="183" y="405"/>
                  <a:pt x="137" y="405"/>
                </a:cubicBezTo>
                <a:cubicBezTo>
                  <a:pt x="92" y="405"/>
                  <a:pt x="52" y="404"/>
                  <a:pt x="50" y="404"/>
                </a:cubicBezTo>
                <a:cubicBezTo>
                  <a:pt x="49" y="404"/>
                  <a:pt x="48" y="403"/>
                  <a:pt x="47" y="403"/>
                </a:cubicBezTo>
                <a:cubicBezTo>
                  <a:pt x="46" y="402"/>
                  <a:pt x="46" y="402"/>
                  <a:pt x="46" y="400"/>
                </a:cubicBezTo>
                <a:cubicBezTo>
                  <a:pt x="46" y="389"/>
                  <a:pt x="46" y="91"/>
                  <a:pt x="46" y="78"/>
                </a:cubicBezTo>
                <a:cubicBezTo>
                  <a:pt x="46" y="78"/>
                  <a:pt x="47" y="77"/>
                  <a:pt x="47" y="77"/>
                </a:cubicBezTo>
                <a:cubicBezTo>
                  <a:pt x="47" y="77"/>
                  <a:pt x="48" y="77"/>
                  <a:pt x="48" y="77"/>
                </a:cubicBezTo>
                <a:cubicBezTo>
                  <a:pt x="54" y="76"/>
                  <a:pt x="100" y="73"/>
                  <a:pt x="137" y="73"/>
                </a:cubicBezTo>
                <a:cubicBezTo>
                  <a:pt x="157" y="73"/>
                  <a:pt x="179" y="74"/>
                  <a:pt x="197" y="75"/>
                </a:cubicBezTo>
                <a:cubicBezTo>
                  <a:pt x="212" y="76"/>
                  <a:pt x="223" y="77"/>
                  <a:pt x="226" y="77"/>
                </a:cubicBezTo>
                <a:cubicBezTo>
                  <a:pt x="227" y="77"/>
                  <a:pt x="228" y="77"/>
                  <a:pt x="228" y="78"/>
                </a:cubicBezTo>
                <a:cubicBezTo>
                  <a:pt x="228" y="78"/>
                  <a:pt x="228" y="78"/>
                  <a:pt x="228" y="78"/>
                </a:cubicBezTo>
                <a:cubicBezTo>
                  <a:pt x="228" y="91"/>
                  <a:pt x="228" y="389"/>
                  <a:pt x="228" y="400"/>
                </a:cubicBezTo>
                <a:close/>
                <a:moveTo>
                  <a:pt x="111" y="457"/>
                </a:moveTo>
                <a:cubicBezTo>
                  <a:pt x="106" y="457"/>
                  <a:pt x="103" y="461"/>
                  <a:pt x="103" y="465"/>
                </a:cubicBezTo>
                <a:cubicBezTo>
                  <a:pt x="103" y="470"/>
                  <a:pt x="106" y="473"/>
                  <a:pt x="111" y="473"/>
                </a:cubicBezTo>
                <a:cubicBezTo>
                  <a:pt x="164" y="473"/>
                  <a:pt x="164" y="473"/>
                  <a:pt x="164" y="473"/>
                </a:cubicBezTo>
                <a:cubicBezTo>
                  <a:pt x="168" y="473"/>
                  <a:pt x="172" y="470"/>
                  <a:pt x="172" y="465"/>
                </a:cubicBezTo>
                <a:cubicBezTo>
                  <a:pt x="172" y="461"/>
                  <a:pt x="168" y="457"/>
                  <a:pt x="164" y="457"/>
                </a:cubicBezTo>
                <a:lnTo>
                  <a:pt x="111" y="457"/>
                </a:lnTo>
                <a:close/>
                <a:moveTo>
                  <a:pt x="235" y="448"/>
                </a:moveTo>
                <a:cubicBezTo>
                  <a:pt x="189" y="455"/>
                  <a:pt x="189" y="455"/>
                  <a:pt x="189" y="455"/>
                </a:cubicBezTo>
                <a:cubicBezTo>
                  <a:pt x="184" y="456"/>
                  <a:pt x="181" y="460"/>
                  <a:pt x="182" y="465"/>
                </a:cubicBezTo>
                <a:cubicBezTo>
                  <a:pt x="183" y="468"/>
                  <a:pt x="186" y="471"/>
                  <a:pt x="190" y="471"/>
                </a:cubicBezTo>
                <a:cubicBezTo>
                  <a:pt x="190" y="471"/>
                  <a:pt x="191" y="471"/>
                  <a:pt x="191" y="471"/>
                </a:cubicBezTo>
                <a:cubicBezTo>
                  <a:pt x="238" y="463"/>
                  <a:pt x="238" y="463"/>
                  <a:pt x="238" y="463"/>
                </a:cubicBezTo>
                <a:cubicBezTo>
                  <a:pt x="242" y="463"/>
                  <a:pt x="245" y="459"/>
                  <a:pt x="244" y="454"/>
                </a:cubicBezTo>
                <a:cubicBezTo>
                  <a:pt x="244" y="450"/>
                  <a:pt x="239" y="447"/>
                  <a:pt x="235" y="448"/>
                </a:cubicBezTo>
                <a:close/>
                <a:moveTo>
                  <a:pt x="39" y="448"/>
                </a:moveTo>
                <a:cubicBezTo>
                  <a:pt x="35" y="447"/>
                  <a:pt x="31" y="450"/>
                  <a:pt x="30" y="454"/>
                </a:cubicBezTo>
                <a:cubicBezTo>
                  <a:pt x="29" y="459"/>
                  <a:pt x="32" y="463"/>
                  <a:pt x="37" y="463"/>
                </a:cubicBezTo>
                <a:cubicBezTo>
                  <a:pt x="83" y="471"/>
                  <a:pt x="83" y="471"/>
                  <a:pt x="83" y="471"/>
                </a:cubicBezTo>
                <a:cubicBezTo>
                  <a:pt x="84" y="471"/>
                  <a:pt x="84" y="471"/>
                  <a:pt x="84" y="471"/>
                </a:cubicBezTo>
                <a:cubicBezTo>
                  <a:pt x="88" y="471"/>
                  <a:pt x="92" y="468"/>
                  <a:pt x="92" y="465"/>
                </a:cubicBezTo>
                <a:cubicBezTo>
                  <a:pt x="93" y="460"/>
                  <a:pt x="90" y="456"/>
                  <a:pt x="86" y="455"/>
                </a:cubicBezTo>
                <a:lnTo>
                  <a:pt x="39" y="448"/>
                </a:lnTo>
                <a:close/>
                <a:moveTo>
                  <a:pt x="266" y="99"/>
                </a:moveTo>
                <a:cubicBezTo>
                  <a:pt x="262" y="99"/>
                  <a:pt x="258" y="102"/>
                  <a:pt x="258" y="107"/>
                </a:cubicBezTo>
                <a:cubicBezTo>
                  <a:pt x="258" y="234"/>
                  <a:pt x="258" y="467"/>
                  <a:pt x="258" y="477"/>
                </a:cubicBezTo>
                <a:cubicBezTo>
                  <a:pt x="258" y="482"/>
                  <a:pt x="257" y="482"/>
                  <a:pt x="255" y="483"/>
                </a:cubicBezTo>
                <a:cubicBezTo>
                  <a:pt x="254" y="484"/>
                  <a:pt x="253" y="484"/>
                  <a:pt x="252" y="484"/>
                </a:cubicBezTo>
                <a:cubicBezTo>
                  <a:pt x="251" y="485"/>
                  <a:pt x="251" y="485"/>
                  <a:pt x="251" y="485"/>
                </a:cubicBezTo>
                <a:cubicBezTo>
                  <a:pt x="251" y="485"/>
                  <a:pt x="251" y="485"/>
                  <a:pt x="251" y="485"/>
                </a:cubicBezTo>
                <a:cubicBezTo>
                  <a:pt x="249" y="485"/>
                  <a:pt x="197" y="487"/>
                  <a:pt x="137" y="486"/>
                </a:cubicBezTo>
                <a:cubicBezTo>
                  <a:pt x="77" y="487"/>
                  <a:pt x="25" y="485"/>
                  <a:pt x="23" y="485"/>
                </a:cubicBezTo>
                <a:cubicBezTo>
                  <a:pt x="23" y="485"/>
                  <a:pt x="20" y="484"/>
                  <a:pt x="19" y="483"/>
                </a:cubicBezTo>
                <a:cubicBezTo>
                  <a:pt x="17" y="482"/>
                  <a:pt x="16" y="481"/>
                  <a:pt x="16" y="477"/>
                </a:cubicBezTo>
                <a:cubicBezTo>
                  <a:pt x="16" y="463"/>
                  <a:pt x="16" y="34"/>
                  <a:pt x="16" y="25"/>
                </a:cubicBezTo>
                <a:cubicBezTo>
                  <a:pt x="16" y="25"/>
                  <a:pt x="16" y="24"/>
                  <a:pt x="18" y="23"/>
                </a:cubicBezTo>
                <a:cubicBezTo>
                  <a:pt x="18" y="23"/>
                  <a:pt x="19" y="22"/>
                  <a:pt x="20" y="22"/>
                </a:cubicBezTo>
                <a:cubicBezTo>
                  <a:pt x="20" y="22"/>
                  <a:pt x="20" y="22"/>
                  <a:pt x="20" y="22"/>
                </a:cubicBezTo>
                <a:cubicBezTo>
                  <a:pt x="24" y="21"/>
                  <a:pt x="39" y="20"/>
                  <a:pt x="59" y="19"/>
                </a:cubicBezTo>
                <a:cubicBezTo>
                  <a:pt x="68" y="19"/>
                  <a:pt x="78" y="18"/>
                  <a:pt x="88" y="18"/>
                </a:cubicBezTo>
                <a:cubicBezTo>
                  <a:pt x="96" y="33"/>
                  <a:pt x="115" y="43"/>
                  <a:pt x="137" y="43"/>
                </a:cubicBezTo>
                <a:cubicBezTo>
                  <a:pt x="159" y="43"/>
                  <a:pt x="178" y="33"/>
                  <a:pt x="186" y="18"/>
                </a:cubicBezTo>
                <a:cubicBezTo>
                  <a:pt x="220" y="19"/>
                  <a:pt x="249" y="21"/>
                  <a:pt x="254" y="22"/>
                </a:cubicBezTo>
                <a:cubicBezTo>
                  <a:pt x="255" y="22"/>
                  <a:pt x="256" y="23"/>
                  <a:pt x="257" y="23"/>
                </a:cubicBezTo>
                <a:cubicBezTo>
                  <a:pt x="258" y="24"/>
                  <a:pt x="258" y="24"/>
                  <a:pt x="258" y="25"/>
                </a:cubicBezTo>
                <a:cubicBezTo>
                  <a:pt x="258" y="27"/>
                  <a:pt x="258" y="43"/>
                  <a:pt x="258" y="69"/>
                </a:cubicBezTo>
                <a:cubicBezTo>
                  <a:pt x="258" y="73"/>
                  <a:pt x="262" y="77"/>
                  <a:pt x="266" y="77"/>
                </a:cubicBezTo>
                <a:cubicBezTo>
                  <a:pt x="271" y="77"/>
                  <a:pt x="274" y="73"/>
                  <a:pt x="274" y="69"/>
                </a:cubicBezTo>
                <a:cubicBezTo>
                  <a:pt x="274" y="69"/>
                  <a:pt x="274" y="69"/>
                  <a:pt x="274" y="69"/>
                </a:cubicBezTo>
                <a:cubicBezTo>
                  <a:pt x="274" y="43"/>
                  <a:pt x="274" y="27"/>
                  <a:pt x="274" y="25"/>
                </a:cubicBezTo>
                <a:cubicBezTo>
                  <a:pt x="274" y="17"/>
                  <a:pt x="269" y="12"/>
                  <a:pt x="265" y="9"/>
                </a:cubicBezTo>
                <a:cubicBezTo>
                  <a:pt x="261" y="7"/>
                  <a:pt x="257" y="6"/>
                  <a:pt x="257" y="6"/>
                </a:cubicBezTo>
                <a:cubicBezTo>
                  <a:pt x="256" y="6"/>
                  <a:pt x="256" y="6"/>
                  <a:pt x="256" y="6"/>
                </a:cubicBezTo>
                <a:cubicBezTo>
                  <a:pt x="256" y="6"/>
                  <a:pt x="190" y="0"/>
                  <a:pt x="137" y="0"/>
                </a:cubicBezTo>
                <a:cubicBezTo>
                  <a:pt x="84" y="0"/>
                  <a:pt x="19" y="6"/>
                  <a:pt x="18" y="6"/>
                </a:cubicBezTo>
                <a:cubicBezTo>
                  <a:pt x="17" y="6"/>
                  <a:pt x="17" y="6"/>
                  <a:pt x="17" y="6"/>
                </a:cubicBezTo>
                <a:cubicBezTo>
                  <a:pt x="17" y="6"/>
                  <a:pt x="13" y="7"/>
                  <a:pt x="9" y="9"/>
                </a:cubicBezTo>
                <a:cubicBezTo>
                  <a:pt x="5" y="12"/>
                  <a:pt x="0" y="17"/>
                  <a:pt x="0" y="25"/>
                </a:cubicBezTo>
                <a:cubicBezTo>
                  <a:pt x="0" y="34"/>
                  <a:pt x="0" y="463"/>
                  <a:pt x="0" y="477"/>
                </a:cubicBezTo>
                <a:cubicBezTo>
                  <a:pt x="0" y="488"/>
                  <a:pt x="6" y="495"/>
                  <a:pt x="12" y="498"/>
                </a:cubicBezTo>
                <a:cubicBezTo>
                  <a:pt x="17" y="500"/>
                  <a:pt x="22" y="501"/>
                  <a:pt x="23" y="501"/>
                </a:cubicBezTo>
                <a:cubicBezTo>
                  <a:pt x="23" y="501"/>
                  <a:pt x="76" y="502"/>
                  <a:pt x="137" y="503"/>
                </a:cubicBezTo>
                <a:cubicBezTo>
                  <a:pt x="198" y="502"/>
                  <a:pt x="251" y="501"/>
                  <a:pt x="251" y="501"/>
                </a:cubicBezTo>
                <a:cubicBezTo>
                  <a:pt x="252" y="501"/>
                  <a:pt x="257" y="500"/>
                  <a:pt x="262" y="498"/>
                </a:cubicBezTo>
                <a:cubicBezTo>
                  <a:pt x="268" y="495"/>
                  <a:pt x="275" y="488"/>
                  <a:pt x="274" y="477"/>
                </a:cubicBezTo>
                <a:cubicBezTo>
                  <a:pt x="274" y="467"/>
                  <a:pt x="274" y="234"/>
                  <a:pt x="274" y="107"/>
                </a:cubicBezTo>
                <a:cubicBezTo>
                  <a:pt x="274" y="102"/>
                  <a:pt x="271" y="99"/>
                  <a:pt x="266" y="99"/>
                </a:cubicBezTo>
                <a:close/>
                <a:moveTo>
                  <a:pt x="137" y="16"/>
                </a:moveTo>
                <a:cubicBezTo>
                  <a:pt x="147" y="16"/>
                  <a:pt x="157" y="17"/>
                  <a:pt x="167" y="17"/>
                </a:cubicBezTo>
                <a:cubicBezTo>
                  <a:pt x="160" y="22"/>
                  <a:pt x="150" y="27"/>
                  <a:pt x="137" y="27"/>
                </a:cubicBezTo>
                <a:cubicBezTo>
                  <a:pt x="124" y="27"/>
                  <a:pt x="114" y="22"/>
                  <a:pt x="107" y="17"/>
                </a:cubicBezTo>
                <a:cubicBezTo>
                  <a:pt x="117" y="17"/>
                  <a:pt x="128" y="16"/>
                  <a:pt x="137" y="16"/>
                </a:cubicBezTo>
                <a:close/>
              </a:path>
            </a:pathLst>
          </a:custGeom>
          <a:solidFill>
            <a:srgbClr val="33CCCC"/>
          </a:solidFill>
          <a:ln w="9525">
            <a:solidFill>
              <a:schemeClr val="tx2"/>
            </a:solidFill>
            <a:prstDash val="dash"/>
            <a:round/>
            <a:headEnd/>
            <a:tailEnd/>
          </a:ln>
        </p:spPr>
        <p:txBody>
          <a:bodyPr vert="horz" wrap="square" lIns="91440" tIns="45720" rIns="91440" bIns="45720" numCol="1" anchor="t" anchorCtr="0" compatLnSpc="1">
            <a:prstTxWarp prst="textNoShape">
              <a:avLst/>
            </a:prstTxWarp>
          </a:bodyPr>
          <a:lstStyle/>
          <a:p>
            <a:endParaRPr lang="en-US">
              <a:solidFill>
                <a:schemeClr val="accent1"/>
              </a:solidFill>
            </a:endParaRPr>
          </a:p>
        </p:txBody>
      </p:sp>
      <p:sp>
        <p:nvSpPr>
          <p:cNvPr id="33" name="Freeform 28"/>
          <p:cNvSpPr>
            <a:spLocks noChangeAspect="1" noEditPoints="1"/>
          </p:cNvSpPr>
          <p:nvPr/>
        </p:nvSpPr>
        <p:spPr bwMode="auto">
          <a:xfrm>
            <a:off x="8760296" y="3079235"/>
            <a:ext cx="196469" cy="360534"/>
          </a:xfrm>
          <a:custGeom>
            <a:avLst/>
            <a:gdLst>
              <a:gd name="T0" fmla="*/ 885536 w 275"/>
              <a:gd name="T1" fmla="*/ 239962 h 503"/>
              <a:gd name="T2" fmla="*/ 859270 w 275"/>
              <a:gd name="T3" fmla="*/ 228714 h 503"/>
              <a:gd name="T4" fmla="*/ 172605 w 275"/>
              <a:gd name="T5" fmla="*/ 228714 h 503"/>
              <a:gd name="T6" fmla="*/ 142586 w 275"/>
              <a:gd name="T7" fmla="*/ 239962 h 503"/>
              <a:gd name="T8" fmla="*/ 112568 w 275"/>
              <a:gd name="T9" fmla="*/ 1499761 h 503"/>
              <a:gd name="T10" fmla="*/ 183861 w 275"/>
              <a:gd name="T11" fmla="*/ 1574750 h 503"/>
              <a:gd name="T12" fmla="*/ 844261 w 275"/>
              <a:gd name="T13" fmla="*/ 1574750 h 503"/>
              <a:gd name="T14" fmla="*/ 915555 w 275"/>
              <a:gd name="T15" fmla="*/ 1499761 h 503"/>
              <a:gd name="T16" fmla="*/ 855518 w 275"/>
              <a:gd name="T17" fmla="*/ 1499761 h 503"/>
              <a:gd name="T18" fmla="*/ 844261 w 275"/>
              <a:gd name="T19" fmla="*/ 1514759 h 503"/>
              <a:gd name="T20" fmla="*/ 514061 w 275"/>
              <a:gd name="T21" fmla="*/ 1518508 h 503"/>
              <a:gd name="T22" fmla="*/ 176357 w 275"/>
              <a:gd name="T23" fmla="*/ 1511010 h 503"/>
              <a:gd name="T24" fmla="*/ 172605 w 275"/>
              <a:gd name="T25" fmla="*/ 292453 h 503"/>
              <a:gd name="T26" fmla="*/ 180109 w 275"/>
              <a:gd name="T27" fmla="*/ 288704 h 503"/>
              <a:gd name="T28" fmla="*/ 739198 w 275"/>
              <a:gd name="T29" fmla="*/ 281205 h 503"/>
              <a:gd name="T30" fmla="*/ 855518 w 275"/>
              <a:gd name="T31" fmla="*/ 292453 h 503"/>
              <a:gd name="T32" fmla="*/ 855518 w 275"/>
              <a:gd name="T33" fmla="*/ 1499761 h 503"/>
              <a:gd name="T34" fmla="*/ 386484 w 275"/>
              <a:gd name="T35" fmla="*/ 1743473 h 503"/>
              <a:gd name="T36" fmla="*/ 615373 w 275"/>
              <a:gd name="T37" fmla="*/ 1773468 h 503"/>
              <a:gd name="T38" fmla="*/ 615373 w 275"/>
              <a:gd name="T39" fmla="*/ 1713477 h 503"/>
              <a:gd name="T40" fmla="*/ 881784 w 275"/>
              <a:gd name="T41" fmla="*/ 1679733 h 503"/>
              <a:gd name="T42" fmla="*/ 682914 w 275"/>
              <a:gd name="T43" fmla="*/ 1743473 h 503"/>
              <a:gd name="T44" fmla="*/ 716684 w 275"/>
              <a:gd name="T45" fmla="*/ 1765969 h 503"/>
              <a:gd name="T46" fmla="*/ 915555 w 275"/>
              <a:gd name="T47" fmla="*/ 1702229 h 503"/>
              <a:gd name="T48" fmla="*/ 146339 w 275"/>
              <a:gd name="T49" fmla="*/ 1679733 h 503"/>
              <a:gd name="T50" fmla="*/ 138834 w 275"/>
              <a:gd name="T51" fmla="*/ 1735974 h 503"/>
              <a:gd name="T52" fmla="*/ 315191 w 275"/>
              <a:gd name="T53" fmla="*/ 1765969 h 503"/>
              <a:gd name="T54" fmla="*/ 322695 w 275"/>
              <a:gd name="T55" fmla="*/ 1705979 h 503"/>
              <a:gd name="T56" fmla="*/ 998105 w 275"/>
              <a:gd name="T57" fmla="*/ 371191 h 503"/>
              <a:gd name="T58" fmla="*/ 968086 w 275"/>
              <a:gd name="T59" fmla="*/ 1788466 h 503"/>
              <a:gd name="T60" fmla="*/ 945573 w 275"/>
              <a:gd name="T61" fmla="*/ 1814711 h 503"/>
              <a:gd name="T62" fmla="*/ 941820 w 275"/>
              <a:gd name="T63" fmla="*/ 1818461 h 503"/>
              <a:gd name="T64" fmla="*/ 86302 w 275"/>
              <a:gd name="T65" fmla="*/ 1818461 h 503"/>
              <a:gd name="T66" fmla="*/ 60036 w 275"/>
              <a:gd name="T67" fmla="*/ 1788466 h 503"/>
              <a:gd name="T68" fmla="*/ 67541 w 275"/>
              <a:gd name="T69" fmla="*/ 86236 h 503"/>
              <a:gd name="T70" fmla="*/ 75045 w 275"/>
              <a:gd name="T71" fmla="*/ 82487 h 503"/>
              <a:gd name="T72" fmla="*/ 330200 w 275"/>
              <a:gd name="T73" fmla="*/ 67489 h 503"/>
              <a:gd name="T74" fmla="*/ 697923 w 275"/>
              <a:gd name="T75" fmla="*/ 67489 h 503"/>
              <a:gd name="T76" fmla="*/ 964334 w 275"/>
              <a:gd name="T77" fmla="*/ 86236 h 503"/>
              <a:gd name="T78" fmla="*/ 968086 w 275"/>
              <a:gd name="T79" fmla="*/ 258709 h 503"/>
              <a:gd name="T80" fmla="*/ 1028123 w 275"/>
              <a:gd name="T81" fmla="*/ 258709 h 503"/>
              <a:gd name="T82" fmla="*/ 1028123 w 275"/>
              <a:gd name="T83" fmla="*/ 93735 h 503"/>
              <a:gd name="T84" fmla="*/ 964334 w 275"/>
              <a:gd name="T85" fmla="*/ 22496 h 503"/>
              <a:gd name="T86" fmla="*/ 514061 w 275"/>
              <a:gd name="T87" fmla="*/ 0 h 503"/>
              <a:gd name="T88" fmla="*/ 63789 w 275"/>
              <a:gd name="T89" fmla="*/ 22496 h 503"/>
              <a:gd name="T90" fmla="*/ 0 w 275"/>
              <a:gd name="T91" fmla="*/ 93735 h 503"/>
              <a:gd name="T92" fmla="*/ 45027 w 275"/>
              <a:gd name="T93" fmla="*/ 1867203 h 503"/>
              <a:gd name="T94" fmla="*/ 514061 w 275"/>
              <a:gd name="T95" fmla="*/ 1885950 h 503"/>
              <a:gd name="T96" fmla="*/ 983095 w 275"/>
              <a:gd name="T97" fmla="*/ 1867203 h 503"/>
              <a:gd name="T98" fmla="*/ 1028123 w 275"/>
              <a:gd name="T99" fmla="*/ 401186 h 503"/>
              <a:gd name="T100" fmla="*/ 514061 w 275"/>
              <a:gd name="T101" fmla="*/ 59990 h 503"/>
              <a:gd name="T102" fmla="*/ 514061 w 275"/>
              <a:gd name="T103" fmla="*/ 101234 h 503"/>
              <a:gd name="T104" fmla="*/ 514061 w 275"/>
              <a:gd name="T105" fmla="*/ 59990 h 5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75"/>
              <a:gd name="T160" fmla="*/ 0 h 503"/>
              <a:gd name="T161" fmla="*/ 275 w 275"/>
              <a:gd name="T162" fmla="*/ 503 h 50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75" h="503">
                <a:moveTo>
                  <a:pt x="244" y="77"/>
                </a:moveTo>
                <a:cubicBezTo>
                  <a:pt x="244" y="70"/>
                  <a:pt x="240" y="66"/>
                  <a:pt x="236" y="64"/>
                </a:cubicBezTo>
                <a:cubicBezTo>
                  <a:pt x="233" y="62"/>
                  <a:pt x="230" y="61"/>
                  <a:pt x="230" y="61"/>
                </a:cubicBezTo>
                <a:cubicBezTo>
                  <a:pt x="229" y="61"/>
                  <a:pt x="229" y="61"/>
                  <a:pt x="229" y="61"/>
                </a:cubicBezTo>
                <a:cubicBezTo>
                  <a:pt x="228" y="61"/>
                  <a:pt x="178" y="57"/>
                  <a:pt x="137" y="57"/>
                </a:cubicBezTo>
                <a:cubicBezTo>
                  <a:pt x="97" y="57"/>
                  <a:pt x="46" y="61"/>
                  <a:pt x="46" y="61"/>
                </a:cubicBezTo>
                <a:cubicBezTo>
                  <a:pt x="45" y="61"/>
                  <a:pt x="45" y="61"/>
                  <a:pt x="45" y="61"/>
                </a:cubicBezTo>
                <a:cubicBezTo>
                  <a:pt x="44" y="61"/>
                  <a:pt x="41" y="62"/>
                  <a:pt x="38" y="64"/>
                </a:cubicBezTo>
                <a:cubicBezTo>
                  <a:pt x="35" y="66"/>
                  <a:pt x="30" y="70"/>
                  <a:pt x="30" y="77"/>
                </a:cubicBezTo>
                <a:cubicBezTo>
                  <a:pt x="30" y="84"/>
                  <a:pt x="30" y="389"/>
                  <a:pt x="30" y="400"/>
                </a:cubicBezTo>
                <a:cubicBezTo>
                  <a:pt x="30" y="409"/>
                  <a:pt x="35" y="415"/>
                  <a:pt x="40" y="417"/>
                </a:cubicBezTo>
                <a:cubicBezTo>
                  <a:pt x="45" y="420"/>
                  <a:pt x="48" y="420"/>
                  <a:pt x="49" y="420"/>
                </a:cubicBezTo>
                <a:cubicBezTo>
                  <a:pt x="49" y="420"/>
                  <a:pt x="90" y="421"/>
                  <a:pt x="137" y="421"/>
                </a:cubicBezTo>
                <a:cubicBezTo>
                  <a:pt x="184" y="421"/>
                  <a:pt x="225" y="420"/>
                  <a:pt x="225" y="420"/>
                </a:cubicBezTo>
                <a:cubicBezTo>
                  <a:pt x="226" y="420"/>
                  <a:pt x="230" y="420"/>
                  <a:pt x="234" y="417"/>
                </a:cubicBezTo>
                <a:cubicBezTo>
                  <a:pt x="239" y="415"/>
                  <a:pt x="245" y="409"/>
                  <a:pt x="244" y="400"/>
                </a:cubicBezTo>
                <a:cubicBezTo>
                  <a:pt x="244" y="389"/>
                  <a:pt x="244" y="84"/>
                  <a:pt x="244" y="77"/>
                </a:cubicBezTo>
                <a:close/>
                <a:moveTo>
                  <a:pt x="228" y="400"/>
                </a:moveTo>
                <a:cubicBezTo>
                  <a:pt x="228" y="403"/>
                  <a:pt x="228" y="402"/>
                  <a:pt x="227" y="403"/>
                </a:cubicBezTo>
                <a:cubicBezTo>
                  <a:pt x="226" y="403"/>
                  <a:pt x="226" y="404"/>
                  <a:pt x="225" y="404"/>
                </a:cubicBezTo>
                <a:cubicBezTo>
                  <a:pt x="225" y="404"/>
                  <a:pt x="224" y="404"/>
                  <a:pt x="224" y="404"/>
                </a:cubicBezTo>
                <a:cubicBezTo>
                  <a:pt x="223" y="404"/>
                  <a:pt x="183" y="405"/>
                  <a:pt x="137" y="405"/>
                </a:cubicBezTo>
                <a:cubicBezTo>
                  <a:pt x="92" y="405"/>
                  <a:pt x="52" y="404"/>
                  <a:pt x="50" y="404"/>
                </a:cubicBezTo>
                <a:cubicBezTo>
                  <a:pt x="49" y="404"/>
                  <a:pt x="48" y="403"/>
                  <a:pt x="47" y="403"/>
                </a:cubicBezTo>
                <a:cubicBezTo>
                  <a:pt x="46" y="402"/>
                  <a:pt x="46" y="402"/>
                  <a:pt x="46" y="400"/>
                </a:cubicBezTo>
                <a:cubicBezTo>
                  <a:pt x="46" y="389"/>
                  <a:pt x="46" y="91"/>
                  <a:pt x="46" y="78"/>
                </a:cubicBezTo>
                <a:cubicBezTo>
                  <a:pt x="46" y="78"/>
                  <a:pt x="47" y="77"/>
                  <a:pt x="47" y="77"/>
                </a:cubicBezTo>
                <a:cubicBezTo>
                  <a:pt x="47" y="77"/>
                  <a:pt x="48" y="77"/>
                  <a:pt x="48" y="77"/>
                </a:cubicBezTo>
                <a:cubicBezTo>
                  <a:pt x="54" y="76"/>
                  <a:pt x="100" y="73"/>
                  <a:pt x="137" y="73"/>
                </a:cubicBezTo>
                <a:cubicBezTo>
                  <a:pt x="157" y="73"/>
                  <a:pt x="179" y="74"/>
                  <a:pt x="197" y="75"/>
                </a:cubicBezTo>
                <a:cubicBezTo>
                  <a:pt x="212" y="76"/>
                  <a:pt x="223" y="77"/>
                  <a:pt x="226" y="77"/>
                </a:cubicBezTo>
                <a:cubicBezTo>
                  <a:pt x="227" y="77"/>
                  <a:pt x="228" y="77"/>
                  <a:pt x="228" y="78"/>
                </a:cubicBezTo>
                <a:cubicBezTo>
                  <a:pt x="228" y="78"/>
                  <a:pt x="228" y="78"/>
                  <a:pt x="228" y="78"/>
                </a:cubicBezTo>
                <a:cubicBezTo>
                  <a:pt x="228" y="91"/>
                  <a:pt x="228" y="389"/>
                  <a:pt x="228" y="400"/>
                </a:cubicBezTo>
                <a:close/>
                <a:moveTo>
                  <a:pt x="111" y="457"/>
                </a:moveTo>
                <a:cubicBezTo>
                  <a:pt x="106" y="457"/>
                  <a:pt x="103" y="461"/>
                  <a:pt x="103" y="465"/>
                </a:cubicBezTo>
                <a:cubicBezTo>
                  <a:pt x="103" y="470"/>
                  <a:pt x="106" y="473"/>
                  <a:pt x="111" y="473"/>
                </a:cubicBezTo>
                <a:cubicBezTo>
                  <a:pt x="164" y="473"/>
                  <a:pt x="164" y="473"/>
                  <a:pt x="164" y="473"/>
                </a:cubicBezTo>
                <a:cubicBezTo>
                  <a:pt x="168" y="473"/>
                  <a:pt x="172" y="470"/>
                  <a:pt x="172" y="465"/>
                </a:cubicBezTo>
                <a:cubicBezTo>
                  <a:pt x="172" y="461"/>
                  <a:pt x="168" y="457"/>
                  <a:pt x="164" y="457"/>
                </a:cubicBezTo>
                <a:lnTo>
                  <a:pt x="111" y="457"/>
                </a:lnTo>
                <a:close/>
                <a:moveTo>
                  <a:pt x="235" y="448"/>
                </a:moveTo>
                <a:cubicBezTo>
                  <a:pt x="189" y="455"/>
                  <a:pt x="189" y="455"/>
                  <a:pt x="189" y="455"/>
                </a:cubicBezTo>
                <a:cubicBezTo>
                  <a:pt x="184" y="456"/>
                  <a:pt x="181" y="460"/>
                  <a:pt x="182" y="465"/>
                </a:cubicBezTo>
                <a:cubicBezTo>
                  <a:pt x="183" y="468"/>
                  <a:pt x="186" y="471"/>
                  <a:pt x="190" y="471"/>
                </a:cubicBezTo>
                <a:cubicBezTo>
                  <a:pt x="190" y="471"/>
                  <a:pt x="191" y="471"/>
                  <a:pt x="191" y="471"/>
                </a:cubicBezTo>
                <a:cubicBezTo>
                  <a:pt x="238" y="463"/>
                  <a:pt x="238" y="463"/>
                  <a:pt x="238" y="463"/>
                </a:cubicBezTo>
                <a:cubicBezTo>
                  <a:pt x="242" y="463"/>
                  <a:pt x="245" y="459"/>
                  <a:pt x="244" y="454"/>
                </a:cubicBezTo>
                <a:cubicBezTo>
                  <a:pt x="244" y="450"/>
                  <a:pt x="239" y="447"/>
                  <a:pt x="235" y="448"/>
                </a:cubicBezTo>
                <a:close/>
                <a:moveTo>
                  <a:pt x="39" y="448"/>
                </a:moveTo>
                <a:cubicBezTo>
                  <a:pt x="35" y="447"/>
                  <a:pt x="31" y="450"/>
                  <a:pt x="30" y="454"/>
                </a:cubicBezTo>
                <a:cubicBezTo>
                  <a:pt x="29" y="459"/>
                  <a:pt x="32" y="463"/>
                  <a:pt x="37" y="463"/>
                </a:cubicBezTo>
                <a:cubicBezTo>
                  <a:pt x="83" y="471"/>
                  <a:pt x="83" y="471"/>
                  <a:pt x="83" y="471"/>
                </a:cubicBezTo>
                <a:cubicBezTo>
                  <a:pt x="84" y="471"/>
                  <a:pt x="84" y="471"/>
                  <a:pt x="84" y="471"/>
                </a:cubicBezTo>
                <a:cubicBezTo>
                  <a:pt x="88" y="471"/>
                  <a:pt x="92" y="468"/>
                  <a:pt x="92" y="465"/>
                </a:cubicBezTo>
                <a:cubicBezTo>
                  <a:pt x="93" y="460"/>
                  <a:pt x="90" y="456"/>
                  <a:pt x="86" y="455"/>
                </a:cubicBezTo>
                <a:lnTo>
                  <a:pt x="39" y="448"/>
                </a:lnTo>
                <a:close/>
                <a:moveTo>
                  <a:pt x="266" y="99"/>
                </a:moveTo>
                <a:cubicBezTo>
                  <a:pt x="262" y="99"/>
                  <a:pt x="258" y="102"/>
                  <a:pt x="258" y="107"/>
                </a:cubicBezTo>
                <a:cubicBezTo>
                  <a:pt x="258" y="234"/>
                  <a:pt x="258" y="467"/>
                  <a:pt x="258" y="477"/>
                </a:cubicBezTo>
                <a:cubicBezTo>
                  <a:pt x="258" y="482"/>
                  <a:pt x="257" y="482"/>
                  <a:pt x="255" y="483"/>
                </a:cubicBezTo>
                <a:cubicBezTo>
                  <a:pt x="254" y="484"/>
                  <a:pt x="253" y="484"/>
                  <a:pt x="252" y="484"/>
                </a:cubicBezTo>
                <a:cubicBezTo>
                  <a:pt x="251" y="485"/>
                  <a:pt x="251" y="485"/>
                  <a:pt x="251" y="485"/>
                </a:cubicBezTo>
                <a:cubicBezTo>
                  <a:pt x="251" y="485"/>
                  <a:pt x="251" y="485"/>
                  <a:pt x="251" y="485"/>
                </a:cubicBezTo>
                <a:cubicBezTo>
                  <a:pt x="249" y="485"/>
                  <a:pt x="197" y="487"/>
                  <a:pt x="137" y="486"/>
                </a:cubicBezTo>
                <a:cubicBezTo>
                  <a:pt x="77" y="487"/>
                  <a:pt x="25" y="485"/>
                  <a:pt x="23" y="485"/>
                </a:cubicBezTo>
                <a:cubicBezTo>
                  <a:pt x="23" y="485"/>
                  <a:pt x="20" y="484"/>
                  <a:pt x="19" y="483"/>
                </a:cubicBezTo>
                <a:cubicBezTo>
                  <a:pt x="17" y="482"/>
                  <a:pt x="16" y="481"/>
                  <a:pt x="16" y="477"/>
                </a:cubicBezTo>
                <a:cubicBezTo>
                  <a:pt x="16" y="463"/>
                  <a:pt x="16" y="34"/>
                  <a:pt x="16" y="25"/>
                </a:cubicBezTo>
                <a:cubicBezTo>
                  <a:pt x="16" y="25"/>
                  <a:pt x="16" y="24"/>
                  <a:pt x="18" y="23"/>
                </a:cubicBezTo>
                <a:cubicBezTo>
                  <a:pt x="18" y="23"/>
                  <a:pt x="19" y="22"/>
                  <a:pt x="20" y="22"/>
                </a:cubicBezTo>
                <a:cubicBezTo>
                  <a:pt x="20" y="22"/>
                  <a:pt x="20" y="22"/>
                  <a:pt x="20" y="22"/>
                </a:cubicBezTo>
                <a:cubicBezTo>
                  <a:pt x="24" y="21"/>
                  <a:pt x="39" y="20"/>
                  <a:pt x="59" y="19"/>
                </a:cubicBezTo>
                <a:cubicBezTo>
                  <a:pt x="68" y="19"/>
                  <a:pt x="78" y="18"/>
                  <a:pt x="88" y="18"/>
                </a:cubicBezTo>
                <a:cubicBezTo>
                  <a:pt x="96" y="33"/>
                  <a:pt x="115" y="43"/>
                  <a:pt x="137" y="43"/>
                </a:cubicBezTo>
                <a:cubicBezTo>
                  <a:pt x="159" y="43"/>
                  <a:pt x="178" y="33"/>
                  <a:pt x="186" y="18"/>
                </a:cubicBezTo>
                <a:cubicBezTo>
                  <a:pt x="220" y="19"/>
                  <a:pt x="249" y="21"/>
                  <a:pt x="254" y="22"/>
                </a:cubicBezTo>
                <a:cubicBezTo>
                  <a:pt x="255" y="22"/>
                  <a:pt x="256" y="23"/>
                  <a:pt x="257" y="23"/>
                </a:cubicBezTo>
                <a:cubicBezTo>
                  <a:pt x="258" y="24"/>
                  <a:pt x="258" y="24"/>
                  <a:pt x="258" y="25"/>
                </a:cubicBezTo>
                <a:cubicBezTo>
                  <a:pt x="258" y="27"/>
                  <a:pt x="258" y="43"/>
                  <a:pt x="258" y="69"/>
                </a:cubicBezTo>
                <a:cubicBezTo>
                  <a:pt x="258" y="73"/>
                  <a:pt x="262" y="77"/>
                  <a:pt x="266" y="77"/>
                </a:cubicBezTo>
                <a:cubicBezTo>
                  <a:pt x="271" y="77"/>
                  <a:pt x="274" y="73"/>
                  <a:pt x="274" y="69"/>
                </a:cubicBezTo>
                <a:cubicBezTo>
                  <a:pt x="274" y="69"/>
                  <a:pt x="274" y="69"/>
                  <a:pt x="274" y="69"/>
                </a:cubicBezTo>
                <a:cubicBezTo>
                  <a:pt x="274" y="43"/>
                  <a:pt x="274" y="27"/>
                  <a:pt x="274" y="25"/>
                </a:cubicBezTo>
                <a:cubicBezTo>
                  <a:pt x="274" y="17"/>
                  <a:pt x="269" y="12"/>
                  <a:pt x="265" y="9"/>
                </a:cubicBezTo>
                <a:cubicBezTo>
                  <a:pt x="261" y="7"/>
                  <a:pt x="257" y="6"/>
                  <a:pt x="257" y="6"/>
                </a:cubicBezTo>
                <a:cubicBezTo>
                  <a:pt x="256" y="6"/>
                  <a:pt x="256" y="6"/>
                  <a:pt x="256" y="6"/>
                </a:cubicBezTo>
                <a:cubicBezTo>
                  <a:pt x="256" y="6"/>
                  <a:pt x="190" y="0"/>
                  <a:pt x="137" y="0"/>
                </a:cubicBezTo>
                <a:cubicBezTo>
                  <a:pt x="84" y="0"/>
                  <a:pt x="19" y="6"/>
                  <a:pt x="18" y="6"/>
                </a:cubicBezTo>
                <a:cubicBezTo>
                  <a:pt x="17" y="6"/>
                  <a:pt x="17" y="6"/>
                  <a:pt x="17" y="6"/>
                </a:cubicBezTo>
                <a:cubicBezTo>
                  <a:pt x="17" y="6"/>
                  <a:pt x="13" y="7"/>
                  <a:pt x="9" y="9"/>
                </a:cubicBezTo>
                <a:cubicBezTo>
                  <a:pt x="5" y="12"/>
                  <a:pt x="0" y="17"/>
                  <a:pt x="0" y="25"/>
                </a:cubicBezTo>
                <a:cubicBezTo>
                  <a:pt x="0" y="34"/>
                  <a:pt x="0" y="463"/>
                  <a:pt x="0" y="477"/>
                </a:cubicBezTo>
                <a:cubicBezTo>
                  <a:pt x="0" y="488"/>
                  <a:pt x="6" y="495"/>
                  <a:pt x="12" y="498"/>
                </a:cubicBezTo>
                <a:cubicBezTo>
                  <a:pt x="17" y="500"/>
                  <a:pt x="22" y="501"/>
                  <a:pt x="23" y="501"/>
                </a:cubicBezTo>
                <a:cubicBezTo>
                  <a:pt x="23" y="501"/>
                  <a:pt x="76" y="502"/>
                  <a:pt x="137" y="503"/>
                </a:cubicBezTo>
                <a:cubicBezTo>
                  <a:pt x="198" y="502"/>
                  <a:pt x="251" y="501"/>
                  <a:pt x="251" y="501"/>
                </a:cubicBezTo>
                <a:cubicBezTo>
                  <a:pt x="252" y="501"/>
                  <a:pt x="257" y="500"/>
                  <a:pt x="262" y="498"/>
                </a:cubicBezTo>
                <a:cubicBezTo>
                  <a:pt x="268" y="495"/>
                  <a:pt x="275" y="488"/>
                  <a:pt x="274" y="477"/>
                </a:cubicBezTo>
                <a:cubicBezTo>
                  <a:pt x="274" y="467"/>
                  <a:pt x="274" y="234"/>
                  <a:pt x="274" y="107"/>
                </a:cubicBezTo>
                <a:cubicBezTo>
                  <a:pt x="274" y="102"/>
                  <a:pt x="271" y="99"/>
                  <a:pt x="266" y="99"/>
                </a:cubicBezTo>
                <a:close/>
                <a:moveTo>
                  <a:pt x="137" y="16"/>
                </a:moveTo>
                <a:cubicBezTo>
                  <a:pt x="147" y="16"/>
                  <a:pt x="157" y="17"/>
                  <a:pt x="167" y="17"/>
                </a:cubicBezTo>
                <a:cubicBezTo>
                  <a:pt x="160" y="22"/>
                  <a:pt x="150" y="27"/>
                  <a:pt x="137" y="27"/>
                </a:cubicBezTo>
                <a:cubicBezTo>
                  <a:pt x="124" y="27"/>
                  <a:pt x="114" y="22"/>
                  <a:pt x="107" y="17"/>
                </a:cubicBezTo>
                <a:cubicBezTo>
                  <a:pt x="117" y="17"/>
                  <a:pt x="128" y="16"/>
                  <a:pt x="137" y="16"/>
                </a:cubicBezTo>
                <a:close/>
              </a:path>
            </a:pathLst>
          </a:custGeom>
          <a:solidFill>
            <a:srgbClr val="33CCCC"/>
          </a:solidFill>
          <a:ln w="9525">
            <a:solidFill>
              <a:schemeClr val="tx2"/>
            </a:solidFill>
            <a:prstDash val="dash"/>
            <a:round/>
            <a:headEnd/>
            <a:tailEnd/>
          </a:ln>
        </p:spPr>
        <p:txBody>
          <a:bodyPr vert="horz" wrap="square" lIns="91440" tIns="45720" rIns="91440" bIns="45720" numCol="1" anchor="t" anchorCtr="0" compatLnSpc="1">
            <a:prstTxWarp prst="textNoShape">
              <a:avLst/>
            </a:prstTxWarp>
          </a:bodyPr>
          <a:lstStyle/>
          <a:p>
            <a:endParaRPr lang="en-US">
              <a:solidFill>
                <a:schemeClr val="accent1"/>
              </a:solidFill>
            </a:endParaRPr>
          </a:p>
        </p:txBody>
      </p:sp>
      <p:sp>
        <p:nvSpPr>
          <p:cNvPr id="34" name="Freeform 28"/>
          <p:cNvSpPr>
            <a:spLocks noChangeAspect="1" noEditPoints="1"/>
          </p:cNvSpPr>
          <p:nvPr/>
        </p:nvSpPr>
        <p:spPr bwMode="auto">
          <a:xfrm>
            <a:off x="9691732" y="5265451"/>
            <a:ext cx="196469" cy="360534"/>
          </a:xfrm>
          <a:custGeom>
            <a:avLst/>
            <a:gdLst>
              <a:gd name="T0" fmla="*/ 885536 w 275"/>
              <a:gd name="T1" fmla="*/ 239962 h 503"/>
              <a:gd name="T2" fmla="*/ 859270 w 275"/>
              <a:gd name="T3" fmla="*/ 228714 h 503"/>
              <a:gd name="T4" fmla="*/ 172605 w 275"/>
              <a:gd name="T5" fmla="*/ 228714 h 503"/>
              <a:gd name="T6" fmla="*/ 142586 w 275"/>
              <a:gd name="T7" fmla="*/ 239962 h 503"/>
              <a:gd name="T8" fmla="*/ 112568 w 275"/>
              <a:gd name="T9" fmla="*/ 1499761 h 503"/>
              <a:gd name="T10" fmla="*/ 183861 w 275"/>
              <a:gd name="T11" fmla="*/ 1574750 h 503"/>
              <a:gd name="T12" fmla="*/ 844261 w 275"/>
              <a:gd name="T13" fmla="*/ 1574750 h 503"/>
              <a:gd name="T14" fmla="*/ 915555 w 275"/>
              <a:gd name="T15" fmla="*/ 1499761 h 503"/>
              <a:gd name="T16" fmla="*/ 855518 w 275"/>
              <a:gd name="T17" fmla="*/ 1499761 h 503"/>
              <a:gd name="T18" fmla="*/ 844261 w 275"/>
              <a:gd name="T19" fmla="*/ 1514759 h 503"/>
              <a:gd name="T20" fmla="*/ 514061 w 275"/>
              <a:gd name="T21" fmla="*/ 1518508 h 503"/>
              <a:gd name="T22" fmla="*/ 176357 w 275"/>
              <a:gd name="T23" fmla="*/ 1511010 h 503"/>
              <a:gd name="T24" fmla="*/ 172605 w 275"/>
              <a:gd name="T25" fmla="*/ 292453 h 503"/>
              <a:gd name="T26" fmla="*/ 180109 w 275"/>
              <a:gd name="T27" fmla="*/ 288704 h 503"/>
              <a:gd name="T28" fmla="*/ 739198 w 275"/>
              <a:gd name="T29" fmla="*/ 281205 h 503"/>
              <a:gd name="T30" fmla="*/ 855518 w 275"/>
              <a:gd name="T31" fmla="*/ 292453 h 503"/>
              <a:gd name="T32" fmla="*/ 855518 w 275"/>
              <a:gd name="T33" fmla="*/ 1499761 h 503"/>
              <a:gd name="T34" fmla="*/ 386484 w 275"/>
              <a:gd name="T35" fmla="*/ 1743473 h 503"/>
              <a:gd name="T36" fmla="*/ 615373 w 275"/>
              <a:gd name="T37" fmla="*/ 1773468 h 503"/>
              <a:gd name="T38" fmla="*/ 615373 w 275"/>
              <a:gd name="T39" fmla="*/ 1713477 h 503"/>
              <a:gd name="T40" fmla="*/ 881784 w 275"/>
              <a:gd name="T41" fmla="*/ 1679733 h 503"/>
              <a:gd name="T42" fmla="*/ 682914 w 275"/>
              <a:gd name="T43" fmla="*/ 1743473 h 503"/>
              <a:gd name="T44" fmla="*/ 716684 w 275"/>
              <a:gd name="T45" fmla="*/ 1765969 h 503"/>
              <a:gd name="T46" fmla="*/ 915555 w 275"/>
              <a:gd name="T47" fmla="*/ 1702229 h 503"/>
              <a:gd name="T48" fmla="*/ 146339 w 275"/>
              <a:gd name="T49" fmla="*/ 1679733 h 503"/>
              <a:gd name="T50" fmla="*/ 138834 w 275"/>
              <a:gd name="T51" fmla="*/ 1735974 h 503"/>
              <a:gd name="T52" fmla="*/ 315191 w 275"/>
              <a:gd name="T53" fmla="*/ 1765969 h 503"/>
              <a:gd name="T54" fmla="*/ 322695 w 275"/>
              <a:gd name="T55" fmla="*/ 1705979 h 503"/>
              <a:gd name="T56" fmla="*/ 998105 w 275"/>
              <a:gd name="T57" fmla="*/ 371191 h 503"/>
              <a:gd name="T58" fmla="*/ 968086 w 275"/>
              <a:gd name="T59" fmla="*/ 1788466 h 503"/>
              <a:gd name="T60" fmla="*/ 945573 w 275"/>
              <a:gd name="T61" fmla="*/ 1814711 h 503"/>
              <a:gd name="T62" fmla="*/ 941820 w 275"/>
              <a:gd name="T63" fmla="*/ 1818461 h 503"/>
              <a:gd name="T64" fmla="*/ 86302 w 275"/>
              <a:gd name="T65" fmla="*/ 1818461 h 503"/>
              <a:gd name="T66" fmla="*/ 60036 w 275"/>
              <a:gd name="T67" fmla="*/ 1788466 h 503"/>
              <a:gd name="T68" fmla="*/ 67541 w 275"/>
              <a:gd name="T69" fmla="*/ 86236 h 503"/>
              <a:gd name="T70" fmla="*/ 75045 w 275"/>
              <a:gd name="T71" fmla="*/ 82487 h 503"/>
              <a:gd name="T72" fmla="*/ 330200 w 275"/>
              <a:gd name="T73" fmla="*/ 67489 h 503"/>
              <a:gd name="T74" fmla="*/ 697923 w 275"/>
              <a:gd name="T75" fmla="*/ 67489 h 503"/>
              <a:gd name="T76" fmla="*/ 964334 w 275"/>
              <a:gd name="T77" fmla="*/ 86236 h 503"/>
              <a:gd name="T78" fmla="*/ 968086 w 275"/>
              <a:gd name="T79" fmla="*/ 258709 h 503"/>
              <a:gd name="T80" fmla="*/ 1028123 w 275"/>
              <a:gd name="T81" fmla="*/ 258709 h 503"/>
              <a:gd name="T82" fmla="*/ 1028123 w 275"/>
              <a:gd name="T83" fmla="*/ 93735 h 503"/>
              <a:gd name="T84" fmla="*/ 964334 w 275"/>
              <a:gd name="T85" fmla="*/ 22496 h 503"/>
              <a:gd name="T86" fmla="*/ 514061 w 275"/>
              <a:gd name="T87" fmla="*/ 0 h 503"/>
              <a:gd name="T88" fmla="*/ 63789 w 275"/>
              <a:gd name="T89" fmla="*/ 22496 h 503"/>
              <a:gd name="T90" fmla="*/ 0 w 275"/>
              <a:gd name="T91" fmla="*/ 93735 h 503"/>
              <a:gd name="T92" fmla="*/ 45027 w 275"/>
              <a:gd name="T93" fmla="*/ 1867203 h 503"/>
              <a:gd name="T94" fmla="*/ 514061 w 275"/>
              <a:gd name="T95" fmla="*/ 1885950 h 503"/>
              <a:gd name="T96" fmla="*/ 983095 w 275"/>
              <a:gd name="T97" fmla="*/ 1867203 h 503"/>
              <a:gd name="T98" fmla="*/ 1028123 w 275"/>
              <a:gd name="T99" fmla="*/ 401186 h 503"/>
              <a:gd name="T100" fmla="*/ 514061 w 275"/>
              <a:gd name="T101" fmla="*/ 59990 h 503"/>
              <a:gd name="T102" fmla="*/ 514061 w 275"/>
              <a:gd name="T103" fmla="*/ 101234 h 503"/>
              <a:gd name="T104" fmla="*/ 514061 w 275"/>
              <a:gd name="T105" fmla="*/ 59990 h 5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75"/>
              <a:gd name="T160" fmla="*/ 0 h 503"/>
              <a:gd name="T161" fmla="*/ 275 w 275"/>
              <a:gd name="T162" fmla="*/ 503 h 50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75" h="503">
                <a:moveTo>
                  <a:pt x="244" y="77"/>
                </a:moveTo>
                <a:cubicBezTo>
                  <a:pt x="244" y="70"/>
                  <a:pt x="240" y="66"/>
                  <a:pt x="236" y="64"/>
                </a:cubicBezTo>
                <a:cubicBezTo>
                  <a:pt x="233" y="62"/>
                  <a:pt x="230" y="61"/>
                  <a:pt x="230" y="61"/>
                </a:cubicBezTo>
                <a:cubicBezTo>
                  <a:pt x="229" y="61"/>
                  <a:pt x="229" y="61"/>
                  <a:pt x="229" y="61"/>
                </a:cubicBezTo>
                <a:cubicBezTo>
                  <a:pt x="228" y="61"/>
                  <a:pt x="178" y="57"/>
                  <a:pt x="137" y="57"/>
                </a:cubicBezTo>
                <a:cubicBezTo>
                  <a:pt x="97" y="57"/>
                  <a:pt x="46" y="61"/>
                  <a:pt x="46" y="61"/>
                </a:cubicBezTo>
                <a:cubicBezTo>
                  <a:pt x="45" y="61"/>
                  <a:pt x="45" y="61"/>
                  <a:pt x="45" y="61"/>
                </a:cubicBezTo>
                <a:cubicBezTo>
                  <a:pt x="44" y="61"/>
                  <a:pt x="41" y="62"/>
                  <a:pt x="38" y="64"/>
                </a:cubicBezTo>
                <a:cubicBezTo>
                  <a:pt x="35" y="66"/>
                  <a:pt x="30" y="70"/>
                  <a:pt x="30" y="77"/>
                </a:cubicBezTo>
                <a:cubicBezTo>
                  <a:pt x="30" y="84"/>
                  <a:pt x="30" y="389"/>
                  <a:pt x="30" y="400"/>
                </a:cubicBezTo>
                <a:cubicBezTo>
                  <a:pt x="30" y="409"/>
                  <a:pt x="35" y="415"/>
                  <a:pt x="40" y="417"/>
                </a:cubicBezTo>
                <a:cubicBezTo>
                  <a:pt x="45" y="420"/>
                  <a:pt x="48" y="420"/>
                  <a:pt x="49" y="420"/>
                </a:cubicBezTo>
                <a:cubicBezTo>
                  <a:pt x="49" y="420"/>
                  <a:pt x="90" y="421"/>
                  <a:pt x="137" y="421"/>
                </a:cubicBezTo>
                <a:cubicBezTo>
                  <a:pt x="184" y="421"/>
                  <a:pt x="225" y="420"/>
                  <a:pt x="225" y="420"/>
                </a:cubicBezTo>
                <a:cubicBezTo>
                  <a:pt x="226" y="420"/>
                  <a:pt x="230" y="420"/>
                  <a:pt x="234" y="417"/>
                </a:cubicBezTo>
                <a:cubicBezTo>
                  <a:pt x="239" y="415"/>
                  <a:pt x="245" y="409"/>
                  <a:pt x="244" y="400"/>
                </a:cubicBezTo>
                <a:cubicBezTo>
                  <a:pt x="244" y="389"/>
                  <a:pt x="244" y="84"/>
                  <a:pt x="244" y="77"/>
                </a:cubicBezTo>
                <a:close/>
                <a:moveTo>
                  <a:pt x="228" y="400"/>
                </a:moveTo>
                <a:cubicBezTo>
                  <a:pt x="228" y="403"/>
                  <a:pt x="228" y="402"/>
                  <a:pt x="227" y="403"/>
                </a:cubicBezTo>
                <a:cubicBezTo>
                  <a:pt x="226" y="403"/>
                  <a:pt x="226" y="404"/>
                  <a:pt x="225" y="404"/>
                </a:cubicBezTo>
                <a:cubicBezTo>
                  <a:pt x="225" y="404"/>
                  <a:pt x="224" y="404"/>
                  <a:pt x="224" y="404"/>
                </a:cubicBezTo>
                <a:cubicBezTo>
                  <a:pt x="223" y="404"/>
                  <a:pt x="183" y="405"/>
                  <a:pt x="137" y="405"/>
                </a:cubicBezTo>
                <a:cubicBezTo>
                  <a:pt x="92" y="405"/>
                  <a:pt x="52" y="404"/>
                  <a:pt x="50" y="404"/>
                </a:cubicBezTo>
                <a:cubicBezTo>
                  <a:pt x="49" y="404"/>
                  <a:pt x="48" y="403"/>
                  <a:pt x="47" y="403"/>
                </a:cubicBezTo>
                <a:cubicBezTo>
                  <a:pt x="46" y="402"/>
                  <a:pt x="46" y="402"/>
                  <a:pt x="46" y="400"/>
                </a:cubicBezTo>
                <a:cubicBezTo>
                  <a:pt x="46" y="389"/>
                  <a:pt x="46" y="91"/>
                  <a:pt x="46" y="78"/>
                </a:cubicBezTo>
                <a:cubicBezTo>
                  <a:pt x="46" y="78"/>
                  <a:pt x="47" y="77"/>
                  <a:pt x="47" y="77"/>
                </a:cubicBezTo>
                <a:cubicBezTo>
                  <a:pt x="47" y="77"/>
                  <a:pt x="48" y="77"/>
                  <a:pt x="48" y="77"/>
                </a:cubicBezTo>
                <a:cubicBezTo>
                  <a:pt x="54" y="76"/>
                  <a:pt x="100" y="73"/>
                  <a:pt x="137" y="73"/>
                </a:cubicBezTo>
                <a:cubicBezTo>
                  <a:pt x="157" y="73"/>
                  <a:pt x="179" y="74"/>
                  <a:pt x="197" y="75"/>
                </a:cubicBezTo>
                <a:cubicBezTo>
                  <a:pt x="212" y="76"/>
                  <a:pt x="223" y="77"/>
                  <a:pt x="226" y="77"/>
                </a:cubicBezTo>
                <a:cubicBezTo>
                  <a:pt x="227" y="77"/>
                  <a:pt x="228" y="77"/>
                  <a:pt x="228" y="78"/>
                </a:cubicBezTo>
                <a:cubicBezTo>
                  <a:pt x="228" y="78"/>
                  <a:pt x="228" y="78"/>
                  <a:pt x="228" y="78"/>
                </a:cubicBezTo>
                <a:cubicBezTo>
                  <a:pt x="228" y="91"/>
                  <a:pt x="228" y="389"/>
                  <a:pt x="228" y="400"/>
                </a:cubicBezTo>
                <a:close/>
                <a:moveTo>
                  <a:pt x="111" y="457"/>
                </a:moveTo>
                <a:cubicBezTo>
                  <a:pt x="106" y="457"/>
                  <a:pt x="103" y="461"/>
                  <a:pt x="103" y="465"/>
                </a:cubicBezTo>
                <a:cubicBezTo>
                  <a:pt x="103" y="470"/>
                  <a:pt x="106" y="473"/>
                  <a:pt x="111" y="473"/>
                </a:cubicBezTo>
                <a:cubicBezTo>
                  <a:pt x="164" y="473"/>
                  <a:pt x="164" y="473"/>
                  <a:pt x="164" y="473"/>
                </a:cubicBezTo>
                <a:cubicBezTo>
                  <a:pt x="168" y="473"/>
                  <a:pt x="172" y="470"/>
                  <a:pt x="172" y="465"/>
                </a:cubicBezTo>
                <a:cubicBezTo>
                  <a:pt x="172" y="461"/>
                  <a:pt x="168" y="457"/>
                  <a:pt x="164" y="457"/>
                </a:cubicBezTo>
                <a:lnTo>
                  <a:pt x="111" y="457"/>
                </a:lnTo>
                <a:close/>
                <a:moveTo>
                  <a:pt x="235" y="448"/>
                </a:moveTo>
                <a:cubicBezTo>
                  <a:pt x="189" y="455"/>
                  <a:pt x="189" y="455"/>
                  <a:pt x="189" y="455"/>
                </a:cubicBezTo>
                <a:cubicBezTo>
                  <a:pt x="184" y="456"/>
                  <a:pt x="181" y="460"/>
                  <a:pt x="182" y="465"/>
                </a:cubicBezTo>
                <a:cubicBezTo>
                  <a:pt x="183" y="468"/>
                  <a:pt x="186" y="471"/>
                  <a:pt x="190" y="471"/>
                </a:cubicBezTo>
                <a:cubicBezTo>
                  <a:pt x="190" y="471"/>
                  <a:pt x="191" y="471"/>
                  <a:pt x="191" y="471"/>
                </a:cubicBezTo>
                <a:cubicBezTo>
                  <a:pt x="238" y="463"/>
                  <a:pt x="238" y="463"/>
                  <a:pt x="238" y="463"/>
                </a:cubicBezTo>
                <a:cubicBezTo>
                  <a:pt x="242" y="463"/>
                  <a:pt x="245" y="459"/>
                  <a:pt x="244" y="454"/>
                </a:cubicBezTo>
                <a:cubicBezTo>
                  <a:pt x="244" y="450"/>
                  <a:pt x="239" y="447"/>
                  <a:pt x="235" y="448"/>
                </a:cubicBezTo>
                <a:close/>
                <a:moveTo>
                  <a:pt x="39" y="448"/>
                </a:moveTo>
                <a:cubicBezTo>
                  <a:pt x="35" y="447"/>
                  <a:pt x="31" y="450"/>
                  <a:pt x="30" y="454"/>
                </a:cubicBezTo>
                <a:cubicBezTo>
                  <a:pt x="29" y="459"/>
                  <a:pt x="32" y="463"/>
                  <a:pt x="37" y="463"/>
                </a:cubicBezTo>
                <a:cubicBezTo>
                  <a:pt x="83" y="471"/>
                  <a:pt x="83" y="471"/>
                  <a:pt x="83" y="471"/>
                </a:cubicBezTo>
                <a:cubicBezTo>
                  <a:pt x="84" y="471"/>
                  <a:pt x="84" y="471"/>
                  <a:pt x="84" y="471"/>
                </a:cubicBezTo>
                <a:cubicBezTo>
                  <a:pt x="88" y="471"/>
                  <a:pt x="92" y="468"/>
                  <a:pt x="92" y="465"/>
                </a:cubicBezTo>
                <a:cubicBezTo>
                  <a:pt x="93" y="460"/>
                  <a:pt x="90" y="456"/>
                  <a:pt x="86" y="455"/>
                </a:cubicBezTo>
                <a:lnTo>
                  <a:pt x="39" y="448"/>
                </a:lnTo>
                <a:close/>
                <a:moveTo>
                  <a:pt x="266" y="99"/>
                </a:moveTo>
                <a:cubicBezTo>
                  <a:pt x="262" y="99"/>
                  <a:pt x="258" y="102"/>
                  <a:pt x="258" y="107"/>
                </a:cubicBezTo>
                <a:cubicBezTo>
                  <a:pt x="258" y="234"/>
                  <a:pt x="258" y="467"/>
                  <a:pt x="258" y="477"/>
                </a:cubicBezTo>
                <a:cubicBezTo>
                  <a:pt x="258" y="482"/>
                  <a:pt x="257" y="482"/>
                  <a:pt x="255" y="483"/>
                </a:cubicBezTo>
                <a:cubicBezTo>
                  <a:pt x="254" y="484"/>
                  <a:pt x="253" y="484"/>
                  <a:pt x="252" y="484"/>
                </a:cubicBezTo>
                <a:cubicBezTo>
                  <a:pt x="251" y="485"/>
                  <a:pt x="251" y="485"/>
                  <a:pt x="251" y="485"/>
                </a:cubicBezTo>
                <a:cubicBezTo>
                  <a:pt x="251" y="485"/>
                  <a:pt x="251" y="485"/>
                  <a:pt x="251" y="485"/>
                </a:cubicBezTo>
                <a:cubicBezTo>
                  <a:pt x="249" y="485"/>
                  <a:pt x="197" y="487"/>
                  <a:pt x="137" y="486"/>
                </a:cubicBezTo>
                <a:cubicBezTo>
                  <a:pt x="77" y="487"/>
                  <a:pt x="25" y="485"/>
                  <a:pt x="23" y="485"/>
                </a:cubicBezTo>
                <a:cubicBezTo>
                  <a:pt x="23" y="485"/>
                  <a:pt x="20" y="484"/>
                  <a:pt x="19" y="483"/>
                </a:cubicBezTo>
                <a:cubicBezTo>
                  <a:pt x="17" y="482"/>
                  <a:pt x="16" y="481"/>
                  <a:pt x="16" y="477"/>
                </a:cubicBezTo>
                <a:cubicBezTo>
                  <a:pt x="16" y="463"/>
                  <a:pt x="16" y="34"/>
                  <a:pt x="16" y="25"/>
                </a:cubicBezTo>
                <a:cubicBezTo>
                  <a:pt x="16" y="25"/>
                  <a:pt x="16" y="24"/>
                  <a:pt x="18" y="23"/>
                </a:cubicBezTo>
                <a:cubicBezTo>
                  <a:pt x="18" y="23"/>
                  <a:pt x="19" y="22"/>
                  <a:pt x="20" y="22"/>
                </a:cubicBezTo>
                <a:cubicBezTo>
                  <a:pt x="20" y="22"/>
                  <a:pt x="20" y="22"/>
                  <a:pt x="20" y="22"/>
                </a:cubicBezTo>
                <a:cubicBezTo>
                  <a:pt x="24" y="21"/>
                  <a:pt x="39" y="20"/>
                  <a:pt x="59" y="19"/>
                </a:cubicBezTo>
                <a:cubicBezTo>
                  <a:pt x="68" y="19"/>
                  <a:pt x="78" y="18"/>
                  <a:pt x="88" y="18"/>
                </a:cubicBezTo>
                <a:cubicBezTo>
                  <a:pt x="96" y="33"/>
                  <a:pt x="115" y="43"/>
                  <a:pt x="137" y="43"/>
                </a:cubicBezTo>
                <a:cubicBezTo>
                  <a:pt x="159" y="43"/>
                  <a:pt x="178" y="33"/>
                  <a:pt x="186" y="18"/>
                </a:cubicBezTo>
                <a:cubicBezTo>
                  <a:pt x="220" y="19"/>
                  <a:pt x="249" y="21"/>
                  <a:pt x="254" y="22"/>
                </a:cubicBezTo>
                <a:cubicBezTo>
                  <a:pt x="255" y="22"/>
                  <a:pt x="256" y="23"/>
                  <a:pt x="257" y="23"/>
                </a:cubicBezTo>
                <a:cubicBezTo>
                  <a:pt x="258" y="24"/>
                  <a:pt x="258" y="24"/>
                  <a:pt x="258" y="25"/>
                </a:cubicBezTo>
                <a:cubicBezTo>
                  <a:pt x="258" y="27"/>
                  <a:pt x="258" y="43"/>
                  <a:pt x="258" y="69"/>
                </a:cubicBezTo>
                <a:cubicBezTo>
                  <a:pt x="258" y="73"/>
                  <a:pt x="262" y="77"/>
                  <a:pt x="266" y="77"/>
                </a:cubicBezTo>
                <a:cubicBezTo>
                  <a:pt x="271" y="77"/>
                  <a:pt x="274" y="73"/>
                  <a:pt x="274" y="69"/>
                </a:cubicBezTo>
                <a:cubicBezTo>
                  <a:pt x="274" y="69"/>
                  <a:pt x="274" y="69"/>
                  <a:pt x="274" y="69"/>
                </a:cubicBezTo>
                <a:cubicBezTo>
                  <a:pt x="274" y="43"/>
                  <a:pt x="274" y="27"/>
                  <a:pt x="274" y="25"/>
                </a:cubicBezTo>
                <a:cubicBezTo>
                  <a:pt x="274" y="17"/>
                  <a:pt x="269" y="12"/>
                  <a:pt x="265" y="9"/>
                </a:cubicBezTo>
                <a:cubicBezTo>
                  <a:pt x="261" y="7"/>
                  <a:pt x="257" y="6"/>
                  <a:pt x="257" y="6"/>
                </a:cubicBezTo>
                <a:cubicBezTo>
                  <a:pt x="256" y="6"/>
                  <a:pt x="256" y="6"/>
                  <a:pt x="256" y="6"/>
                </a:cubicBezTo>
                <a:cubicBezTo>
                  <a:pt x="256" y="6"/>
                  <a:pt x="190" y="0"/>
                  <a:pt x="137" y="0"/>
                </a:cubicBezTo>
                <a:cubicBezTo>
                  <a:pt x="84" y="0"/>
                  <a:pt x="19" y="6"/>
                  <a:pt x="18" y="6"/>
                </a:cubicBezTo>
                <a:cubicBezTo>
                  <a:pt x="17" y="6"/>
                  <a:pt x="17" y="6"/>
                  <a:pt x="17" y="6"/>
                </a:cubicBezTo>
                <a:cubicBezTo>
                  <a:pt x="17" y="6"/>
                  <a:pt x="13" y="7"/>
                  <a:pt x="9" y="9"/>
                </a:cubicBezTo>
                <a:cubicBezTo>
                  <a:pt x="5" y="12"/>
                  <a:pt x="0" y="17"/>
                  <a:pt x="0" y="25"/>
                </a:cubicBezTo>
                <a:cubicBezTo>
                  <a:pt x="0" y="34"/>
                  <a:pt x="0" y="463"/>
                  <a:pt x="0" y="477"/>
                </a:cubicBezTo>
                <a:cubicBezTo>
                  <a:pt x="0" y="488"/>
                  <a:pt x="6" y="495"/>
                  <a:pt x="12" y="498"/>
                </a:cubicBezTo>
                <a:cubicBezTo>
                  <a:pt x="17" y="500"/>
                  <a:pt x="22" y="501"/>
                  <a:pt x="23" y="501"/>
                </a:cubicBezTo>
                <a:cubicBezTo>
                  <a:pt x="23" y="501"/>
                  <a:pt x="76" y="502"/>
                  <a:pt x="137" y="503"/>
                </a:cubicBezTo>
                <a:cubicBezTo>
                  <a:pt x="198" y="502"/>
                  <a:pt x="251" y="501"/>
                  <a:pt x="251" y="501"/>
                </a:cubicBezTo>
                <a:cubicBezTo>
                  <a:pt x="252" y="501"/>
                  <a:pt x="257" y="500"/>
                  <a:pt x="262" y="498"/>
                </a:cubicBezTo>
                <a:cubicBezTo>
                  <a:pt x="268" y="495"/>
                  <a:pt x="275" y="488"/>
                  <a:pt x="274" y="477"/>
                </a:cubicBezTo>
                <a:cubicBezTo>
                  <a:pt x="274" y="467"/>
                  <a:pt x="274" y="234"/>
                  <a:pt x="274" y="107"/>
                </a:cubicBezTo>
                <a:cubicBezTo>
                  <a:pt x="274" y="102"/>
                  <a:pt x="271" y="99"/>
                  <a:pt x="266" y="99"/>
                </a:cubicBezTo>
                <a:close/>
                <a:moveTo>
                  <a:pt x="137" y="16"/>
                </a:moveTo>
                <a:cubicBezTo>
                  <a:pt x="147" y="16"/>
                  <a:pt x="157" y="17"/>
                  <a:pt x="167" y="17"/>
                </a:cubicBezTo>
                <a:cubicBezTo>
                  <a:pt x="160" y="22"/>
                  <a:pt x="150" y="27"/>
                  <a:pt x="137" y="27"/>
                </a:cubicBezTo>
                <a:cubicBezTo>
                  <a:pt x="124" y="27"/>
                  <a:pt x="114" y="22"/>
                  <a:pt x="107" y="17"/>
                </a:cubicBezTo>
                <a:cubicBezTo>
                  <a:pt x="117" y="17"/>
                  <a:pt x="128" y="16"/>
                  <a:pt x="137" y="16"/>
                </a:cubicBezTo>
                <a:close/>
              </a:path>
            </a:pathLst>
          </a:custGeom>
          <a:solidFill>
            <a:srgbClr val="33CCCC"/>
          </a:solidFill>
          <a:ln w="9525">
            <a:solidFill>
              <a:schemeClr val="tx2"/>
            </a:solidFill>
            <a:prstDash val="dash"/>
            <a:round/>
            <a:headEnd/>
            <a:tailEnd/>
          </a:ln>
        </p:spPr>
        <p:txBody>
          <a:bodyPr vert="horz" wrap="square" lIns="91440" tIns="45720" rIns="91440" bIns="45720" numCol="1" anchor="t" anchorCtr="0" compatLnSpc="1">
            <a:prstTxWarp prst="textNoShape">
              <a:avLst/>
            </a:prstTxWarp>
          </a:bodyPr>
          <a:lstStyle/>
          <a:p>
            <a:endParaRPr lang="en-US">
              <a:solidFill>
                <a:schemeClr val="accent1"/>
              </a:solidFill>
            </a:endParaRPr>
          </a:p>
        </p:txBody>
      </p:sp>
      <p:sp>
        <p:nvSpPr>
          <p:cNvPr id="35" name="Freeform 28"/>
          <p:cNvSpPr>
            <a:spLocks noChangeAspect="1" noEditPoints="1"/>
          </p:cNvSpPr>
          <p:nvPr/>
        </p:nvSpPr>
        <p:spPr bwMode="auto">
          <a:xfrm>
            <a:off x="10993067" y="5085184"/>
            <a:ext cx="196469" cy="360534"/>
          </a:xfrm>
          <a:custGeom>
            <a:avLst/>
            <a:gdLst>
              <a:gd name="T0" fmla="*/ 885536 w 275"/>
              <a:gd name="T1" fmla="*/ 239962 h 503"/>
              <a:gd name="T2" fmla="*/ 859270 w 275"/>
              <a:gd name="T3" fmla="*/ 228714 h 503"/>
              <a:gd name="T4" fmla="*/ 172605 w 275"/>
              <a:gd name="T5" fmla="*/ 228714 h 503"/>
              <a:gd name="T6" fmla="*/ 142586 w 275"/>
              <a:gd name="T7" fmla="*/ 239962 h 503"/>
              <a:gd name="T8" fmla="*/ 112568 w 275"/>
              <a:gd name="T9" fmla="*/ 1499761 h 503"/>
              <a:gd name="T10" fmla="*/ 183861 w 275"/>
              <a:gd name="T11" fmla="*/ 1574750 h 503"/>
              <a:gd name="T12" fmla="*/ 844261 w 275"/>
              <a:gd name="T13" fmla="*/ 1574750 h 503"/>
              <a:gd name="T14" fmla="*/ 915555 w 275"/>
              <a:gd name="T15" fmla="*/ 1499761 h 503"/>
              <a:gd name="T16" fmla="*/ 855518 w 275"/>
              <a:gd name="T17" fmla="*/ 1499761 h 503"/>
              <a:gd name="T18" fmla="*/ 844261 w 275"/>
              <a:gd name="T19" fmla="*/ 1514759 h 503"/>
              <a:gd name="T20" fmla="*/ 514061 w 275"/>
              <a:gd name="T21" fmla="*/ 1518508 h 503"/>
              <a:gd name="T22" fmla="*/ 176357 w 275"/>
              <a:gd name="T23" fmla="*/ 1511010 h 503"/>
              <a:gd name="T24" fmla="*/ 172605 w 275"/>
              <a:gd name="T25" fmla="*/ 292453 h 503"/>
              <a:gd name="T26" fmla="*/ 180109 w 275"/>
              <a:gd name="T27" fmla="*/ 288704 h 503"/>
              <a:gd name="T28" fmla="*/ 739198 w 275"/>
              <a:gd name="T29" fmla="*/ 281205 h 503"/>
              <a:gd name="T30" fmla="*/ 855518 w 275"/>
              <a:gd name="T31" fmla="*/ 292453 h 503"/>
              <a:gd name="T32" fmla="*/ 855518 w 275"/>
              <a:gd name="T33" fmla="*/ 1499761 h 503"/>
              <a:gd name="T34" fmla="*/ 386484 w 275"/>
              <a:gd name="T35" fmla="*/ 1743473 h 503"/>
              <a:gd name="T36" fmla="*/ 615373 w 275"/>
              <a:gd name="T37" fmla="*/ 1773468 h 503"/>
              <a:gd name="T38" fmla="*/ 615373 w 275"/>
              <a:gd name="T39" fmla="*/ 1713477 h 503"/>
              <a:gd name="T40" fmla="*/ 881784 w 275"/>
              <a:gd name="T41" fmla="*/ 1679733 h 503"/>
              <a:gd name="T42" fmla="*/ 682914 w 275"/>
              <a:gd name="T43" fmla="*/ 1743473 h 503"/>
              <a:gd name="T44" fmla="*/ 716684 w 275"/>
              <a:gd name="T45" fmla="*/ 1765969 h 503"/>
              <a:gd name="T46" fmla="*/ 915555 w 275"/>
              <a:gd name="T47" fmla="*/ 1702229 h 503"/>
              <a:gd name="T48" fmla="*/ 146339 w 275"/>
              <a:gd name="T49" fmla="*/ 1679733 h 503"/>
              <a:gd name="T50" fmla="*/ 138834 w 275"/>
              <a:gd name="T51" fmla="*/ 1735974 h 503"/>
              <a:gd name="T52" fmla="*/ 315191 w 275"/>
              <a:gd name="T53" fmla="*/ 1765969 h 503"/>
              <a:gd name="T54" fmla="*/ 322695 w 275"/>
              <a:gd name="T55" fmla="*/ 1705979 h 503"/>
              <a:gd name="T56" fmla="*/ 998105 w 275"/>
              <a:gd name="T57" fmla="*/ 371191 h 503"/>
              <a:gd name="T58" fmla="*/ 968086 w 275"/>
              <a:gd name="T59" fmla="*/ 1788466 h 503"/>
              <a:gd name="T60" fmla="*/ 945573 w 275"/>
              <a:gd name="T61" fmla="*/ 1814711 h 503"/>
              <a:gd name="T62" fmla="*/ 941820 w 275"/>
              <a:gd name="T63" fmla="*/ 1818461 h 503"/>
              <a:gd name="T64" fmla="*/ 86302 w 275"/>
              <a:gd name="T65" fmla="*/ 1818461 h 503"/>
              <a:gd name="T66" fmla="*/ 60036 w 275"/>
              <a:gd name="T67" fmla="*/ 1788466 h 503"/>
              <a:gd name="T68" fmla="*/ 67541 w 275"/>
              <a:gd name="T69" fmla="*/ 86236 h 503"/>
              <a:gd name="T70" fmla="*/ 75045 w 275"/>
              <a:gd name="T71" fmla="*/ 82487 h 503"/>
              <a:gd name="T72" fmla="*/ 330200 w 275"/>
              <a:gd name="T73" fmla="*/ 67489 h 503"/>
              <a:gd name="T74" fmla="*/ 697923 w 275"/>
              <a:gd name="T75" fmla="*/ 67489 h 503"/>
              <a:gd name="T76" fmla="*/ 964334 w 275"/>
              <a:gd name="T77" fmla="*/ 86236 h 503"/>
              <a:gd name="T78" fmla="*/ 968086 w 275"/>
              <a:gd name="T79" fmla="*/ 258709 h 503"/>
              <a:gd name="T80" fmla="*/ 1028123 w 275"/>
              <a:gd name="T81" fmla="*/ 258709 h 503"/>
              <a:gd name="T82" fmla="*/ 1028123 w 275"/>
              <a:gd name="T83" fmla="*/ 93735 h 503"/>
              <a:gd name="T84" fmla="*/ 964334 w 275"/>
              <a:gd name="T85" fmla="*/ 22496 h 503"/>
              <a:gd name="T86" fmla="*/ 514061 w 275"/>
              <a:gd name="T87" fmla="*/ 0 h 503"/>
              <a:gd name="T88" fmla="*/ 63789 w 275"/>
              <a:gd name="T89" fmla="*/ 22496 h 503"/>
              <a:gd name="T90" fmla="*/ 0 w 275"/>
              <a:gd name="T91" fmla="*/ 93735 h 503"/>
              <a:gd name="T92" fmla="*/ 45027 w 275"/>
              <a:gd name="T93" fmla="*/ 1867203 h 503"/>
              <a:gd name="T94" fmla="*/ 514061 w 275"/>
              <a:gd name="T95" fmla="*/ 1885950 h 503"/>
              <a:gd name="T96" fmla="*/ 983095 w 275"/>
              <a:gd name="T97" fmla="*/ 1867203 h 503"/>
              <a:gd name="T98" fmla="*/ 1028123 w 275"/>
              <a:gd name="T99" fmla="*/ 401186 h 503"/>
              <a:gd name="T100" fmla="*/ 514061 w 275"/>
              <a:gd name="T101" fmla="*/ 59990 h 503"/>
              <a:gd name="T102" fmla="*/ 514061 w 275"/>
              <a:gd name="T103" fmla="*/ 101234 h 503"/>
              <a:gd name="T104" fmla="*/ 514061 w 275"/>
              <a:gd name="T105" fmla="*/ 59990 h 5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75"/>
              <a:gd name="T160" fmla="*/ 0 h 503"/>
              <a:gd name="T161" fmla="*/ 275 w 275"/>
              <a:gd name="T162" fmla="*/ 503 h 50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75" h="503">
                <a:moveTo>
                  <a:pt x="244" y="77"/>
                </a:moveTo>
                <a:cubicBezTo>
                  <a:pt x="244" y="70"/>
                  <a:pt x="240" y="66"/>
                  <a:pt x="236" y="64"/>
                </a:cubicBezTo>
                <a:cubicBezTo>
                  <a:pt x="233" y="62"/>
                  <a:pt x="230" y="61"/>
                  <a:pt x="230" y="61"/>
                </a:cubicBezTo>
                <a:cubicBezTo>
                  <a:pt x="229" y="61"/>
                  <a:pt x="229" y="61"/>
                  <a:pt x="229" y="61"/>
                </a:cubicBezTo>
                <a:cubicBezTo>
                  <a:pt x="228" y="61"/>
                  <a:pt x="178" y="57"/>
                  <a:pt x="137" y="57"/>
                </a:cubicBezTo>
                <a:cubicBezTo>
                  <a:pt x="97" y="57"/>
                  <a:pt x="46" y="61"/>
                  <a:pt x="46" y="61"/>
                </a:cubicBezTo>
                <a:cubicBezTo>
                  <a:pt x="45" y="61"/>
                  <a:pt x="45" y="61"/>
                  <a:pt x="45" y="61"/>
                </a:cubicBezTo>
                <a:cubicBezTo>
                  <a:pt x="44" y="61"/>
                  <a:pt x="41" y="62"/>
                  <a:pt x="38" y="64"/>
                </a:cubicBezTo>
                <a:cubicBezTo>
                  <a:pt x="35" y="66"/>
                  <a:pt x="30" y="70"/>
                  <a:pt x="30" y="77"/>
                </a:cubicBezTo>
                <a:cubicBezTo>
                  <a:pt x="30" y="84"/>
                  <a:pt x="30" y="389"/>
                  <a:pt x="30" y="400"/>
                </a:cubicBezTo>
                <a:cubicBezTo>
                  <a:pt x="30" y="409"/>
                  <a:pt x="35" y="415"/>
                  <a:pt x="40" y="417"/>
                </a:cubicBezTo>
                <a:cubicBezTo>
                  <a:pt x="45" y="420"/>
                  <a:pt x="48" y="420"/>
                  <a:pt x="49" y="420"/>
                </a:cubicBezTo>
                <a:cubicBezTo>
                  <a:pt x="49" y="420"/>
                  <a:pt x="90" y="421"/>
                  <a:pt x="137" y="421"/>
                </a:cubicBezTo>
                <a:cubicBezTo>
                  <a:pt x="184" y="421"/>
                  <a:pt x="225" y="420"/>
                  <a:pt x="225" y="420"/>
                </a:cubicBezTo>
                <a:cubicBezTo>
                  <a:pt x="226" y="420"/>
                  <a:pt x="230" y="420"/>
                  <a:pt x="234" y="417"/>
                </a:cubicBezTo>
                <a:cubicBezTo>
                  <a:pt x="239" y="415"/>
                  <a:pt x="245" y="409"/>
                  <a:pt x="244" y="400"/>
                </a:cubicBezTo>
                <a:cubicBezTo>
                  <a:pt x="244" y="389"/>
                  <a:pt x="244" y="84"/>
                  <a:pt x="244" y="77"/>
                </a:cubicBezTo>
                <a:close/>
                <a:moveTo>
                  <a:pt x="228" y="400"/>
                </a:moveTo>
                <a:cubicBezTo>
                  <a:pt x="228" y="403"/>
                  <a:pt x="228" y="402"/>
                  <a:pt x="227" y="403"/>
                </a:cubicBezTo>
                <a:cubicBezTo>
                  <a:pt x="226" y="403"/>
                  <a:pt x="226" y="404"/>
                  <a:pt x="225" y="404"/>
                </a:cubicBezTo>
                <a:cubicBezTo>
                  <a:pt x="225" y="404"/>
                  <a:pt x="224" y="404"/>
                  <a:pt x="224" y="404"/>
                </a:cubicBezTo>
                <a:cubicBezTo>
                  <a:pt x="223" y="404"/>
                  <a:pt x="183" y="405"/>
                  <a:pt x="137" y="405"/>
                </a:cubicBezTo>
                <a:cubicBezTo>
                  <a:pt x="92" y="405"/>
                  <a:pt x="52" y="404"/>
                  <a:pt x="50" y="404"/>
                </a:cubicBezTo>
                <a:cubicBezTo>
                  <a:pt x="49" y="404"/>
                  <a:pt x="48" y="403"/>
                  <a:pt x="47" y="403"/>
                </a:cubicBezTo>
                <a:cubicBezTo>
                  <a:pt x="46" y="402"/>
                  <a:pt x="46" y="402"/>
                  <a:pt x="46" y="400"/>
                </a:cubicBezTo>
                <a:cubicBezTo>
                  <a:pt x="46" y="389"/>
                  <a:pt x="46" y="91"/>
                  <a:pt x="46" y="78"/>
                </a:cubicBezTo>
                <a:cubicBezTo>
                  <a:pt x="46" y="78"/>
                  <a:pt x="47" y="77"/>
                  <a:pt x="47" y="77"/>
                </a:cubicBezTo>
                <a:cubicBezTo>
                  <a:pt x="47" y="77"/>
                  <a:pt x="48" y="77"/>
                  <a:pt x="48" y="77"/>
                </a:cubicBezTo>
                <a:cubicBezTo>
                  <a:pt x="54" y="76"/>
                  <a:pt x="100" y="73"/>
                  <a:pt x="137" y="73"/>
                </a:cubicBezTo>
                <a:cubicBezTo>
                  <a:pt x="157" y="73"/>
                  <a:pt x="179" y="74"/>
                  <a:pt x="197" y="75"/>
                </a:cubicBezTo>
                <a:cubicBezTo>
                  <a:pt x="212" y="76"/>
                  <a:pt x="223" y="77"/>
                  <a:pt x="226" y="77"/>
                </a:cubicBezTo>
                <a:cubicBezTo>
                  <a:pt x="227" y="77"/>
                  <a:pt x="228" y="77"/>
                  <a:pt x="228" y="78"/>
                </a:cubicBezTo>
                <a:cubicBezTo>
                  <a:pt x="228" y="78"/>
                  <a:pt x="228" y="78"/>
                  <a:pt x="228" y="78"/>
                </a:cubicBezTo>
                <a:cubicBezTo>
                  <a:pt x="228" y="91"/>
                  <a:pt x="228" y="389"/>
                  <a:pt x="228" y="400"/>
                </a:cubicBezTo>
                <a:close/>
                <a:moveTo>
                  <a:pt x="111" y="457"/>
                </a:moveTo>
                <a:cubicBezTo>
                  <a:pt x="106" y="457"/>
                  <a:pt x="103" y="461"/>
                  <a:pt x="103" y="465"/>
                </a:cubicBezTo>
                <a:cubicBezTo>
                  <a:pt x="103" y="470"/>
                  <a:pt x="106" y="473"/>
                  <a:pt x="111" y="473"/>
                </a:cubicBezTo>
                <a:cubicBezTo>
                  <a:pt x="164" y="473"/>
                  <a:pt x="164" y="473"/>
                  <a:pt x="164" y="473"/>
                </a:cubicBezTo>
                <a:cubicBezTo>
                  <a:pt x="168" y="473"/>
                  <a:pt x="172" y="470"/>
                  <a:pt x="172" y="465"/>
                </a:cubicBezTo>
                <a:cubicBezTo>
                  <a:pt x="172" y="461"/>
                  <a:pt x="168" y="457"/>
                  <a:pt x="164" y="457"/>
                </a:cubicBezTo>
                <a:lnTo>
                  <a:pt x="111" y="457"/>
                </a:lnTo>
                <a:close/>
                <a:moveTo>
                  <a:pt x="235" y="448"/>
                </a:moveTo>
                <a:cubicBezTo>
                  <a:pt x="189" y="455"/>
                  <a:pt x="189" y="455"/>
                  <a:pt x="189" y="455"/>
                </a:cubicBezTo>
                <a:cubicBezTo>
                  <a:pt x="184" y="456"/>
                  <a:pt x="181" y="460"/>
                  <a:pt x="182" y="465"/>
                </a:cubicBezTo>
                <a:cubicBezTo>
                  <a:pt x="183" y="468"/>
                  <a:pt x="186" y="471"/>
                  <a:pt x="190" y="471"/>
                </a:cubicBezTo>
                <a:cubicBezTo>
                  <a:pt x="190" y="471"/>
                  <a:pt x="191" y="471"/>
                  <a:pt x="191" y="471"/>
                </a:cubicBezTo>
                <a:cubicBezTo>
                  <a:pt x="238" y="463"/>
                  <a:pt x="238" y="463"/>
                  <a:pt x="238" y="463"/>
                </a:cubicBezTo>
                <a:cubicBezTo>
                  <a:pt x="242" y="463"/>
                  <a:pt x="245" y="459"/>
                  <a:pt x="244" y="454"/>
                </a:cubicBezTo>
                <a:cubicBezTo>
                  <a:pt x="244" y="450"/>
                  <a:pt x="239" y="447"/>
                  <a:pt x="235" y="448"/>
                </a:cubicBezTo>
                <a:close/>
                <a:moveTo>
                  <a:pt x="39" y="448"/>
                </a:moveTo>
                <a:cubicBezTo>
                  <a:pt x="35" y="447"/>
                  <a:pt x="31" y="450"/>
                  <a:pt x="30" y="454"/>
                </a:cubicBezTo>
                <a:cubicBezTo>
                  <a:pt x="29" y="459"/>
                  <a:pt x="32" y="463"/>
                  <a:pt x="37" y="463"/>
                </a:cubicBezTo>
                <a:cubicBezTo>
                  <a:pt x="83" y="471"/>
                  <a:pt x="83" y="471"/>
                  <a:pt x="83" y="471"/>
                </a:cubicBezTo>
                <a:cubicBezTo>
                  <a:pt x="84" y="471"/>
                  <a:pt x="84" y="471"/>
                  <a:pt x="84" y="471"/>
                </a:cubicBezTo>
                <a:cubicBezTo>
                  <a:pt x="88" y="471"/>
                  <a:pt x="92" y="468"/>
                  <a:pt x="92" y="465"/>
                </a:cubicBezTo>
                <a:cubicBezTo>
                  <a:pt x="93" y="460"/>
                  <a:pt x="90" y="456"/>
                  <a:pt x="86" y="455"/>
                </a:cubicBezTo>
                <a:lnTo>
                  <a:pt x="39" y="448"/>
                </a:lnTo>
                <a:close/>
                <a:moveTo>
                  <a:pt x="266" y="99"/>
                </a:moveTo>
                <a:cubicBezTo>
                  <a:pt x="262" y="99"/>
                  <a:pt x="258" y="102"/>
                  <a:pt x="258" y="107"/>
                </a:cubicBezTo>
                <a:cubicBezTo>
                  <a:pt x="258" y="234"/>
                  <a:pt x="258" y="467"/>
                  <a:pt x="258" y="477"/>
                </a:cubicBezTo>
                <a:cubicBezTo>
                  <a:pt x="258" y="482"/>
                  <a:pt x="257" y="482"/>
                  <a:pt x="255" y="483"/>
                </a:cubicBezTo>
                <a:cubicBezTo>
                  <a:pt x="254" y="484"/>
                  <a:pt x="253" y="484"/>
                  <a:pt x="252" y="484"/>
                </a:cubicBezTo>
                <a:cubicBezTo>
                  <a:pt x="251" y="485"/>
                  <a:pt x="251" y="485"/>
                  <a:pt x="251" y="485"/>
                </a:cubicBezTo>
                <a:cubicBezTo>
                  <a:pt x="251" y="485"/>
                  <a:pt x="251" y="485"/>
                  <a:pt x="251" y="485"/>
                </a:cubicBezTo>
                <a:cubicBezTo>
                  <a:pt x="249" y="485"/>
                  <a:pt x="197" y="487"/>
                  <a:pt x="137" y="486"/>
                </a:cubicBezTo>
                <a:cubicBezTo>
                  <a:pt x="77" y="487"/>
                  <a:pt x="25" y="485"/>
                  <a:pt x="23" y="485"/>
                </a:cubicBezTo>
                <a:cubicBezTo>
                  <a:pt x="23" y="485"/>
                  <a:pt x="20" y="484"/>
                  <a:pt x="19" y="483"/>
                </a:cubicBezTo>
                <a:cubicBezTo>
                  <a:pt x="17" y="482"/>
                  <a:pt x="16" y="481"/>
                  <a:pt x="16" y="477"/>
                </a:cubicBezTo>
                <a:cubicBezTo>
                  <a:pt x="16" y="463"/>
                  <a:pt x="16" y="34"/>
                  <a:pt x="16" y="25"/>
                </a:cubicBezTo>
                <a:cubicBezTo>
                  <a:pt x="16" y="25"/>
                  <a:pt x="16" y="24"/>
                  <a:pt x="18" y="23"/>
                </a:cubicBezTo>
                <a:cubicBezTo>
                  <a:pt x="18" y="23"/>
                  <a:pt x="19" y="22"/>
                  <a:pt x="20" y="22"/>
                </a:cubicBezTo>
                <a:cubicBezTo>
                  <a:pt x="20" y="22"/>
                  <a:pt x="20" y="22"/>
                  <a:pt x="20" y="22"/>
                </a:cubicBezTo>
                <a:cubicBezTo>
                  <a:pt x="24" y="21"/>
                  <a:pt x="39" y="20"/>
                  <a:pt x="59" y="19"/>
                </a:cubicBezTo>
                <a:cubicBezTo>
                  <a:pt x="68" y="19"/>
                  <a:pt x="78" y="18"/>
                  <a:pt x="88" y="18"/>
                </a:cubicBezTo>
                <a:cubicBezTo>
                  <a:pt x="96" y="33"/>
                  <a:pt x="115" y="43"/>
                  <a:pt x="137" y="43"/>
                </a:cubicBezTo>
                <a:cubicBezTo>
                  <a:pt x="159" y="43"/>
                  <a:pt x="178" y="33"/>
                  <a:pt x="186" y="18"/>
                </a:cubicBezTo>
                <a:cubicBezTo>
                  <a:pt x="220" y="19"/>
                  <a:pt x="249" y="21"/>
                  <a:pt x="254" y="22"/>
                </a:cubicBezTo>
                <a:cubicBezTo>
                  <a:pt x="255" y="22"/>
                  <a:pt x="256" y="23"/>
                  <a:pt x="257" y="23"/>
                </a:cubicBezTo>
                <a:cubicBezTo>
                  <a:pt x="258" y="24"/>
                  <a:pt x="258" y="24"/>
                  <a:pt x="258" y="25"/>
                </a:cubicBezTo>
                <a:cubicBezTo>
                  <a:pt x="258" y="27"/>
                  <a:pt x="258" y="43"/>
                  <a:pt x="258" y="69"/>
                </a:cubicBezTo>
                <a:cubicBezTo>
                  <a:pt x="258" y="73"/>
                  <a:pt x="262" y="77"/>
                  <a:pt x="266" y="77"/>
                </a:cubicBezTo>
                <a:cubicBezTo>
                  <a:pt x="271" y="77"/>
                  <a:pt x="274" y="73"/>
                  <a:pt x="274" y="69"/>
                </a:cubicBezTo>
                <a:cubicBezTo>
                  <a:pt x="274" y="69"/>
                  <a:pt x="274" y="69"/>
                  <a:pt x="274" y="69"/>
                </a:cubicBezTo>
                <a:cubicBezTo>
                  <a:pt x="274" y="43"/>
                  <a:pt x="274" y="27"/>
                  <a:pt x="274" y="25"/>
                </a:cubicBezTo>
                <a:cubicBezTo>
                  <a:pt x="274" y="17"/>
                  <a:pt x="269" y="12"/>
                  <a:pt x="265" y="9"/>
                </a:cubicBezTo>
                <a:cubicBezTo>
                  <a:pt x="261" y="7"/>
                  <a:pt x="257" y="6"/>
                  <a:pt x="257" y="6"/>
                </a:cubicBezTo>
                <a:cubicBezTo>
                  <a:pt x="256" y="6"/>
                  <a:pt x="256" y="6"/>
                  <a:pt x="256" y="6"/>
                </a:cubicBezTo>
                <a:cubicBezTo>
                  <a:pt x="256" y="6"/>
                  <a:pt x="190" y="0"/>
                  <a:pt x="137" y="0"/>
                </a:cubicBezTo>
                <a:cubicBezTo>
                  <a:pt x="84" y="0"/>
                  <a:pt x="19" y="6"/>
                  <a:pt x="18" y="6"/>
                </a:cubicBezTo>
                <a:cubicBezTo>
                  <a:pt x="17" y="6"/>
                  <a:pt x="17" y="6"/>
                  <a:pt x="17" y="6"/>
                </a:cubicBezTo>
                <a:cubicBezTo>
                  <a:pt x="17" y="6"/>
                  <a:pt x="13" y="7"/>
                  <a:pt x="9" y="9"/>
                </a:cubicBezTo>
                <a:cubicBezTo>
                  <a:pt x="5" y="12"/>
                  <a:pt x="0" y="17"/>
                  <a:pt x="0" y="25"/>
                </a:cubicBezTo>
                <a:cubicBezTo>
                  <a:pt x="0" y="34"/>
                  <a:pt x="0" y="463"/>
                  <a:pt x="0" y="477"/>
                </a:cubicBezTo>
                <a:cubicBezTo>
                  <a:pt x="0" y="488"/>
                  <a:pt x="6" y="495"/>
                  <a:pt x="12" y="498"/>
                </a:cubicBezTo>
                <a:cubicBezTo>
                  <a:pt x="17" y="500"/>
                  <a:pt x="22" y="501"/>
                  <a:pt x="23" y="501"/>
                </a:cubicBezTo>
                <a:cubicBezTo>
                  <a:pt x="23" y="501"/>
                  <a:pt x="76" y="502"/>
                  <a:pt x="137" y="503"/>
                </a:cubicBezTo>
                <a:cubicBezTo>
                  <a:pt x="198" y="502"/>
                  <a:pt x="251" y="501"/>
                  <a:pt x="251" y="501"/>
                </a:cubicBezTo>
                <a:cubicBezTo>
                  <a:pt x="252" y="501"/>
                  <a:pt x="257" y="500"/>
                  <a:pt x="262" y="498"/>
                </a:cubicBezTo>
                <a:cubicBezTo>
                  <a:pt x="268" y="495"/>
                  <a:pt x="275" y="488"/>
                  <a:pt x="274" y="477"/>
                </a:cubicBezTo>
                <a:cubicBezTo>
                  <a:pt x="274" y="467"/>
                  <a:pt x="274" y="234"/>
                  <a:pt x="274" y="107"/>
                </a:cubicBezTo>
                <a:cubicBezTo>
                  <a:pt x="274" y="102"/>
                  <a:pt x="271" y="99"/>
                  <a:pt x="266" y="99"/>
                </a:cubicBezTo>
                <a:close/>
                <a:moveTo>
                  <a:pt x="137" y="16"/>
                </a:moveTo>
                <a:cubicBezTo>
                  <a:pt x="147" y="16"/>
                  <a:pt x="157" y="17"/>
                  <a:pt x="167" y="17"/>
                </a:cubicBezTo>
                <a:cubicBezTo>
                  <a:pt x="160" y="22"/>
                  <a:pt x="150" y="27"/>
                  <a:pt x="137" y="27"/>
                </a:cubicBezTo>
                <a:cubicBezTo>
                  <a:pt x="124" y="27"/>
                  <a:pt x="114" y="22"/>
                  <a:pt x="107" y="17"/>
                </a:cubicBezTo>
                <a:cubicBezTo>
                  <a:pt x="117" y="17"/>
                  <a:pt x="128" y="16"/>
                  <a:pt x="137" y="16"/>
                </a:cubicBezTo>
                <a:close/>
              </a:path>
            </a:pathLst>
          </a:custGeom>
          <a:solidFill>
            <a:srgbClr val="33CCCC"/>
          </a:solidFill>
          <a:ln w="9525">
            <a:solidFill>
              <a:schemeClr val="tx2"/>
            </a:solidFill>
            <a:prstDash val="dash"/>
            <a:round/>
            <a:headEnd/>
            <a:tailEnd/>
          </a:ln>
        </p:spPr>
        <p:txBody>
          <a:bodyPr vert="horz" wrap="square" lIns="91440" tIns="45720" rIns="91440" bIns="45720" numCol="1" anchor="t" anchorCtr="0" compatLnSpc="1">
            <a:prstTxWarp prst="textNoShape">
              <a:avLst/>
            </a:prstTxWarp>
          </a:bodyPr>
          <a:lstStyle/>
          <a:p>
            <a:endParaRPr lang="en-US">
              <a:solidFill>
                <a:schemeClr val="accent1"/>
              </a:solidFill>
            </a:endParaRPr>
          </a:p>
        </p:txBody>
      </p:sp>
      <p:cxnSp>
        <p:nvCxnSpPr>
          <p:cNvPr id="37" name="Straight Arrow Connector 36"/>
          <p:cNvCxnSpPr/>
          <p:nvPr/>
        </p:nvCxnSpPr>
        <p:spPr bwMode="auto">
          <a:xfrm>
            <a:off x="8142744" y="4011376"/>
            <a:ext cx="1265624" cy="32071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8" name="TextBox 37"/>
          <p:cNvSpPr txBox="1"/>
          <p:nvPr/>
        </p:nvSpPr>
        <p:spPr>
          <a:xfrm>
            <a:off x="9113606" y="3748152"/>
            <a:ext cx="902811" cy="461665"/>
          </a:xfrm>
          <a:prstGeom prst="rect">
            <a:avLst/>
          </a:prstGeom>
          <a:noFill/>
        </p:spPr>
        <p:txBody>
          <a:bodyPr wrap="none" rtlCol="0">
            <a:spAutoFit/>
          </a:bodyPr>
          <a:lstStyle/>
          <a:p>
            <a:r>
              <a:rPr lang="en-US" dirty="0">
                <a:solidFill>
                  <a:schemeClr val="tx1"/>
                </a:solidFill>
              </a:rPr>
              <a:t>WUR</a:t>
            </a:r>
          </a:p>
        </p:txBody>
      </p:sp>
      <p:sp>
        <p:nvSpPr>
          <p:cNvPr id="39" name="TextBox 38"/>
          <p:cNvSpPr txBox="1"/>
          <p:nvPr/>
        </p:nvSpPr>
        <p:spPr>
          <a:xfrm>
            <a:off x="7301487" y="3045094"/>
            <a:ext cx="579005" cy="461665"/>
          </a:xfrm>
          <a:prstGeom prst="rect">
            <a:avLst/>
          </a:prstGeom>
          <a:noFill/>
        </p:spPr>
        <p:txBody>
          <a:bodyPr wrap="none" rtlCol="0">
            <a:spAutoFit/>
          </a:bodyPr>
          <a:lstStyle/>
          <a:p>
            <a:r>
              <a:rPr lang="en-US" dirty="0">
                <a:solidFill>
                  <a:schemeClr val="tx1"/>
                </a:solidFill>
              </a:rPr>
              <a:t>AP</a:t>
            </a:r>
          </a:p>
        </p:txBody>
      </p:sp>
    </p:spTree>
    <p:extLst>
      <p:ext uri="{BB962C8B-B14F-4D97-AF65-F5344CB8AC3E}">
        <p14:creationId xmlns:p14="http://schemas.microsoft.com/office/powerpoint/2010/main" val="326407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Conclusions</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The potential gain of using shorter ON periods for OOK, referred to as P-OOK, was discussed also taking practical limitations regarding max TX power as well as non-perfect synchronization into account</a:t>
            </a:r>
          </a:p>
          <a:p>
            <a:pPr>
              <a:buFont typeface="Times New Roman" pitchFamily="16" charset="0"/>
              <a:buChar char="•"/>
            </a:pPr>
            <a:r>
              <a:rPr lang="en-GB" dirty="0"/>
              <a:t>A suitable length of the ON part in case of the 62.5 kb/s mode seems to be 2 us, resulting in a gain only slightly less than BCC</a:t>
            </a:r>
          </a:p>
          <a:p>
            <a:pPr>
              <a:buFont typeface="Times New Roman" pitchFamily="16" charset="0"/>
              <a:buChar char="•"/>
            </a:pPr>
            <a:r>
              <a:rPr lang="en-GB" dirty="0"/>
              <a:t>To obtain this gain, the signal should preferably be ON only in one portion of the 16us, so a OFF ON OFF ON, where the ON sequence is only 1us is unsuitable for P-OOK as a synchronization error would hit 2x as hard</a:t>
            </a:r>
          </a:p>
          <a:p>
            <a:pPr>
              <a:buFont typeface="Times New Roman" pitchFamily="16" charset="0"/>
              <a:buChar char="•"/>
            </a:pPr>
            <a:r>
              <a:rPr lang="en-GB" dirty="0"/>
              <a:t>Ensuring that the wake-up signal does not contain long blank sequences is not believed to solve the problem with other STAs doing CCA based on ED, but will significantly limit the feasibility of gaining from the blank-GI idea</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23</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November, 2017</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Do you believe that the idea of shortening the ON time, as discussed in this presentation, in order to allow for improved receiver implementations should be supported in 802.11ba?</a:t>
            </a:r>
          </a:p>
          <a:p>
            <a:pPr>
              <a:buFont typeface="Arial" panose="020B0604020202020204" pitchFamily="34" charset="0"/>
              <a:buChar char="•"/>
            </a:pPr>
            <a:endParaRPr lang="en-GB" dirty="0"/>
          </a:p>
          <a:p>
            <a:pPr marL="0" indent="0"/>
            <a:r>
              <a:rPr lang="en-GB" dirty="0"/>
              <a:t>Y/N/A: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November, 2017</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00808"/>
            <a:ext cx="10361084" cy="4113213"/>
          </a:xfrm>
        </p:spPr>
        <p:txBody>
          <a:bodyPr/>
          <a:lstStyle/>
          <a:p>
            <a:pPr marL="457200" indent="-457200">
              <a:buFont typeface="+mj-lt"/>
              <a:buAutoNum type="arabicPeriod"/>
            </a:pPr>
            <a:r>
              <a:rPr lang="en-GB" sz="2000" dirty="0"/>
              <a:t>11-17/1390r1 “Blank GI choices under Timing Errors”, </a:t>
            </a:r>
            <a:r>
              <a:rPr lang="en-GB" sz="2000" dirty="0" err="1"/>
              <a:t>Junghoon</a:t>
            </a:r>
            <a:r>
              <a:rPr lang="en-GB" sz="2000" dirty="0"/>
              <a:t> Suh et al.</a:t>
            </a:r>
          </a:p>
          <a:p>
            <a:pPr marL="457200" indent="-457200">
              <a:buFont typeface="+mj-lt"/>
              <a:buAutoNum type="arabicPeriod"/>
            </a:pPr>
            <a:r>
              <a:rPr lang="en-GB" sz="2000" dirty="0"/>
              <a:t>11-17/1347r3 “Symbol Structure”, </a:t>
            </a:r>
            <a:r>
              <a:rPr lang="en-GB" sz="2000" dirty="0" err="1"/>
              <a:t>Eunsung</a:t>
            </a:r>
            <a:r>
              <a:rPr lang="en-GB" sz="2000" dirty="0"/>
              <a:t> Park et al.  </a:t>
            </a:r>
          </a:p>
          <a:p>
            <a:pPr marL="457200" indent="-457200">
              <a:buFont typeface="+mj-lt"/>
              <a:buAutoNum type="arabicPeriod"/>
            </a:pPr>
            <a:r>
              <a:rPr lang="en-GB" sz="2000" dirty="0"/>
              <a:t>11-17/0188r10 “</a:t>
            </a:r>
            <a:r>
              <a:rPr lang="en-GB" sz="2000" dirty="0" err="1"/>
              <a:t>TGba</a:t>
            </a:r>
            <a:r>
              <a:rPr lang="en-GB" sz="2000" dirty="0"/>
              <a:t> Simulation scenarios and evaluation methodology document”, </a:t>
            </a:r>
            <a:r>
              <a:rPr lang="en-GB" sz="2000" dirty="0" err="1"/>
              <a:t>Shahrnaz</a:t>
            </a:r>
            <a:r>
              <a:rPr lang="en-GB" sz="2000" dirty="0"/>
              <a:t> </a:t>
            </a:r>
            <a:r>
              <a:rPr lang="en-GB" sz="2000" dirty="0" err="1"/>
              <a:t>Azizi</a:t>
            </a:r>
            <a:r>
              <a:rPr lang="en-GB" sz="2000" dirty="0"/>
              <a:t> et al.</a:t>
            </a:r>
          </a:p>
          <a:p>
            <a:pPr marL="457200" indent="-457200">
              <a:buFont typeface="+mj-lt"/>
              <a:buAutoNum type="arabicPeriod"/>
            </a:pPr>
            <a:r>
              <a:rPr lang="en-GB" sz="2000" dirty="0"/>
              <a:t>11-14/0571r12 “11ax Evaluation methodology”, Ron </a:t>
            </a:r>
            <a:r>
              <a:rPr lang="en-GB" sz="2000" dirty="0" err="1"/>
              <a:t>Porat</a:t>
            </a:r>
            <a:r>
              <a:rPr lang="en-GB" sz="2000" dirty="0"/>
              <a:t> et al.</a:t>
            </a:r>
          </a:p>
          <a:p>
            <a:pPr marL="457200" indent="-457200">
              <a:buFont typeface="+mj-lt"/>
              <a:buAutoNum type="arabicPeriod"/>
            </a:pPr>
            <a:r>
              <a:rPr lang="en-GB" sz="2000" dirty="0"/>
              <a:t>11-15/0865r0 “Discussion of ACI performance and ACI requirements for IEEE 802.11ax”, Leif Wilhelmsson</a:t>
            </a:r>
          </a:p>
          <a:p>
            <a:pPr marL="457200" indent="-457200">
              <a:buFont typeface="+mj-lt"/>
              <a:buAutoNum type="arabicPeriod"/>
            </a:pPr>
            <a:r>
              <a:rPr lang="en-GB" sz="2000" dirty="0"/>
              <a:t>11-17/1017r2 “Variable signal bandwidth of the wake-up signal for enhanced WUR performance”, Leif Wilhelmsson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4" name="Date Placeholder 3"/>
          <p:cNvSpPr>
            <a:spLocks noGrp="1"/>
          </p:cNvSpPr>
          <p:nvPr>
            <p:ph type="dt" idx="15"/>
          </p:nvPr>
        </p:nvSpPr>
        <p:spPr/>
        <p:txBody>
          <a:bodyPr/>
          <a:lstStyle/>
          <a:p>
            <a:r>
              <a:rPr lang="en-US"/>
              <a:t>November, 2017</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pPr>
              <a:buFont typeface="Arial" panose="020B0604020202020204" pitchFamily="34" charset="0"/>
              <a:buChar char="•"/>
            </a:pPr>
            <a:r>
              <a:rPr lang="sv-SE" dirty="0"/>
              <a:t>Motivation</a:t>
            </a:r>
          </a:p>
          <a:p>
            <a:pPr>
              <a:buFont typeface="Arial" panose="020B0604020202020204" pitchFamily="34" charset="0"/>
              <a:buChar char="•"/>
            </a:pPr>
            <a:r>
              <a:rPr lang="en-US" dirty="0"/>
              <a:t>Discussion and estimation of theoretical gain</a:t>
            </a:r>
          </a:p>
          <a:p>
            <a:pPr>
              <a:buFont typeface="Arial" panose="020B0604020202020204" pitchFamily="34" charset="0"/>
              <a:buChar char="•"/>
            </a:pPr>
            <a:r>
              <a:rPr lang="en-US" dirty="0"/>
              <a:t>Discussion of practically achievable gains</a:t>
            </a:r>
          </a:p>
          <a:p>
            <a:pPr>
              <a:buFont typeface="Arial" panose="020B0604020202020204" pitchFamily="34" charset="0"/>
              <a:buChar char="•"/>
            </a:pPr>
            <a:r>
              <a:rPr lang="en-US" dirty="0"/>
              <a:t>Simulation Results</a:t>
            </a:r>
          </a:p>
          <a:p>
            <a:pPr lvl="1">
              <a:buFont typeface="Arial" panose="020B0604020202020204" pitchFamily="34" charset="0"/>
              <a:buChar char="•"/>
            </a:pPr>
            <a:r>
              <a:rPr lang="en-US" dirty="0"/>
              <a:t>AWGN – Receive window matched to pulse duration</a:t>
            </a:r>
          </a:p>
          <a:p>
            <a:pPr lvl="1">
              <a:buFont typeface="Arial" panose="020B0604020202020204" pitchFamily="34" charset="0"/>
              <a:buChar char="•"/>
            </a:pPr>
            <a:r>
              <a:rPr lang="en-US" dirty="0" err="1"/>
              <a:t>TGn</a:t>
            </a:r>
            <a:r>
              <a:rPr lang="en-US" dirty="0"/>
              <a:t> channels – Receive window matched to pulse duration</a:t>
            </a:r>
          </a:p>
          <a:p>
            <a:pPr lvl="1">
              <a:buFont typeface="Arial" panose="020B0604020202020204" pitchFamily="34" charset="0"/>
              <a:buChar char="•"/>
            </a:pPr>
            <a:r>
              <a:rPr lang="en-US" dirty="0"/>
              <a:t>Discussion of receiver window size</a:t>
            </a:r>
          </a:p>
          <a:p>
            <a:pPr>
              <a:buFont typeface="Arial" panose="020B0604020202020204" pitchFamily="34" charset="0"/>
              <a:buChar char="•"/>
            </a:pPr>
            <a:r>
              <a:rPr lang="en-US" dirty="0"/>
              <a:t>Issues with long blank sequences for carrier sensing based on ED</a:t>
            </a:r>
          </a:p>
          <a:p>
            <a:pPr>
              <a:buFont typeface="Arial" panose="020B0604020202020204" pitchFamily="34" charset="0"/>
              <a:buChar char="•"/>
            </a:pPr>
            <a:r>
              <a:rPr lang="en-US" dirty="0"/>
              <a:t>Conclusions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1407507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Using “Waveform coding” or blank GI  performance gain has been shown, but the potential gain has only been addressed by simulations and the shown results are not entirely consistent</a:t>
            </a:r>
          </a:p>
          <a:p>
            <a:pPr>
              <a:buFont typeface="Arial" panose="020B0604020202020204" pitchFamily="34" charset="0"/>
              <a:buChar char="•"/>
            </a:pPr>
            <a:r>
              <a:rPr lang="en-US" dirty="0"/>
              <a:t>This has motivated us to try to understand </a:t>
            </a:r>
            <a:r>
              <a:rPr lang="en-GB" dirty="0"/>
              <a:t>what causes the gain </a:t>
            </a:r>
            <a:r>
              <a:rPr lang="en-US" dirty="0"/>
              <a:t>and how large the gain can be expected to be in practice </a:t>
            </a:r>
          </a:p>
          <a:p>
            <a:pPr>
              <a:buFont typeface="Arial" panose="020B0604020202020204" pitchFamily="34" charset="0"/>
              <a:buChar char="•"/>
            </a:pPr>
            <a:r>
              <a:rPr lang="en-US" dirty="0"/>
              <a:t>Since the approach allows for very simple implementations, this seems as an attractive approach to explore for </a:t>
            </a:r>
            <a:r>
              <a:rPr lang="en-US" dirty="0" err="1"/>
              <a:t>TGba</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2006720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the theoretical gain</a:t>
            </a:r>
          </a:p>
        </p:txBody>
      </p:sp>
      <p:sp>
        <p:nvSpPr>
          <p:cNvPr id="3" name="Content Placeholder 2"/>
          <p:cNvSpPr>
            <a:spLocks noGrp="1"/>
          </p:cNvSpPr>
          <p:nvPr>
            <p:ph idx="1"/>
          </p:nvPr>
        </p:nvSpPr>
        <p:spPr>
          <a:xfrm>
            <a:off x="887397" y="4024229"/>
            <a:ext cx="10361084" cy="1657302"/>
          </a:xfrm>
        </p:spPr>
        <p:txBody>
          <a:bodyPr/>
          <a:lstStyle/>
          <a:p>
            <a:pPr>
              <a:buFont typeface="Arial" panose="020B0604020202020204" pitchFamily="34" charset="0"/>
              <a:buChar char="•"/>
            </a:pPr>
            <a:r>
              <a:rPr lang="en-US" dirty="0"/>
              <a:t>In [1] and [2], a gain has been seen by using “wave-form coding” (WFC) or “blank GI”</a:t>
            </a:r>
          </a:p>
          <a:p>
            <a:pPr>
              <a:buFont typeface="Arial" panose="020B0604020202020204" pitchFamily="34" charset="0"/>
              <a:buChar char="•"/>
            </a:pPr>
            <a:r>
              <a:rPr lang="en-US" dirty="0"/>
              <a:t>One reason for this gain can be improved robustness to ISI. However, also for AWGN a substantial gain can be seen</a:t>
            </a:r>
          </a:p>
          <a:p>
            <a:pPr>
              <a:buFont typeface="Arial" panose="020B0604020202020204" pitchFamily="34" charset="0"/>
              <a:buChar char="•"/>
            </a:pPr>
            <a:r>
              <a:rPr lang="en-US" dirty="0"/>
              <a:t>Another point made is that the SNR in the receiver is increased since the  noise energy for the decision statistics is reduced for the same signal energy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cxnSp>
        <p:nvCxnSpPr>
          <p:cNvPr id="43" name="Straight Arrow Connector 42"/>
          <p:cNvCxnSpPr/>
          <p:nvPr/>
        </p:nvCxnSpPr>
        <p:spPr bwMode="auto">
          <a:xfrm flipV="1">
            <a:off x="944705" y="3068960"/>
            <a:ext cx="4968552" cy="1504"/>
          </a:xfrm>
          <a:prstGeom prst="straightConnector1">
            <a:avLst/>
          </a:prstGeom>
          <a:solidFill>
            <a:srgbClr val="00B8FF"/>
          </a:solidFill>
          <a:ln w="25400" cap="flat" cmpd="sng" algn="ctr">
            <a:solidFill>
              <a:schemeClr val="tx1"/>
            </a:solidFill>
            <a:prstDash val="solid"/>
            <a:round/>
            <a:headEnd type="none" w="med" len="med"/>
            <a:tailEnd type="triangle"/>
          </a:ln>
          <a:effectLst/>
        </p:spPr>
      </p:cxnSp>
      <p:sp>
        <p:nvSpPr>
          <p:cNvPr id="44" name="Rectangle 43"/>
          <p:cNvSpPr/>
          <p:nvPr/>
        </p:nvSpPr>
        <p:spPr bwMode="auto">
          <a:xfrm>
            <a:off x="1448761" y="2638416"/>
            <a:ext cx="936104"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5" name="Straight Connector 44"/>
          <p:cNvCxnSpPr/>
          <p:nvPr/>
        </p:nvCxnSpPr>
        <p:spPr bwMode="auto">
          <a:xfrm>
            <a:off x="1448761" y="2854440"/>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2384865" y="2855945"/>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47" name="Straight Connector 46"/>
          <p:cNvCxnSpPr/>
          <p:nvPr/>
        </p:nvCxnSpPr>
        <p:spPr bwMode="auto">
          <a:xfrm>
            <a:off x="3321291" y="2854440"/>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48" name="Straight Connector 47"/>
          <p:cNvCxnSpPr/>
          <p:nvPr/>
        </p:nvCxnSpPr>
        <p:spPr bwMode="auto">
          <a:xfrm>
            <a:off x="4257073" y="2854441"/>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49" name="Rectangle 48"/>
          <p:cNvSpPr/>
          <p:nvPr/>
        </p:nvSpPr>
        <p:spPr bwMode="auto">
          <a:xfrm>
            <a:off x="4257395" y="2636912"/>
            <a:ext cx="936104"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50" name="Straight Connector 49"/>
          <p:cNvCxnSpPr/>
          <p:nvPr/>
        </p:nvCxnSpPr>
        <p:spPr bwMode="auto">
          <a:xfrm>
            <a:off x="5193499" y="2852936"/>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51" name="Right Brace 50"/>
          <p:cNvSpPr/>
          <p:nvPr/>
        </p:nvSpPr>
        <p:spPr bwMode="auto">
          <a:xfrm rot="16200000">
            <a:off x="2245918" y="1424536"/>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Right Brace 51"/>
          <p:cNvSpPr/>
          <p:nvPr/>
        </p:nvSpPr>
        <p:spPr bwMode="auto">
          <a:xfrm rot="16200000">
            <a:off x="4118127" y="1421029"/>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3" name="TextBox 52"/>
          <p:cNvSpPr txBox="1"/>
          <p:nvPr/>
        </p:nvSpPr>
        <p:spPr>
          <a:xfrm>
            <a:off x="2215588" y="1745888"/>
            <a:ext cx="338554" cy="461665"/>
          </a:xfrm>
          <a:prstGeom prst="rect">
            <a:avLst/>
          </a:prstGeom>
          <a:noFill/>
        </p:spPr>
        <p:txBody>
          <a:bodyPr wrap="none" rtlCol="0">
            <a:spAutoFit/>
          </a:bodyPr>
          <a:lstStyle/>
          <a:p>
            <a:r>
              <a:rPr lang="en-US" dirty="0">
                <a:solidFill>
                  <a:schemeClr val="tx1"/>
                </a:solidFill>
              </a:rPr>
              <a:t>0</a:t>
            </a:r>
          </a:p>
        </p:txBody>
      </p:sp>
      <p:sp>
        <p:nvSpPr>
          <p:cNvPr id="54" name="TextBox 53"/>
          <p:cNvSpPr txBox="1"/>
          <p:nvPr/>
        </p:nvSpPr>
        <p:spPr>
          <a:xfrm>
            <a:off x="4087796" y="1718241"/>
            <a:ext cx="338554" cy="461665"/>
          </a:xfrm>
          <a:prstGeom prst="rect">
            <a:avLst/>
          </a:prstGeom>
          <a:noFill/>
        </p:spPr>
        <p:txBody>
          <a:bodyPr wrap="none" rtlCol="0">
            <a:spAutoFit/>
          </a:bodyPr>
          <a:lstStyle/>
          <a:p>
            <a:r>
              <a:rPr lang="en-US" dirty="0">
                <a:solidFill>
                  <a:schemeClr val="tx1"/>
                </a:solidFill>
              </a:rPr>
              <a:t>1</a:t>
            </a:r>
          </a:p>
        </p:txBody>
      </p:sp>
      <p:cxnSp>
        <p:nvCxnSpPr>
          <p:cNvPr id="55" name="Straight Arrow Connector 54"/>
          <p:cNvCxnSpPr/>
          <p:nvPr/>
        </p:nvCxnSpPr>
        <p:spPr bwMode="auto">
          <a:xfrm>
            <a:off x="1458577" y="3718536"/>
            <a:ext cx="1872209"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mc:AlternateContent xmlns:mc="http://schemas.openxmlformats.org/markup-compatibility/2006" xmlns:a14="http://schemas.microsoft.com/office/drawing/2010/main">
        <mc:Choice Requires="a14">
          <p:sp>
            <p:nvSpPr>
              <p:cNvPr id="56" name="TextBox 55"/>
              <p:cNvSpPr txBox="1"/>
              <p:nvPr/>
            </p:nvSpPr>
            <p:spPr>
              <a:xfrm>
                <a:off x="2215588" y="3337876"/>
                <a:ext cx="38003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𝑏</m:t>
                          </m:r>
                        </m:sub>
                      </m:sSub>
                    </m:oMath>
                  </m:oMathPara>
                </a14:m>
                <a:endParaRPr lang="en-US" dirty="0">
                  <a:solidFill>
                    <a:schemeClr val="tx1"/>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2215588" y="3337876"/>
                <a:ext cx="380039" cy="369332"/>
              </a:xfrm>
              <a:prstGeom prst="rect">
                <a:avLst/>
              </a:prstGeom>
              <a:blipFill>
                <a:blip r:embed="rId2"/>
                <a:stretch>
                  <a:fillRect l="-15873" r="-6349" b="-18333"/>
                </a:stretch>
              </a:blipFill>
            </p:spPr>
            <p:txBody>
              <a:bodyPr/>
              <a:lstStyle/>
              <a:p>
                <a:r>
                  <a:rPr lang="en-US">
                    <a:noFill/>
                  </a:rPr>
                  <a:t> </a:t>
                </a:r>
              </a:p>
            </p:txBody>
          </p:sp>
        </mc:Fallback>
      </mc:AlternateContent>
      <p:cxnSp>
        <p:nvCxnSpPr>
          <p:cNvPr id="57" name="Straight Arrow Connector 56"/>
          <p:cNvCxnSpPr/>
          <p:nvPr/>
        </p:nvCxnSpPr>
        <p:spPr bwMode="auto">
          <a:xfrm flipV="1">
            <a:off x="6421232" y="3067456"/>
            <a:ext cx="4968552" cy="1504"/>
          </a:xfrm>
          <a:prstGeom prst="straightConnector1">
            <a:avLst/>
          </a:prstGeom>
          <a:solidFill>
            <a:srgbClr val="00B8FF"/>
          </a:solidFill>
          <a:ln w="25400" cap="flat" cmpd="sng" algn="ctr">
            <a:solidFill>
              <a:schemeClr val="tx1"/>
            </a:solidFill>
            <a:prstDash val="solid"/>
            <a:round/>
            <a:headEnd type="none" w="med" len="med"/>
            <a:tailEnd type="triangle"/>
          </a:ln>
          <a:effectLst/>
        </p:spPr>
      </p:cxnSp>
      <p:sp>
        <p:nvSpPr>
          <p:cNvPr id="58" name="Rectangle 57"/>
          <p:cNvSpPr/>
          <p:nvPr/>
        </p:nvSpPr>
        <p:spPr bwMode="auto">
          <a:xfrm>
            <a:off x="7248128" y="2473461"/>
            <a:ext cx="613264" cy="5954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59" name="Straight Connector 58"/>
          <p:cNvCxnSpPr/>
          <p:nvPr/>
        </p:nvCxnSpPr>
        <p:spPr bwMode="auto">
          <a:xfrm>
            <a:off x="6925288" y="2852936"/>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60" name="Straight Connector 59"/>
          <p:cNvCxnSpPr/>
          <p:nvPr/>
        </p:nvCxnSpPr>
        <p:spPr bwMode="auto">
          <a:xfrm>
            <a:off x="7861392" y="2854441"/>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61" name="Straight Connector 60"/>
          <p:cNvCxnSpPr/>
          <p:nvPr/>
        </p:nvCxnSpPr>
        <p:spPr bwMode="auto">
          <a:xfrm>
            <a:off x="8797818" y="2852936"/>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62" name="Straight Connector 61"/>
          <p:cNvCxnSpPr/>
          <p:nvPr/>
        </p:nvCxnSpPr>
        <p:spPr bwMode="auto">
          <a:xfrm>
            <a:off x="9733600" y="2852937"/>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63" name="Straight Connector 62"/>
          <p:cNvCxnSpPr/>
          <p:nvPr/>
        </p:nvCxnSpPr>
        <p:spPr bwMode="auto">
          <a:xfrm>
            <a:off x="10670026" y="2851432"/>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64" name="Right Brace 63"/>
          <p:cNvSpPr/>
          <p:nvPr/>
        </p:nvSpPr>
        <p:spPr bwMode="auto">
          <a:xfrm rot="16200000">
            <a:off x="7722445" y="1423032"/>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Right Brace 64"/>
          <p:cNvSpPr/>
          <p:nvPr/>
        </p:nvSpPr>
        <p:spPr bwMode="auto">
          <a:xfrm rot="16200000">
            <a:off x="9594654" y="1419525"/>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TextBox 65"/>
          <p:cNvSpPr txBox="1"/>
          <p:nvPr/>
        </p:nvSpPr>
        <p:spPr>
          <a:xfrm>
            <a:off x="7692115" y="1744384"/>
            <a:ext cx="338554" cy="461665"/>
          </a:xfrm>
          <a:prstGeom prst="rect">
            <a:avLst/>
          </a:prstGeom>
          <a:noFill/>
        </p:spPr>
        <p:txBody>
          <a:bodyPr wrap="none" rtlCol="0">
            <a:spAutoFit/>
          </a:bodyPr>
          <a:lstStyle/>
          <a:p>
            <a:r>
              <a:rPr lang="en-US" dirty="0">
                <a:solidFill>
                  <a:schemeClr val="tx1"/>
                </a:solidFill>
              </a:rPr>
              <a:t>0</a:t>
            </a:r>
          </a:p>
        </p:txBody>
      </p:sp>
      <p:sp>
        <p:nvSpPr>
          <p:cNvPr id="67" name="TextBox 66"/>
          <p:cNvSpPr txBox="1"/>
          <p:nvPr/>
        </p:nvSpPr>
        <p:spPr>
          <a:xfrm>
            <a:off x="9564323" y="1716737"/>
            <a:ext cx="338554" cy="461665"/>
          </a:xfrm>
          <a:prstGeom prst="rect">
            <a:avLst/>
          </a:prstGeom>
          <a:noFill/>
        </p:spPr>
        <p:txBody>
          <a:bodyPr wrap="none" rtlCol="0">
            <a:spAutoFit/>
          </a:bodyPr>
          <a:lstStyle/>
          <a:p>
            <a:r>
              <a:rPr lang="en-US" dirty="0">
                <a:solidFill>
                  <a:schemeClr val="tx1"/>
                </a:solidFill>
              </a:rPr>
              <a:t>1</a:t>
            </a:r>
          </a:p>
        </p:txBody>
      </p:sp>
      <p:cxnSp>
        <p:nvCxnSpPr>
          <p:cNvPr id="68" name="Straight Arrow Connector 67"/>
          <p:cNvCxnSpPr/>
          <p:nvPr/>
        </p:nvCxnSpPr>
        <p:spPr bwMode="auto">
          <a:xfrm>
            <a:off x="6935104" y="3717032"/>
            <a:ext cx="348391" cy="1504"/>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69" name="Rectangle 68"/>
          <p:cNvSpPr/>
          <p:nvPr/>
        </p:nvSpPr>
        <p:spPr bwMode="auto">
          <a:xfrm>
            <a:off x="10036313" y="2471957"/>
            <a:ext cx="613264" cy="5954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Arrow: Right 69"/>
          <p:cNvSpPr/>
          <p:nvPr/>
        </p:nvSpPr>
        <p:spPr bwMode="auto">
          <a:xfrm>
            <a:off x="6006910" y="2591439"/>
            <a:ext cx="397240" cy="356534"/>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71" name="TextBox 70"/>
              <p:cNvSpPr txBox="1"/>
              <p:nvPr/>
            </p:nvSpPr>
            <p:spPr>
              <a:xfrm>
                <a:off x="6899736" y="3313333"/>
                <a:ext cx="38375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𝑍</m:t>
                          </m:r>
                        </m:sub>
                      </m:sSub>
                    </m:oMath>
                  </m:oMathPara>
                </a14:m>
                <a:endParaRPr lang="en-US" dirty="0">
                  <a:solidFill>
                    <a:schemeClr val="tx1"/>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6899736" y="3313333"/>
                <a:ext cx="383759" cy="369332"/>
              </a:xfrm>
              <a:prstGeom prst="rect">
                <a:avLst/>
              </a:prstGeom>
              <a:blipFill>
                <a:blip r:embed="rId3"/>
                <a:stretch>
                  <a:fillRect l="-19048" r="-4762" b="-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7331328" y="3307718"/>
                <a:ext cx="5536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𝑁𝑍</m:t>
                          </m:r>
                        </m:sub>
                      </m:sSub>
                    </m:oMath>
                  </m:oMathPara>
                </a14:m>
                <a:endParaRPr lang="en-US" dirty="0">
                  <a:solidFill>
                    <a:schemeClr val="tx1"/>
                  </a:solidFill>
                </a:endParaRPr>
              </a:p>
            </p:txBody>
          </p:sp>
        </mc:Choice>
        <mc:Fallback xmlns="">
          <p:sp>
            <p:nvSpPr>
              <p:cNvPr id="72" name="TextBox 71"/>
              <p:cNvSpPr txBox="1">
                <a:spLocks noRot="1" noChangeAspect="1" noMove="1" noResize="1" noEditPoints="1" noAdjustHandles="1" noChangeArrowheads="1" noChangeShapeType="1" noTextEdit="1"/>
              </p:cNvSpPr>
              <p:nvPr/>
            </p:nvSpPr>
            <p:spPr>
              <a:xfrm>
                <a:off x="7331328" y="3307718"/>
                <a:ext cx="553678" cy="369332"/>
              </a:xfrm>
              <a:prstGeom prst="rect">
                <a:avLst/>
              </a:prstGeom>
              <a:blipFill>
                <a:blip r:embed="rId4"/>
                <a:stretch>
                  <a:fillRect l="-12222" r="-4444" b="-16667"/>
                </a:stretch>
              </a:blipFill>
            </p:spPr>
            <p:txBody>
              <a:bodyPr/>
              <a:lstStyle/>
              <a:p>
                <a:r>
                  <a:rPr lang="en-US">
                    <a:noFill/>
                  </a:rPr>
                  <a:t> </a:t>
                </a:r>
              </a:p>
            </p:txBody>
          </p:sp>
        </mc:Fallback>
      </mc:AlternateContent>
      <p:cxnSp>
        <p:nvCxnSpPr>
          <p:cNvPr id="73" name="Straight Arrow Connector 72"/>
          <p:cNvCxnSpPr/>
          <p:nvPr/>
        </p:nvCxnSpPr>
        <p:spPr bwMode="auto">
          <a:xfrm flipV="1">
            <a:off x="7280365" y="3707208"/>
            <a:ext cx="687843" cy="10642"/>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4" name="TextBox 73"/>
          <p:cNvSpPr txBox="1"/>
          <p:nvPr/>
        </p:nvSpPr>
        <p:spPr>
          <a:xfrm>
            <a:off x="1601662" y="2639715"/>
            <a:ext cx="630301" cy="461665"/>
          </a:xfrm>
          <a:prstGeom prst="rect">
            <a:avLst/>
          </a:prstGeom>
          <a:noFill/>
        </p:spPr>
        <p:txBody>
          <a:bodyPr wrap="none" rtlCol="0">
            <a:spAutoFit/>
          </a:bodyPr>
          <a:lstStyle/>
          <a:p>
            <a:r>
              <a:rPr lang="en-US" dirty="0">
                <a:solidFill>
                  <a:schemeClr val="tx1"/>
                </a:solidFill>
              </a:rPr>
              <a:t>ON</a:t>
            </a:r>
          </a:p>
        </p:txBody>
      </p:sp>
      <p:sp>
        <p:nvSpPr>
          <p:cNvPr id="75" name="TextBox 74"/>
          <p:cNvSpPr txBox="1"/>
          <p:nvPr/>
        </p:nvSpPr>
        <p:spPr>
          <a:xfrm>
            <a:off x="2483309" y="2620599"/>
            <a:ext cx="750526" cy="461665"/>
          </a:xfrm>
          <a:prstGeom prst="rect">
            <a:avLst/>
          </a:prstGeom>
          <a:noFill/>
        </p:spPr>
        <p:txBody>
          <a:bodyPr wrap="none" rtlCol="0">
            <a:spAutoFit/>
          </a:bodyPr>
          <a:lstStyle/>
          <a:p>
            <a:r>
              <a:rPr lang="en-US" dirty="0">
                <a:solidFill>
                  <a:schemeClr val="tx1"/>
                </a:solidFill>
              </a:rPr>
              <a:t>OFF</a:t>
            </a:r>
          </a:p>
        </p:txBody>
      </p:sp>
      <p:sp>
        <p:nvSpPr>
          <p:cNvPr id="76" name="TextBox 75"/>
          <p:cNvSpPr txBox="1"/>
          <p:nvPr/>
        </p:nvSpPr>
        <p:spPr>
          <a:xfrm>
            <a:off x="3408425" y="2613628"/>
            <a:ext cx="750526" cy="461665"/>
          </a:xfrm>
          <a:prstGeom prst="rect">
            <a:avLst/>
          </a:prstGeom>
          <a:noFill/>
        </p:spPr>
        <p:txBody>
          <a:bodyPr wrap="none" rtlCol="0">
            <a:spAutoFit/>
          </a:bodyPr>
          <a:lstStyle/>
          <a:p>
            <a:r>
              <a:rPr lang="en-US" dirty="0">
                <a:solidFill>
                  <a:schemeClr val="tx1"/>
                </a:solidFill>
              </a:rPr>
              <a:t>OFF</a:t>
            </a:r>
          </a:p>
        </p:txBody>
      </p:sp>
      <p:sp>
        <p:nvSpPr>
          <p:cNvPr id="77" name="TextBox 76"/>
          <p:cNvSpPr txBox="1"/>
          <p:nvPr/>
        </p:nvSpPr>
        <p:spPr>
          <a:xfrm>
            <a:off x="4401778" y="2620599"/>
            <a:ext cx="630301" cy="461665"/>
          </a:xfrm>
          <a:prstGeom prst="rect">
            <a:avLst/>
          </a:prstGeom>
          <a:noFill/>
        </p:spPr>
        <p:txBody>
          <a:bodyPr wrap="none" rtlCol="0">
            <a:spAutoFit/>
          </a:bodyPr>
          <a:lstStyle/>
          <a:p>
            <a:r>
              <a:rPr lang="en-US" dirty="0">
                <a:solidFill>
                  <a:schemeClr val="tx1"/>
                </a:solidFill>
              </a:rPr>
              <a:t>ON</a:t>
            </a:r>
          </a:p>
        </p:txBody>
      </p:sp>
      <p:sp>
        <p:nvSpPr>
          <p:cNvPr id="78" name="TextBox 77"/>
          <p:cNvSpPr txBox="1"/>
          <p:nvPr/>
        </p:nvSpPr>
        <p:spPr>
          <a:xfrm>
            <a:off x="5583729" y="2132974"/>
            <a:ext cx="1124026" cy="461665"/>
          </a:xfrm>
          <a:prstGeom prst="rect">
            <a:avLst/>
          </a:prstGeom>
          <a:noFill/>
        </p:spPr>
        <p:txBody>
          <a:bodyPr wrap="none" rtlCol="0">
            <a:spAutoFit/>
          </a:bodyPr>
          <a:lstStyle/>
          <a:p>
            <a:r>
              <a:rPr lang="en-US" dirty="0">
                <a:solidFill>
                  <a:schemeClr val="tx1"/>
                </a:solidFill>
              </a:rPr>
              <a:t>“WFC”</a:t>
            </a:r>
          </a:p>
        </p:txBody>
      </p:sp>
    </p:spTree>
    <p:extLst>
      <p:ext uri="{BB962C8B-B14F-4D97-AF65-F5344CB8AC3E}">
        <p14:creationId xmlns:p14="http://schemas.microsoft.com/office/powerpoint/2010/main" val="3710550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the theoretical gain - ISI</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By introducing “guard-intervals” between the times where the signal is ON or OFF, ISI will be reduced</a:t>
            </a:r>
          </a:p>
          <a:p>
            <a:pPr>
              <a:buFont typeface="Arial" panose="020B0604020202020204" pitchFamily="34" charset="0"/>
              <a:buChar char="•"/>
            </a:pPr>
            <a:r>
              <a:rPr lang="en-US" dirty="0"/>
              <a:t>However, as has been shown in [3], ISI is not believed to be a problem. The reason being that the channel delay spread is very small compared to the symbol duration</a:t>
            </a:r>
            <a:endParaRPr lang="en-US" i="1" dirty="0">
              <a:solidFill>
                <a:srgbClr val="FF0000"/>
              </a:solidFill>
            </a:endParaRPr>
          </a:p>
          <a:p>
            <a:pPr>
              <a:buFont typeface="Arial" panose="020B0604020202020204" pitchFamily="34" charset="0"/>
              <a:buChar char="•"/>
            </a:pPr>
            <a:r>
              <a:rPr lang="en-US" dirty="0">
                <a:solidFill>
                  <a:schemeClr val="tx1"/>
                </a:solidFill>
              </a:rPr>
              <a:t>The impact of ISI will be addressed further when the simulation results are presented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3203143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the theoretical gain - SNR</a:t>
            </a:r>
          </a:p>
        </p:txBody>
      </p:sp>
      <p:sp>
        <p:nvSpPr>
          <p:cNvPr id="3" name="Content Placeholder 2"/>
          <p:cNvSpPr>
            <a:spLocks noGrp="1"/>
          </p:cNvSpPr>
          <p:nvPr>
            <p:ph idx="1"/>
          </p:nvPr>
        </p:nvSpPr>
        <p:spPr>
          <a:xfrm>
            <a:off x="929217" y="4087059"/>
            <a:ext cx="10361084" cy="1009230"/>
          </a:xfrm>
        </p:spPr>
        <p:txBody>
          <a:bodyPr/>
          <a:lstStyle/>
          <a:p>
            <a:pPr>
              <a:buFont typeface="Arial" panose="020B0604020202020204" pitchFamily="34" charset="0"/>
              <a:buChar char="•"/>
            </a:pPr>
            <a:r>
              <a:rPr lang="en-US" dirty="0"/>
              <a:t>Keeping the sent bit energy constant, the received SNR will be inversely proportional to the accumulated noise. If       and        denote the time when the ON signal is zero and non-zeros respectively, we have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cxnSp>
        <p:nvCxnSpPr>
          <p:cNvPr id="8" name="Straight Arrow Connector 7"/>
          <p:cNvCxnSpPr/>
          <p:nvPr/>
        </p:nvCxnSpPr>
        <p:spPr bwMode="auto">
          <a:xfrm flipV="1">
            <a:off x="944705" y="3068960"/>
            <a:ext cx="4968552" cy="1504"/>
          </a:xfrm>
          <a:prstGeom prst="straightConnector1">
            <a:avLst/>
          </a:prstGeom>
          <a:solidFill>
            <a:srgbClr val="00B8FF"/>
          </a:solidFill>
          <a:ln w="25400" cap="flat" cmpd="sng" algn="ctr">
            <a:solidFill>
              <a:schemeClr val="tx1"/>
            </a:solidFill>
            <a:prstDash val="solid"/>
            <a:round/>
            <a:headEnd type="none" w="med" len="med"/>
            <a:tailEnd type="triangle"/>
          </a:ln>
          <a:effectLst/>
        </p:spPr>
      </p:cxnSp>
      <p:sp>
        <p:nvSpPr>
          <p:cNvPr id="9" name="Rectangle 8"/>
          <p:cNvSpPr/>
          <p:nvPr/>
        </p:nvSpPr>
        <p:spPr bwMode="auto">
          <a:xfrm>
            <a:off x="1448761" y="2638416"/>
            <a:ext cx="936104"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1" name="Straight Connector 10"/>
          <p:cNvCxnSpPr/>
          <p:nvPr/>
        </p:nvCxnSpPr>
        <p:spPr bwMode="auto">
          <a:xfrm>
            <a:off x="1448761" y="2854440"/>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2384865" y="2855945"/>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3321291" y="2854440"/>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a:off x="4257073" y="2854441"/>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19" name="Rectangle 18"/>
          <p:cNvSpPr/>
          <p:nvPr/>
        </p:nvSpPr>
        <p:spPr bwMode="auto">
          <a:xfrm>
            <a:off x="4257395" y="2636912"/>
            <a:ext cx="936104" cy="43204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0" name="Straight Connector 19"/>
          <p:cNvCxnSpPr/>
          <p:nvPr/>
        </p:nvCxnSpPr>
        <p:spPr bwMode="auto">
          <a:xfrm>
            <a:off x="5193499" y="2852936"/>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22" name="Right Brace 21"/>
          <p:cNvSpPr/>
          <p:nvPr/>
        </p:nvSpPr>
        <p:spPr bwMode="auto">
          <a:xfrm rot="16200000">
            <a:off x="2245918" y="1424536"/>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Right Brace 22"/>
          <p:cNvSpPr/>
          <p:nvPr/>
        </p:nvSpPr>
        <p:spPr bwMode="auto">
          <a:xfrm rot="16200000">
            <a:off x="4118127" y="1421029"/>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p:cNvSpPr txBox="1"/>
          <p:nvPr/>
        </p:nvSpPr>
        <p:spPr>
          <a:xfrm>
            <a:off x="2215588" y="1745888"/>
            <a:ext cx="338554" cy="461665"/>
          </a:xfrm>
          <a:prstGeom prst="rect">
            <a:avLst/>
          </a:prstGeom>
          <a:noFill/>
        </p:spPr>
        <p:txBody>
          <a:bodyPr wrap="none" rtlCol="0">
            <a:spAutoFit/>
          </a:bodyPr>
          <a:lstStyle/>
          <a:p>
            <a:r>
              <a:rPr lang="en-US" dirty="0">
                <a:solidFill>
                  <a:schemeClr val="tx1"/>
                </a:solidFill>
              </a:rPr>
              <a:t>0</a:t>
            </a:r>
          </a:p>
        </p:txBody>
      </p:sp>
      <p:sp>
        <p:nvSpPr>
          <p:cNvPr id="25" name="TextBox 24"/>
          <p:cNvSpPr txBox="1"/>
          <p:nvPr/>
        </p:nvSpPr>
        <p:spPr>
          <a:xfrm>
            <a:off x="4087796" y="1718241"/>
            <a:ext cx="338554" cy="461665"/>
          </a:xfrm>
          <a:prstGeom prst="rect">
            <a:avLst/>
          </a:prstGeom>
          <a:noFill/>
        </p:spPr>
        <p:txBody>
          <a:bodyPr wrap="none" rtlCol="0">
            <a:spAutoFit/>
          </a:bodyPr>
          <a:lstStyle/>
          <a:p>
            <a:r>
              <a:rPr lang="en-US" dirty="0">
                <a:solidFill>
                  <a:schemeClr val="tx1"/>
                </a:solidFill>
              </a:rPr>
              <a:t>1</a:t>
            </a:r>
          </a:p>
        </p:txBody>
      </p:sp>
      <p:cxnSp>
        <p:nvCxnSpPr>
          <p:cNvPr id="27" name="Straight Arrow Connector 26"/>
          <p:cNvCxnSpPr/>
          <p:nvPr/>
        </p:nvCxnSpPr>
        <p:spPr bwMode="auto">
          <a:xfrm>
            <a:off x="1458577" y="3718536"/>
            <a:ext cx="1872209"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mc:AlternateContent xmlns:mc="http://schemas.openxmlformats.org/markup-compatibility/2006" xmlns:a14="http://schemas.microsoft.com/office/drawing/2010/main">
        <mc:Choice Requires="a14">
          <p:sp>
            <p:nvSpPr>
              <p:cNvPr id="28" name="TextBox 27"/>
              <p:cNvSpPr txBox="1"/>
              <p:nvPr/>
            </p:nvSpPr>
            <p:spPr>
              <a:xfrm>
                <a:off x="2215588" y="3337876"/>
                <a:ext cx="38003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𝑏</m:t>
                          </m:r>
                        </m:sub>
                      </m:sSub>
                    </m:oMath>
                  </m:oMathPara>
                </a14:m>
                <a:endParaRPr lang="en-US" dirty="0">
                  <a:solidFill>
                    <a:schemeClr val="tx1"/>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2215588" y="3337876"/>
                <a:ext cx="380039" cy="369332"/>
              </a:xfrm>
              <a:prstGeom prst="rect">
                <a:avLst/>
              </a:prstGeom>
              <a:blipFill>
                <a:blip r:embed="rId2"/>
                <a:stretch>
                  <a:fillRect l="-15873" r="-6349" b="-18333"/>
                </a:stretch>
              </a:blipFill>
            </p:spPr>
            <p:txBody>
              <a:bodyPr/>
              <a:lstStyle/>
              <a:p>
                <a:r>
                  <a:rPr lang="en-US">
                    <a:noFill/>
                  </a:rPr>
                  <a:t> </a:t>
                </a:r>
              </a:p>
            </p:txBody>
          </p:sp>
        </mc:Fallback>
      </mc:AlternateContent>
      <p:cxnSp>
        <p:nvCxnSpPr>
          <p:cNvPr id="29" name="Straight Arrow Connector 28"/>
          <p:cNvCxnSpPr/>
          <p:nvPr/>
        </p:nvCxnSpPr>
        <p:spPr bwMode="auto">
          <a:xfrm flipV="1">
            <a:off x="6421232" y="3067456"/>
            <a:ext cx="4968552" cy="1504"/>
          </a:xfrm>
          <a:prstGeom prst="straightConnector1">
            <a:avLst/>
          </a:prstGeom>
          <a:solidFill>
            <a:srgbClr val="00B8FF"/>
          </a:solidFill>
          <a:ln w="25400" cap="flat" cmpd="sng" algn="ctr">
            <a:solidFill>
              <a:schemeClr val="tx1"/>
            </a:solidFill>
            <a:prstDash val="solid"/>
            <a:round/>
            <a:headEnd type="none" w="med" len="med"/>
            <a:tailEnd type="triangle"/>
          </a:ln>
          <a:effectLst/>
        </p:spPr>
      </p:cxnSp>
      <p:sp>
        <p:nvSpPr>
          <p:cNvPr id="30" name="Rectangle 29"/>
          <p:cNvSpPr/>
          <p:nvPr/>
        </p:nvSpPr>
        <p:spPr bwMode="auto">
          <a:xfrm>
            <a:off x="7248128" y="2473461"/>
            <a:ext cx="613264" cy="5954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1" name="Straight Connector 30"/>
          <p:cNvCxnSpPr/>
          <p:nvPr/>
        </p:nvCxnSpPr>
        <p:spPr bwMode="auto">
          <a:xfrm>
            <a:off x="6925288" y="2852936"/>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7861392" y="2854441"/>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8797818" y="2852936"/>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9733600" y="2852937"/>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10670026" y="2851432"/>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37" name="Right Brace 36"/>
          <p:cNvSpPr/>
          <p:nvPr/>
        </p:nvSpPr>
        <p:spPr bwMode="auto">
          <a:xfrm rot="16200000">
            <a:off x="7722445" y="1423032"/>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 name="Right Brace 37"/>
          <p:cNvSpPr/>
          <p:nvPr/>
        </p:nvSpPr>
        <p:spPr bwMode="auto">
          <a:xfrm rot="16200000">
            <a:off x="9594654" y="1419525"/>
            <a:ext cx="288032" cy="186271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TextBox 38"/>
          <p:cNvSpPr txBox="1"/>
          <p:nvPr/>
        </p:nvSpPr>
        <p:spPr>
          <a:xfrm>
            <a:off x="7692115" y="1744384"/>
            <a:ext cx="338554" cy="461665"/>
          </a:xfrm>
          <a:prstGeom prst="rect">
            <a:avLst/>
          </a:prstGeom>
          <a:noFill/>
        </p:spPr>
        <p:txBody>
          <a:bodyPr wrap="none" rtlCol="0">
            <a:spAutoFit/>
          </a:bodyPr>
          <a:lstStyle/>
          <a:p>
            <a:r>
              <a:rPr lang="en-US" dirty="0">
                <a:solidFill>
                  <a:schemeClr val="tx1"/>
                </a:solidFill>
              </a:rPr>
              <a:t>0</a:t>
            </a:r>
          </a:p>
        </p:txBody>
      </p:sp>
      <p:sp>
        <p:nvSpPr>
          <p:cNvPr id="40" name="TextBox 39"/>
          <p:cNvSpPr txBox="1"/>
          <p:nvPr/>
        </p:nvSpPr>
        <p:spPr>
          <a:xfrm>
            <a:off x="9564323" y="1716737"/>
            <a:ext cx="338554" cy="461665"/>
          </a:xfrm>
          <a:prstGeom prst="rect">
            <a:avLst/>
          </a:prstGeom>
          <a:noFill/>
        </p:spPr>
        <p:txBody>
          <a:bodyPr wrap="none" rtlCol="0">
            <a:spAutoFit/>
          </a:bodyPr>
          <a:lstStyle/>
          <a:p>
            <a:r>
              <a:rPr lang="en-US" dirty="0">
                <a:solidFill>
                  <a:schemeClr val="tx1"/>
                </a:solidFill>
              </a:rPr>
              <a:t>1</a:t>
            </a:r>
          </a:p>
        </p:txBody>
      </p:sp>
      <p:cxnSp>
        <p:nvCxnSpPr>
          <p:cNvPr id="41" name="Straight Arrow Connector 40"/>
          <p:cNvCxnSpPr/>
          <p:nvPr/>
        </p:nvCxnSpPr>
        <p:spPr bwMode="auto">
          <a:xfrm>
            <a:off x="6935104" y="3717032"/>
            <a:ext cx="348391" cy="1504"/>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43" name="Rectangle 42"/>
          <p:cNvSpPr/>
          <p:nvPr/>
        </p:nvSpPr>
        <p:spPr bwMode="auto">
          <a:xfrm>
            <a:off x="10036313" y="2471957"/>
            <a:ext cx="613264" cy="5954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Arrow: Right 43"/>
          <p:cNvSpPr/>
          <p:nvPr/>
        </p:nvSpPr>
        <p:spPr bwMode="auto">
          <a:xfrm>
            <a:off x="6006910" y="2591439"/>
            <a:ext cx="397240" cy="356534"/>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45" name="Rectangle 44"/>
              <p:cNvSpPr/>
              <p:nvPr/>
            </p:nvSpPr>
            <p:spPr>
              <a:xfrm>
                <a:off x="1916812" y="5391170"/>
                <a:ext cx="1787156" cy="8442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sv-SE" b="0" i="1" smtClean="0">
                          <a:solidFill>
                            <a:schemeClr val="tx1"/>
                          </a:solidFill>
                          <a:latin typeface="Cambria Math" panose="02040503050406030204" pitchFamily="18" charset="0"/>
                        </a:rPr>
                        <m:t>𝑆𝑁𝑅</m:t>
                      </m:r>
                      <m:r>
                        <a:rPr lang="sv-SE" b="0" i="1" smtClean="0">
                          <a:solidFill>
                            <a:schemeClr val="tx1"/>
                          </a:solidFill>
                          <a:latin typeface="Cambria Math" panose="02040503050406030204" pitchFamily="18" charset="0"/>
                          <a:ea typeface="Cambria Math" panose="02040503050406030204" pitchFamily="18" charset="0"/>
                        </a:rPr>
                        <m:t>∝</m:t>
                      </m:r>
                      <m:r>
                        <a:rPr lang="sv-SE" b="0" i="1" smtClean="0">
                          <a:solidFill>
                            <a:schemeClr val="tx1"/>
                          </a:solidFill>
                          <a:latin typeface="Cambria Math" panose="02040503050406030204" pitchFamily="18" charset="0"/>
                        </a:rPr>
                        <m:t> </m:t>
                      </m:r>
                      <m:f>
                        <m:fPr>
                          <m:ctrlPr>
                            <a:rPr lang="sv-SE" b="0" i="1" smtClean="0">
                              <a:solidFill>
                                <a:schemeClr val="tx1"/>
                              </a:solidFill>
                              <a:latin typeface="Cambria Math" panose="02040503050406030204" pitchFamily="18" charset="0"/>
                            </a:rPr>
                          </m:ctrlPr>
                        </m:fPr>
                        <m:num>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𝑏</m:t>
                              </m:r>
                            </m:sub>
                          </m:sSub>
                        </m:num>
                        <m:den>
                          <m:sSub>
                            <m:sSubPr>
                              <m:ctrlPr>
                                <a:rPr lang="sv-SE" i="1">
                                  <a:solidFill>
                                    <a:schemeClr val="tx1"/>
                                  </a:solidFill>
                                  <a:latin typeface="Cambria Math" panose="02040503050406030204" pitchFamily="18" charset="0"/>
                                </a:rPr>
                              </m:ctrlPr>
                            </m:sSubPr>
                            <m:e>
                              <m:r>
                                <a:rPr lang="sv-SE" i="1">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𝑁𝑍</m:t>
                              </m:r>
                            </m:sub>
                          </m:sSub>
                        </m:den>
                      </m:f>
                    </m:oMath>
                  </m:oMathPara>
                </a14:m>
                <a:endParaRPr lang="en-US" dirty="0"/>
              </a:p>
            </p:txBody>
          </p:sp>
        </mc:Choice>
        <mc:Fallback xmlns="">
          <p:sp>
            <p:nvSpPr>
              <p:cNvPr id="45" name="Rectangle 44"/>
              <p:cNvSpPr>
                <a:spLocks noRot="1" noChangeAspect="1" noMove="1" noResize="1" noEditPoints="1" noAdjustHandles="1" noChangeArrowheads="1" noChangeShapeType="1" noTextEdit="1"/>
              </p:cNvSpPr>
              <p:nvPr/>
            </p:nvSpPr>
            <p:spPr>
              <a:xfrm>
                <a:off x="1916812" y="5391170"/>
                <a:ext cx="1787156" cy="84420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6899736" y="3313333"/>
                <a:ext cx="38375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𝑍</m:t>
                          </m:r>
                        </m:sub>
                      </m:sSub>
                    </m:oMath>
                  </m:oMathPara>
                </a14:m>
                <a:endParaRPr lang="en-US" dirty="0">
                  <a:solidFill>
                    <a:schemeClr val="tx1"/>
                  </a:solidFill>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6899736" y="3313333"/>
                <a:ext cx="383759" cy="369332"/>
              </a:xfrm>
              <a:prstGeom prst="rect">
                <a:avLst/>
              </a:prstGeom>
              <a:blipFill>
                <a:blip r:embed="rId4"/>
                <a:stretch>
                  <a:fillRect l="-19048" r="-4762" b="-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7331328" y="3307718"/>
                <a:ext cx="5536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𝑁𝑍</m:t>
                          </m:r>
                        </m:sub>
                      </m:sSub>
                    </m:oMath>
                  </m:oMathPara>
                </a14:m>
                <a:endParaRPr lang="en-US" dirty="0">
                  <a:solidFill>
                    <a:schemeClr val="tx1"/>
                  </a:solidFill>
                </a:endParaRPr>
              </a:p>
            </p:txBody>
          </p:sp>
        </mc:Choice>
        <mc:Fallback xmlns="">
          <p:sp>
            <p:nvSpPr>
              <p:cNvPr id="47" name="TextBox 46"/>
              <p:cNvSpPr txBox="1">
                <a:spLocks noRot="1" noChangeAspect="1" noMove="1" noResize="1" noEditPoints="1" noAdjustHandles="1" noChangeArrowheads="1" noChangeShapeType="1" noTextEdit="1"/>
              </p:cNvSpPr>
              <p:nvPr/>
            </p:nvSpPr>
            <p:spPr>
              <a:xfrm>
                <a:off x="7331328" y="3307718"/>
                <a:ext cx="553678" cy="369332"/>
              </a:xfrm>
              <a:prstGeom prst="rect">
                <a:avLst/>
              </a:prstGeom>
              <a:blipFill>
                <a:blip r:embed="rId5"/>
                <a:stretch>
                  <a:fillRect l="-12222" r="-4444" b="-16667"/>
                </a:stretch>
              </a:blipFill>
            </p:spPr>
            <p:txBody>
              <a:bodyPr/>
              <a:lstStyle/>
              <a:p>
                <a:r>
                  <a:rPr lang="en-US">
                    <a:noFill/>
                  </a:rPr>
                  <a:t> </a:t>
                </a:r>
              </a:p>
            </p:txBody>
          </p:sp>
        </mc:Fallback>
      </mc:AlternateContent>
      <p:cxnSp>
        <p:nvCxnSpPr>
          <p:cNvPr id="48" name="Straight Arrow Connector 47"/>
          <p:cNvCxnSpPr/>
          <p:nvPr/>
        </p:nvCxnSpPr>
        <p:spPr bwMode="auto">
          <a:xfrm flipV="1">
            <a:off x="7280365" y="3707208"/>
            <a:ext cx="687843" cy="10642"/>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mc:AlternateContent xmlns:mc="http://schemas.openxmlformats.org/markup-compatibility/2006" xmlns:a14="http://schemas.microsoft.com/office/drawing/2010/main">
        <mc:Choice Requires="a14">
          <p:sp>
            <p:nvSpPr>
              <p:cNvPr id="49" name="TextBox 48"/>
              <p:cNvSpPr txBox="1"/>
              <p:nvPr/>
            </p:nvSpPr>
            <p:spPr>
              <a:xfrm>
                <a:off x="6775338" y="4495140"/>
                <a:ext cx="38375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𝑍</m:t>
                          </m:r>
                        </m:sub>
                      </m:sSub>
                    </m:oMath>
                  </m:oMathPara>
                </a14:m>
                <a:endParaRPr lang="en-US" dirty="0">
                  <a:solidFill>
                    <a:schemeClr val="tx1"/>
                  </a:solidFill>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6775338" y="4495140"/>
                <a:ext cx="383759" cy="369332"/>
              </a:xfrm>
              <a:prstGeom prst="rect">
                <a:avLst/>
              </a:prstGeom>
              <a:blipFill>
                <a:blip r:embed="rId6"/>
                <a:stretch>
                  <a:fillRect l="-17460" r="-4762" b="-147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7753830" y="4471372"/>
                <a:ext cx="5536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𝑁𝑍</m:t>
                          </m:r>
                        </m:sub>
                      </m:sSub>
                    </m:oMath>
                  </m:oMathPara>
                </a14:m>
                <a:endParaRPr lang="en-US" dirty="0">
                  <a:solidFill>
                    <a:schemeClr val="tx1"/>
                  </a:solidFill>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753830" y="4471372"/>
                <a:ext cx="553678" cy="369332"/>
              </a:xfrm>
              <a:prstGeom prst="rect">
                <a:avLst/>
              </a:prstGeom>
              <a:blipFill>
                <a:blip r:embed="rId7"/>
                <a:stretch>
                  <a:fillRect l="-12088" r="-3297" b="-14754"/>
                </a:stretch>
              </a:blipFill>
            </p:spPr>
            <p:txBody>
              <a:bodyPr/>
              <a:lstStyle/>
              <a:p>
                <a:r>
                  <a:rPr lang="en-US">
                    <a:noFill/>
                  </a:rPr>
                  <a:t> </a:t>
                </a:r>
              </a:p>
            </p:txBody>
          </p:sp>
        </mc:Fallback>
      </mc:AlternateContent>
      <p:sp>
        <p:nvSpPr>
          <p:cNvPr id="14" name="TextBox 13"/>
          <p:cNvSpPr txBox="1"/>
          <p:nvPr/>
        </p:nvSpPr>
        <p:spPr>
          <a:xfrm>
            <a:off x="1601662" y="2639715"/>
            <a:ext cx="630301" cy="461665"/>
          </a:xfrm>
          <a:prstGeom prst="rect">
            <a:avLst/>
          </a:prstGeom>
          <a:noFill/>
        </p:spPr>
        <p:txBody>
          <a:bodyPr wrap="none" rtlCol="0">
            <a:spAutoFit/>
          </a:bodyPr>
          <a:lstStyle/>
          <a:p>
            <a:r>
              <a:rPr lang="en-US" dirty="0">
                <a:solidFill>
                  <a:schemeClr val="tx1"/>
                </a:solidFill>
              </a:rPr>
              <a:t>ON</a:t>
            </a:r>
          </a:p>
        </p:txBody>
      </p:sp>
      <p:sp>
        <p:nvSpPr>
          <p:cNvPr id="52" name="TextBox 51"/>
          <p:cNvSpPr txBox="1"/>
          <p:nvPr/>
        </p:nvSpPr>
        <p:spPr>
          <a:xfrm>
            <a:off x="2483309" y="2620599"/>
            <a:ext cx="750526" cy="461665"/>
          </a:xfrm>
          <a:prstGeom prst="rect">
            <a:avLst/>
          </a:prstGeom>
          <a:noFill/>
        </p:spPr>
        <p:txBody>
          <a:bodyPr wrap="none" rtlCol="0">
            <a:spAutoFit/>
          </a:bodyPr>
          <a:lstStyle/>
          <a:p>
            <a:r>
              <a:rPr lang="en-US" dirty="0">
                <a:solidFill>
                  <a:schemeClr val="tx1"/>
                </a:solidFill>
              </a:rPr>
              <a:t>OFF</a:t>
            </a:r>
          </a:p>
        </p:txBody>
      </p:sp>
      <p:sp>
        <p:nvSpPr>
          <p:cNvPr id="53" name="TextBox 52"/>
          <p:cNvSpPr txBox="1"/>
          <p:nvPr/>
        </p:nvSpPr>
        <p:spPr>
          <a:xfrm>
            <a:off x="3408425" y="2613628"/>
            <a:ext cx="750526" cy="461665"/>
          </a:xfrm>
          <a:prstGeom prst="rect">
            <a:avLst/>
          </a:prstGeom>
          <a:noFill/>
        </p:spPr>
        <p:txBody>
          <a:bodyPr wrap="none" rtlCol="0">
            <a:spAutoFit/>
          </a:bodyPr>
          <a:lstStyle/>
          <a:p>
            <a:r>
              <a:rPr lang="en-US" dirty="0">
                <a:solidFill>
                  <a:schemeClr val="tx1"/>
                </a:solidFill>
              </a:rPr>
              <a:t>OFF</a:t>
            </a:r>
          </a:p>
        </p:txBody>
      </p:sp>
      <p:sp>
        <p:nvSpPr>
          <p:cNvPr id="54" name="TextBox 53"/>
          <p:cNvSpPr txBox="1"/>
          <p:nvPr/>
        </p:nvSpPr>
        <p:spPr>
          <a:xfrm>
            <a:off x="4401778" y="2620599"/>
            <a:ext cx="630301" cy="461665"/>
          </a:xfrm>
          <a:prstGeom prst="rect">
            <a:avLst/>
          </a:prstGeom>
          <a:noFill/>
        </p:spPr>
        <p:txBody>
          <a:bodyPr wrap="none" rtlCol="0">
            <a:spAutoFit/>
          </a:bodyPr>
          <a:lstStyle/>
          <a:p>
            <a:r>
              <a:rPr lang="en-US" dirty="0">
                <a:solidFill>
                  <a:schemeClr val="tx1"/>
                </a:solidFill>
              </a:rPr>
              <a:t>ON</a:t>
            </a:r>
          </a:p>
        </p:txBody>
      </p:sp>
      <p:sp>
        <p:nvSpPr>
          <p:cNvPr id="55" name="TextBox 54"/>
          <p:cNvSpPr txBox="1"/>
          <p:nvPr/>
        </p:nvSpPr>
        <p:spPr>
          <a:xfrm>
            <a:off x="5583729" y="2132974"/>
            <a:ext cx="1124026" cy="461665"/>
          </a:xfrm>
          <a:prstGeom prst="rect">
            <a:avLst/>
          </a:prstGeom>
          <a:noFill/>
        </p:spPr>
        <p:txBody>
          <a:bodyPr wrap="none" rtlCol="0">
            <a:spAutoFit/>
          </a:bodyPr>
          <a:lstStyle/>
          <a:p>
            <a:r>
              <a:rPr lang="en-US" dirty="0">
                <a:solidFill>
                  <a:schemeClr val="tx1"/>
                </a:solidFill>
              </a:rPr>
              <a:t>“WFC”</a:t>
            </a:r>
          </a:p>
        </p:txBody>
      </p:sp>
      <mc:AlternateContent xmlns:mc="http://schemas.openxmlformats.org/markup-compatibility/2006" xmlns:a14="http://schemas.microsoft.com/office/drawing/2010/main">
        <mc:Choice Requires="a14">
          <p:sp>
            <p:nvSpPr>
              <p:cNvPr id="51" name="Rectangle 50"/>
              <p:cNvSpPr/>
              <p:nvPr/>
            </p:nvSpPr>
            <p:spPr>
              <a:xfrm>
                <a:off x="7011523" y="5358480"/>
                <a:ext cx="2450671" cy="85414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𝑆𝑁𝑅</m:t>
                          </m:r>
                        </m:e>
                        <m:sub>
                          <m:r>
                            <a:rPr lang="sv-SE" b="0" i="1" smtClean="0">
                              <a:solidFill>
                                <a:schemeClr val="tx1"/>
                              </a:solidFill>
                              <a:latin typeface="Cambria Math" panose="02040503050406030204" pitchFamily="18" charset="0"/>
                            </a:rPr>
                            <m:t>𝑔𝑎𝑖𝑛</m:t>
                          </m:r>
                        </m:sub>
                      </m:sSub>
                      <m:r>
                        <a:rPr lang="sv-SE" b="0" i="1" smtClean="0">
                          <a:solidFill>
                            <a:schemeClr val="tx1"/>
                          </a:solidFill>
                          <a:latin typeface="Cambria Math" panose="02040503050406030204" pitchFamily="18" charset="0"/>
                        </a:rPr>
                        <m:t>= </m:t>
                      </m:r>
                      <m:f>
                        <m:fPr>
                          <m:ctrlPr>
                            <a:rPr lang="sv-SE" b="0" i="1" smtClean="0">
                              <a:solidFill>
                                <a:schemeClr val="tx1"/>
                              </a:solidFill>
                              <a:latin typeface="Cambria Math" panose="02040503050406030204" pitchFamily="18" charset="0"/>
                            </a:rPr>
                          </m:ctrlPr>
                        </m:fPr>
                        <m:num>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𝑏</m:t>
                              </m:r>
                            </m:sub>
                          </m:sSub>
                          <m:r>
                            <a:rPr lang="sv-SE" b="0" i="1" smtClean="0">
                              <a:solidFill>
                                <a:schemeClr val="tx1"/>
                              </a:solidFill>
                              <a:latin typeface="Cambria Math" panose="02040503050406030204" pitchFamily="18" charset="0"/>
                            </a:rPr>
                            <m:t>/2</m:t>
                          </m:r>
                        </m:num>
                        <m:den>
                          <m:sSub>
                            <m:sSubPr>
                              <m:ctrlPr>
                                <a:rPr lang="sv-SE" i="1">
                                  <a:solidFill>
                                    <a:schemeClr val="tx1"/>
                                  </a:solidFill>
                                  <a:latin typeface="Cambria Math" panose="02040503050406030204" pitchFamily="18" charset="0"/>
                                </a:rPr>
                              </m:ctrlPr>
                            </m:sSubPr>
                            <m:e>
                              <m:r>
                                <a:rPr lang="sv-SE" i="1">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𝑁𝑍</m:t>
                              </m:r>
                            </m:sub>
                          </m:sSub>
                        </m:den>
                      </m:f>
                    </m:oMath>
                  </m:oMathPara>
                </a14:m>
                <a:endParaRPr lang="en-US" dirty="0"/>
              </a:p>
            </p:txBody>
          </p:sp>
        </mc:Choice>
        <mc:Fallback xmlns="">
          <p:sp>
            <p:nvSpPr>
              <p:cNvPr id="51" name="Rectangle 50"/>
              <p:cNvSpPr>
                <a:spLocks noRot="1" noChangeAspect="1" noMove="1" noResize="1" noEditPoints="1" noAdjustHandles="1" noChangeArrowheads="1" noChangeShapeType="1" noTextEdit="1"/>
              </p:cNvSpPr>
              <p:nvPr/>
            </p:nvSpPr>
            <p:spPr>
              <a:xfrm>
                <a:off x="7011523" y="5358480"/>
                <a:ext cx="2450671" cy="854145"/>
              </a:xfrm>
              <a:prstGeom prst="rect">
                <a:avLst/>
              </a:prstGeom>
              <a:blipFill>
                <a:blip r:embed="rId8"/>
                <a:stretch>
                  <a:fillRect/>
                </a:stretch>
              </a:blipFill>
            </p:spPr>
            <p:txBody>
              <a:bodyPr/>
              <a:lstStyle/>
              <a:p>
                <a:r>
                  <a:rPr lang="en-US">
                    <a:noFill/>
                  </a:rPr>
                  <a:t> </a:t>
                </a:r>
              </a:p>
            </p:txBody>
          </p:sp>
        </mc:Fallback>
      </mc:AlternateContent>
      <p:sp>
        <p:nvSpPr>
          <p:cNvPr id="7" name="TextBox 6"/>
          <p:cNvSpPr txBox="1"/>
          <p:nvPr/>
        </p:nvSpPr>
        <p:spPr>
          <a:xfrm>
            <a:off x="5032079" y="5582439"/>
            <a:ext cx="628698" cy="461665"/>
          </a:xfrm>
          <a:prstGeom prst="rect">
            <a:avLst/>
          </a:prstGeom>
          <a:noFill/>
        </p:spPr>
        <p:txBody>
          <a:bodyPr wrap="none" rtlCol="0">
            <a:spAutoFit/>
          </a:bodyPr>
          <a:lstStyle/>
          <a:p>
            <a:r>
              <a:rPr lang="en-US" dirty="0">
                <a:solidFill>
                  <a:schemeClr val="tx1"/>
                </a:solidFill>
              </a:rPr>
              <a:t>and</a:t>
            </a:r>
          </a:p>
        </p:txBody>
      </p:sp>
    </p:spTree>
    <p:extLst>
      <p:ext uri="{BB962C8B-B14F-4D97-AF65-F5344CB8AC3E}">
        <p14:creationId xmlns:p14="http://schemas.microsoft.com/office/powerpoint/2010/main" val="1405941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Theoretical Gain - SNR</a:t>
            </a:r>
          </a:p>
        </p:txBody>
      </p:sp>
      <p:sp>
        <p:nvSpPr>
          <p:cNvPr id="3" name="Content Placeholder 2"/>
          <p:cNvSpPr>
            <a:spLocks noGrp="1"/>
          </p:cNvSpPr>
          <p:nvPr>
            <p:ph idx="1"/>
          </p:nvPr>
        </p:nvSpPr>
        <p:spPr>
          <a:xfrm>
            <a:off x="929217" y="1830390"/>
            <a:ext cx="10361084" cy="3265899"/>
          </a:xfrm>
        </p:spPr>
        <p:txBody>
          <a:bodyPr/>
          <a:lstStyle/>
          <a:p>
            <a:pPr>
              <a:buFont typeface="Arial" panose="020B0604020202020204" pitchFamily="34" charset="0"/>
              <a:buChar char="•"/>
            </a:pPr>
            <a:r>
              <a:rPr lang="en-US" dirty="0"/>
              <a:t>The problem with this reasoning about increased SNR is that it </a:t>
            </a:r>
            <a:r>
              <a:rPr lang="en-US" i="1" dirty="0"/>
              <a:t>does not take into account how the decision metric is generated</a:t>
            </a:r>
            <a:r>
              <a:rPr lang="en-US" dirty="0"/>
              <a:t>, i.e., non-coherently</a:t>
            </a:r>
          </a:p>
          <a:p>
            <a:pPr>
              <a:buFont typeface="Arial" panose="020B0604020202020204" pitchFamily="34" charset="0"/>
              <a:buChar char="•"/>
            </a:pPr>
            <a:r>
              <a:rPr lang="en-US" dirty="0"/>
              <a:t>Instead, looking at the decision metric as a sum of N samples added non-coherently the loss of using more samples can  be interpreted as the so-called </a:t>
            </a:r>
            <a:r>
              <a:rPr lang="en-US" i="1" dirty="0"/>
              <a:t>non-coherent combining loss</a:t>
            </a:r>
          </a:p>
          <a:p>
            <a:pPr>
              <a:buFont typeface="Arial" panose="020B0604020202020204" pitchFamily="34" charset="0"/>
              <a:buChar char="•"/>
            </a:pPr>
            <a:r>
              <a:rPr lang="en-US" dirty="0"/>
              <a:t>The non-coherent combining loss when using diversity for improving the performance over fading channels have the following interesting properties</a:t>
            </a:r>
          </a:p>
          <a:p>
            <a:pPr lvl="1">
              <a:buFont typeface="Arial" panose="020B0604020202020204" pitchFamily="34" charset="0"/>
              <a:buChar char="•"/>
            </a:pPr>
            <a:r>
              <a:rPr lang="en-US" dirty="0"/>
              <a:t>It increases with decreased SNR</a:t>
            </a:r>
          </a:p>
          <a:p>
            <a:pPr lvl="1">
              <a:buFont typeface="Arial" panose="020B0604020202020204" pitchFamily="34" charset="0"/>
              <a:buChar char="•"/>
            </a:pPr>
            <a:r>
              <a:rPr lang="en-US" dirty="0"/>
              <a:t>Asymptotically, for SNR = -infinity dB, the loss is 10 log10(sqrt(N)), i.e., 1.5 dB for every doubling of N </a:t>
            </a:r>
          </a:p>
          <a:p>
            <a:pPr>
              <a:buFont typeface="Arial" panose="020B0604020202020204" pitchFamily="34" charset="0"/>
              <a:buChar char="•"/>
            </a:pPr>
            <a:r>
              <a:rPr lang="en-US" i="1" dirty="0"/>
              <a:t>Recall that the WUR is operating at rather low SNR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3418071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Estimation of the SNR Gain - 62.5 kb/s</a:t>
            </a:r>
          </a:p>
        </p:txBody>
      </p:sp>
      <p:sp>
        <p:nvSpPr>
          <p:cNvPr id="3" name="Content Placeholder 2"/>
          <p:cNvSpPr>
            <a:spLocks noGrp="1"/>
          </p:cNvSpPr>
          <p:nvPr>
            <p:ph idx="1"/>
          </p:nvPr>
        </p:nvSpPr>
        <p:spPr>
          <a:xfrm>
            <a:off x="965200" y="3050441"/>
            <a:ext cx="10361084" cy="3035441"/>
          </a:xfrm>
        </p:spPr>
        <p:txBody>
          <a:bodyPr/>
          <a:lstStyle/>
          <a:p>
            <a:r>
              <a:rPr lang="sv-SE" sz="1600" dirty="0" err="1"/>
              <a:t>Nsamples</a:t>
            </a:r>
            <a:r>
              <a:rPr lang="sv-SE" sz="1600" dirty="0"/>
              <a:t> = 4*80; </a:t>
            </a:r>
          </a:p>
          <a:p>
            <a:r>
              <a:rPr lang="sv-SE" sz="1600" dirty="0"/>
              <a:t>for symbol = 1:nrOfSymbols</a:t>
            </a:r>
          </a:p>
          <a:p>
            <a:r>
              <a:rPr lang="pt-BR" sz="1600" dirty="0"/>
              <a:t>		s(1:NZ) = 1/sqrt(NZ)*ones(1,NZ); % E[s^2] = 1</a:t>
            </a:r>
          </a:p>
          <a:p>
            <a:r>
              <a:rPr lang="pt-BR" sz="1600" dirty="0"/>
              <a:t>          s(NZ+1:Nsamples) = zeros(1,Nsamples-NZ);</a:t>
            </a:r>
          </a:p>
          <a:p>
            <a:r>
              <a:rPr lang="sv-SE" sz="1600" dirty="0"/>
              <a:t>		 n = 1/(</a:t>
            </a:r>
            <a:r>
              <a:rPr lang="sv-SE" sz="1600" dirty="0" err="1"/>
              <a:t>sqrt</a:t>
            </a:r>
            <a:r>
              <a:rPr lang="sv-SE" sz="1600" dirty="0"/>
              <a:t>(</a:t>
            </a:r>
            <a:r>
              <a:rPr lang="sv-SE" sz="1600" dirty="0" err="1"/>
              <a:t>Nsamples</a:t>
            </a:r>
            <a:r>
              <a:rPr lang="sv-SE" sz="1600" dirty="0"/>
              <a:t>))*10^(-</a:t>
            </a:r>
            <a:r>
              <a:rPr lang="sv-SE" sz="1600" dirty="0" err="1"/>
              <a:t>SNRdB</a:t>
            </a:r>
            <a:r>
              <a:rPr lang="sv-SE" sz="1600" dirty="0"/>
              <a:t>/20)*(</a:t>
            </a:r>
            <a:r>
              <a:rPr lang="sv-SE" sz="1600" dirty="0" err="1"/>
              <a:t>randn</a:t>
            </a:r>
            <a:r>
              <a:rPr lang="sv-SE" sz="1600" dirty="0"/>
              <a:t>(1,Nsamples) + i*</a:t>
            </a:r>
            <a:r>
              <a:rPr lang="sv-SE" sz="1600" dirty="0" err="1"/>
              <a:t>randn</a:t>
            </a:r>
            <a:r>
              <a:rPr lang="sv-SE" sz="1600" dirty="0"/>
              <a:t>(1,Nsamples))/</a:t>
            </a:r>
            <a:r>
              <a:rPr lang="sv-SE" sz="1600" dirty="0" err="1"/>
              <a:t>sqrt</a:t>
            </a:r>
            <a:r>
              <a:rPr lang="sv-SE" sz="1600" dirty="0"/>
              <a:t>(2);</a:t>
            </a:r>
          </a:p>
          <a:p>
            <a:r>
              <a:rPr lang="sv-SE" sz="1600" dirty="0"/>
              <a:t>		 r = </a:t>
            </a:r>
            <a:r>
              <a:rPr lang="sv-SE" sz="1600" dirty="0" err="1"/>
              <a:t>abs</a:t>
            </a:r>
            <a:r>
              <a:rPr lang="sv-SE" sz="1600" dirty="0"/>
              <a:t>(</a:t>
            </a:r>
            <a:r>
              <a:rPr lang="sv-SE" sz="1600" dirty="0" err="1"/>
              <a:t>s+n</a:t>
            </a:r>
            <a:r>
              <a:rPr lang="sv-SE" sz="1600" dirty="0"/>
              <a:t>);</a:t>
            </a:r>
          </a:p>
          <a:p>
            <a:r>
              <a:rPr lang="pt-BR" sz="1600" dirty="0"/>
              <a:t>		 decision(symbol) = sum(r(1:NZ))&lt;sum(r(NZ+1:2*NZ));</a:t>
            </a:r>
            <a:r>
              <a:rPr lang="sv-SE" sz="1600" dirty="0"/>
              <a:t>           </a:t>
            </a:r>
          </a:p>
          <a:p>
            <a:r>
              <a:rPr lang="sv-SE" sz="1600" dirty="0"/>
              <a:t> end</a:t>
            </a:r>
          </a:p>
          <a:p>
            <a:r>
              <a:rPr lang="sv-SE" sz="1600" dirty="0"/>
              <a:t>	</a:t>
            </a:r>
          </a:p>
          <a:p>
            <a:r>
              <a:rPr lang="sv-SE" sz="1600" dirty="0"/>
              <a:t> BER = </a:t>
            </a:r>
            <a:r>
              <a:rPr lang="sv-SE" sz="1600" dirty="0" err="1"/>
              <a:t>sum</a:t>
            </a:r>
            <a:r>
              <a:rPr lang="sv-SE" sz="1600" dirty="0"/>
              <a:t>(decision)/</a:t>
            </a:r>
            <a:r>
              <a:rPr lang="sv-SE" sz="1600" dirty="0" err="1"/>
              <a:t>nrOfSymbols</a:t>
            </a:r>
            <a:r>
              <a:rPr lang="sv-SE" sz="1600" dirty="0"/>
              <a:t>;</a:t>
            </a:r>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Leif Wilhelmsson, Ericsson AB</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cxnSp>
        <p:nvCxnSpPr>
          <p:cNvPr id="7" name="Straight Arrow Connector 6"/>
          <p:cNvCxnSpPr/>
          <p:nvPr/>
        </p:nvCxnSpPr>
        <p:spPr bwMode="auto">
          <a:xfrm flipV="1">
            <a:off x="5951984" y="3087967"/>
            <a:ext cx="4968552" cy="1504"/>
          </a:xfrm>
          <a:prstGeom prst="straightConnector1">
            <a:avLst/>
          </a:prstGeom>
          <a:solidFill>
            <a:srgbClr val="00B8FF"/>
          </a:solidFill>
          <a:ln w="25400" cap="flat" cmpd="sng" algn="ctr">
            <a:solidFill>
              <a:schemeClr val="tx1"/>
            </a:solidFill>
            <a:prstDash val="solid"/>
            <a:round/>
            <a:headEnd type="none" w="med" len="med"/>
            <a:tailEnd type="triangle"/>
          </a:ln>
          <a:effectLst/>
        </p:spPr>
      </p:cxnSp>
      <p:sp>
        <p:nvSpPr>
          <p:cNvPr id="8" name="Rectangle 7"/>
          <p:cNvSpPr/>
          <p:nvPr/>
        </p:nvSpPr>
        <p:spPr bwMode="auto">
          <a:xfrm>
            <a:off x="6778880" y="2492896"/>
            <a:ext cx="613264" cy="5954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9" name="Straight Connector 8"/>
          <p:cNvCxnSpPr/>
          <p:nvPr/>
        </p:nvCxnSpPr>
        <p:spPr bwMode="auto">
          <a:xfrm>
            <a:off x="6456040" y="2698645"/>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7392144" y="2700150"/>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8328570" y="2698645"/>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9264352" y="2698646"/>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10200778" y="2697141"/>
            <a:ext cx="0" cy="432048"/>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14" name="Right Brace 13"/>
          <p:cNvSpPr/>
          <p:nvPr/>
        </p:nvSpPr>
        <p:spPr bwMode="auto">
          <a:xfrm rot="16200000">
            <a:off x="8186432" y="191493"/>
            <a:ext cx="293776" cy="373492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p:cNvSpPr txBox="1"/>
          <p:nvPr/>
        </p:nvSpPr>
        <p:spPr>
          <a:xfrm>
            <a:off x="8944371" y="3634222"/>
            <a:ext cx="689612" cy="461665"/>
          </a:xfrm>
          <a:prstGeom prst="rect">
            <a:avLst/>
          </a:prstGeom>
          <a:noFill/>
        </p:spPr>
        <p:txBody>
          <a:bodyPr wrap="none" rtlCol="0">
            <a:spAutoFit/>
          </a:bodyPr>
          <a:lstStyle/>
          <a:p>
            <a:r>
              <a:rPr lang="en-US" dirty="0">
                <a:solidFill>
                  <a:schemeClr val="tx1"/>
                </a:solidFill>
              </a:rPr>
              <a:t>8 us</a:t>
            </a:r>
          </a:p>
        </p:txBody>
      </p:sp>
      <mc:AlternateContent xmlns:mc="http://schemas.openxmlformats.org/markup-compatibility/2006" xmlns:a14="http://schemas.microsoft.com/office/drawing/2010/main">
        <mc:Choice Requires="a14">
          <p:sp>
            <p:nvSpPr>
              <p:cNvPr id="18" name="TextBox 17"/>
              <p:cNvSpPr txBox="1"/>
              <p:nvPr/>
            </p:nvSpPr>
            <p:spPr>
              <a:xfrm>
                <a:off x="6862080" y="3153427"/>
                <a:ext cx="5536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𝑁𝑍</m:t>
                          </m:r>
                        </m:sub>
                      </m:sSub>
                    </m:oMath>
                  </m:oMathPara>
                </a14:m>
                <a:endParaRPr lang="en-US" dirty="0">
                  <a:solidFill>
                    <a:schemeClr val="tx1"/>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6862080" y="3153427"/>
                <a:ext cx="553678" cy="369332"/>
              </a:xfrm>
              <a:prstGeom prst="rect">
                <a:avLst/>
              </a:prstGeom>
              <a:blipFill>
                <a:blip r:embed="rId2"/>
                <a:stretch>
                  <a:fillRect l="-12222" r="-4444" b="-14754"/>
                </a:stretch>
              </a:blipFill>
            </p:spPr>
            <p:txBody>
              <a:bodyPr/>
              <a:lstStyle/>
              <a:p>
                <a:r>
                  <a:rPr lang="en-US">
                    <a:noFill/>
                  </a:rPr>
                  <a:t> </a:t>
                </a:r>
              </a:p>
            </p:txBody>
          </p:sp>
        </mc:Fallback>
      </mc:AlternateContent>
      <p:cxnSp>
        <p:nvCxnSpPr>
          <p:cNvPr id="19" name="Straight Arrow Connector 18"/>
          <p:cNvCxnSpPr/>
          <p:nvPr/>
        </p:nvCxnSpPr>
        <p:spPr bwMode="auto">
          <a:xfrm flipV="1">
            <a:off x="6811117" y="3552917"/>
            <a:ext cx="687843" cy="10642"/>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cxnSp>
        <p:nvCxnSpPr>
          <p:cNvPr id="20" name="Straight Arrow Connector 19"/>
          <p:cNvCxnSpPr/>
          <p:nvPr/>
        </p:nvCxnSpPr>
        <p:spPr bwMode="auto">
          <a:xfrm>
            <a:off x="8377576" y="4042565"/>
            <a:ext cx="182320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22" name="Rectangle 21"/>
          <p:cNvSpPr/>
          <p:nvPr/>
        </p:nvSpPr>
        <p:spPr bwMode="auto">
          <a:xfrm>
            <a:off x="8637770" y="2471644"/>
            <a:ext cx="626582" cy="597316"/>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4" name="Rectangle 23"/>
          <p:cNvSpPr/>
          <p:nvPr/>
        </p:nvSpPr>
        <p:spPr>
          <a:xfrm>
            <a:off x="6862080" y="1412776"/>
            <a:ext cx="3291286" cy="461665"/>
          </a:xfrm>
          <a:prstGeom prst="rect">
            <a:avLst/>
          </a:prstGeom>
        </p:spPr>
        <p:txBody>
          <a:bodyPr wrap="none">
            <a:spAutoFit/>
          </a:bodyPr>
          <a:lstStyle/>
          <a:p>
            <a:r>
              <a:rPr lang="sv-SE" dirty="0" err="1">
                <a:solidFill>
                  <a:schemeClr val="tx1"/>
                </a:solidFill>
              </a:rPr>
              <a:t>Nsamples</a:t>
            </a:r>
            <a:r>
              <a:rPr lang="sv-SE" dirty="0">
                <a:solidFill>
                  <a:schemeClr val="tx1"/>
                </a:solidFill>
              </a:rPr>
              <a:t> = 4*80 = 320 </a:t>
            </a:r>
          </a:p>
        </p:txBody>
      </p:sp>
      <mc:AlternateContent xmlns:mc="http://schemas.openxmlformats.org/markup-compatibility/2006" xmlns:a14="http://schemas.microsoft.com/office/drawing/2010/main">
        <mc:Choice Requires="a14">
          <p:sp>
            <p:nvSpPr>
              <p:cNvPr id="25" name="TextBox 24"/>
              <p:cNvSpPr txBox="1"/>
              <p:nvPr/>
            </p:nvSpPr>
            <p:spPr>
              <a:xfrm>
                <a:off x="8710674" y="3095890"/>
                <a:ext cx="5536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𝑇</m:t>
                          </m:r>
                        </m:e>
                        <m:sub>
                          <m:r>
                            <a:rPr lang="sv-SE" b="0" i="1" smtClean="0">
                              <a:solidFill>
                                <a:schemeClr val="tx1"/>
                              </a:solidFill>
                              <a:latin typeface="Cambria Math" panose="02040503050406030204" pitchFamily="18" charset="0"/>
                            </a:rPr>
                            <m:t>𝑁𝑍</m:t>
                          </m:r>
                        </m:sub>
                      </m:sSub>
                    </m:oMath>
                  </m:oMathPara>
                </a14:m>
                <a:endParaRPr lang="en-US" dirty="0">
                  <a:solidFill>
                    <a:schemeClr val="tx1"/>
                  </a:solidFill>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8710674" y="3095890"/>
                <a:ext cx="553678" cy="369332"/>
              </a:xfrm>
              <a:prstGeom prst="rect">
                <a:avLst/>
              </a:prstGeom>
              <a:blipFill>
                <a:blip r:embed="rId3"/>
                <a:stretch>
                  <a:fillRect l="-12088" r="-3297" b="-16667"/>
                </a:stretch>
              </a:blipFill>
            </p:spPr>
            <p:txBody>
              <a:bodyPr/>
              <a:lstStyle/>
              <a:p>
                <a:r>
                  <a:rPr lang="en-US">
                    <a:noFill/>
                  </a:rPr>
                  <a:t> </a:t>
                </a:r>
              </a:p>
            </p:txBody>
          </p:sp>
        </mc:Fallback>
      </mc:AlternateContent>
      <p:cxnSp>
        <p:nvCxnSpPr>
          <p:cNvPr id="26" name="Straight Arrow Connector 25"/>
          <p:cNvCxnSpPr/>
          <p:nvPr/>
        </p:nvCxnSpPr>
        <p:spPr bwMode="auto">
          <a:xfrm flipV="1">
            <a:off x="8659711" y="3495380"/>
            <a:ext cx="687843" cy="10642"/>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mc:AlternateContent xmlns:mc="http://schemas.openxmlformats.org/markup-compatibility/2006" xmlns:a14="http://schemas.microsoft.com/office/drawing/2010/main">
        <mc:Choice Requires="a14">
          <p:sp>
            <p:nvSpPr>
              <p:cNvPr id="23" name="TextBox 22"/>
              <p:cNvSpPr txBox="1"/>
              <p:nvPr/>
            </p:nvSpPr>
            <p:spPr>
              <a:xfrm>
                <a:off x="3138486" y="2177517"/>
                <a:ext cx="2195986"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sv-SE" b="0" i="1" smtClean="0">
                              <a:solidFill>
                                <a:schemeClr val="tx1"/>
                              </a:solidFill>
                              <a:latin typeface="Cambria Math" panose="02040503050406030204" pitchFamily="18" charset="0"/>
                            </a:rPr>
                          </m:ctrlPr>
                        </m:sSubPr>
                        <m:e>
                          <m:r>
                            <a:rPr lang="sv-SE" b="0" i="1" smtClean="0">
                              <a:solidFill>
                                <a:schemeClr val="tx1"/>
                              </a:solidFill>
                              <a:latin typeface="Cambria Math" panose="02040503050406030204" pitchFamily="18" charset="0"/>
                            </a:rPr>
                            <m:t>1</m:t>
                          </m:r>
                          <m:r>
                            <a:rPr lang="sv-SE" b="0" i="1" smtClean="0">
                              <a:solidFill>
                                <a:schemeClr val="tx1"/>
                              </a:solidFill>
                              <a:latin typeface="Cambria Math" panose="02040503050406030204" pitchFamily="18" charset="0"/>
                              <a:ea typeface="Cambria Math" panose="02040503050406030204" pitchFamily="18" charset="0"/>
                            </a:rPr>
                            <m:t>≤</m:t>
                          </m:r>
                          <m:r>
                            <a:rPr lang="sv-SE" b="0" i="1" smtClean="0">
                              <a:solidFill>
                                <a:schemeClr val="tx1"/>
                              </a:solidFill>
                              <a:latin typeface="Cambria Math" panose="02040503050406030204" pitchFamily="18" charset="0"/>
                              <a:ea typeface="Cambria Math" panose="02040503050406030204" pitchFamily="18" charset="0"/>
                            </a:rPr>
                            <m:t>𝑁𝑍</m:t>
                          </m:r>
                          <m:r>
                            <a:rPr lang="sv-SE" b="0" i="1" smtClean="0">
                              <a:solidFill>
                                <a:schemeClr val="tx1"/>
                              </a:solidFill>
                              <a:latin typeface="Cambria Math" panose="02040503050406030204" pitchFamily="18" charset="0"/>
                              <a:ea typeface="Cambria Math" panose="02040503050406030204" pitchFamily="18" charset="0"/>
                            </a:rPr>
                            <m:t>≤160</m:t>
                          </m:r>
                        </m:e>
                        <m:sub/>
                      </m:sSub>
                    </m:oMath>
                  </m:oMathPara>
                </a14:m>
                <a:endParaRPr lang="en-US" dirty="0">
                  <a:solidFill>
                    <a:schemeClr val="tx1"/>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3138486" y="2177517"/>
                <a:ext cx="2195986" cy="369332"/>
              </a:xfrm>
              <a:prstGeom prst="rect">
                <a:avLst/>
              </a:prstGeom>
              <a:blipFill>
                <a:blip r:embed="rId4"/>
                <a:stretch>
                  <a:fillRect l="-2778" b="-13115"/>
                </a:stretch>
              </a:blipFill>
            </p:spPr>
            <p:txBody>
              <a:bodyPr/>
              <a:lstStyle/>
              <a:p>
                <a:r>
                  <a:rPr lang="en-US">
                    <a:noFill/>
                  </a:rPr>
                  <a:t> </a:t>
                </a:r>
              </a:p>
            </p:txBody>
          </p:sp>
        </mc:Fallback>
      </mc:AlternateContent>
      <p:sp>
        <p:nvSpPr>
          <p:cNvPr id="27" name="Right Brace 26"/>
          <p:cNvSpPr/>
          <p:nvPr/>
        </p:nvSpPr>
        <p:spPr bwMode="auto">
          <a:xfrm rot="16200000">
            <a:off x="6907972" y="2027269"/>
            <a:ext cx="385703" cy="629869"/>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7" name="Straight Arrow Connector 16"/>
          <p:cNvCxnSpPr>
            <a:stCxn id="23" idx="3"/>
          </p:cNvCxnSpPr>
          <p:nvPr/>
        </p:nvCxnSpPr>
        <p:spPr bwMode="auto">
          <a:xfrm>
            <a:off x="5334472" y="2362183"/>
            <a:ext cx="14444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73304627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25503</TotalTime>
  <Words>2157</Words>
  <Application>Microsoft Office PowerPoint</Application>
  <PresentationFormat>Widescreen</PresentationFormat>
  <Paragraphs>258</Paragraphs>
  <Slides>25</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 Unicode MS</vt:lpstr>
      <vt:lpstr>MS Gothic</vt:lpstr>
      <vt:lpstr>Arial</vt:lpstr>
      <vt:lpstr>Cambria Math</vt:lpstr>
      <vt:lpstr>Times New Roman</vt:lpstr>
      <vt:lpstr>Office Theme</vt:lpstr>
      <vt:lpstr>Document</vt:lpstr>
      <vt:lpstr>Partial OOK – Generalizing the Blank GI Idea</vt:lpstr>
      <vt:lpstr>Abstract</vt:lpstr>
      <vt:lpstr>Outline</vt:lpstr>
      <vt:lpstr>Motivation</vt:lpstr>
      <vt:lpstr>Discussion of the theoretical gain</vt:lpstr>
      <vt:lpstr>Discussion of the theoretical gain - ISI</vt:lpstr>
      <vt:lpstr>Discussion of the theoretical gain - SNR</vt:lpstr>
      <vt:lpstr>The Theoretical Gain - SNR</vt:lpstr>
      <vt:lpstr>Simple Estimation of the SNR Gain - 62.5 kb/s</vt:lpstr>
      <vt:lpstr>Simple Estimation of the SNR Gain - 62.5 kb/s</vt:lpstr>
      <vt:lpstr>Simple Estimation of the SNR Gain - 250 kb/s</vt:lpstr>
      <vt:lpstr>Discussion of Practically Achievable Gains</vt:lpstr>
      <vt:lpstr>Discussion of PA Model</vt:lpstr>
      <vt:lpstr>Discussion of practically achievable gains</vt:lpstr>
      <vt:lpstr>Discussion of practically achievable gains – 4 MHz BW</vt:lpstr>
      <vt:lpstr>Discussion of practically achievable gains – 8 MHz BW</vt:lpstr>
      <vt:lpstr>Discussion of practically achievable gains – power limited</vt:lpstr>
      <vt:lpstr>Simulation Results - AWGN</vt:lpstr>
      <vt:lpstr>Simulation Results – TGn Channels</vt:lpstr>
      <vt:lpstr>Simulation Results – Increase Receiver Window Size </vt:lpstr>
      <vt:lpstr>Problem with channel sensed idle</vt:lpstr>
      <vt:lpstr>Problem with channel sensed idle</vt:lpstr>
      <vt:lpstr>Conclusions</vt:lpstr>
      <vt:lpstr>Straw Poll</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Leif Wilhelmsson R</dc:creator>
  <cp:lastModifiedBy>Leif Wilhelmsson R</cp:lastModifiedBy>
  <cp:revision>197</cp:revision>
  <cp:lastPrinted>1601-01-01T00:00:00Z</cp:lastPrinted>
  <dcterms:created xsi:type="dcterms:W3CDTF">2017-07-10T13:05:41Z</dcterms:created>
  <dcterms:modified xsi:type="dcterms:W3CDTF">2017-11-08T18:18:28Z</dcterms:modified>
</cp:coreProperties>
</file>