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5"/>
  </p:notesMasterIdLst>
  <p:handoutMasterIdLst>
    <p:handoutMasterId r:id="rId26"/>
  </p:handoutMasterIdLst>
  <p:sldIdLst>
    <p:sldId id="256" r:id="rId2"/>
    <p:sldId id="257" r:id="rId3"/>
    <p:sldId id="265" r:id="rId4"/>
    <p:sldId id="267" r:id="rId5"/>
    <p:sldId id="304" r:id="rId6"/>
    <p:sldId id="284" r:id="rId7"/>
    <p:sldId id="278" r:id="rId8"/>
    <p:sldId id="305" r:id="rId9"/>
    <p:sldId id="307" r:id="rId10"/>
    <p:sldId id="306" r:id="rId11"/>
    <p:sldId id="308" r:id="rId12"/>
    <p:sldId id="292" r:id="rId13"/>
    <p:sldId id="293" r:id="rId14"/>
    <p:sldId id="296" r:id="rId15"/>
    <p:sldId id="297" r:id="rId16"/>
    <p:sldId id="309" r:id="rId17"/>
    <p:sldId id="310" r:id="rId18"/>
    <p:sldId id="311" r:id="rId19"/>
    <p:sldId id="312" r:id="rId20"/>
    <p:sldId id="313" r:id="rId21"/>
    <p:sldId id="262" r:id="rId22"/>
    <p:sldId id="263" r:id="rId23"/>
    <p:sldId id="264" r:id="rId24"/>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iguel Lopez M" initials="MLM" lastIdx="11" clrIdx="0">
    <p:extLst>
      <p:ext uri="{19B8F6BF-5375-455C-9EA6-DF929625EA0E}">
        <p15:presenceInfo xmlns:p15="http://schemas.microsoft.com/office/powerpoint/2012/main" userId="S-1-5-21-1538607324-3213881460-940295383-343337" providerId="AD"/>
      </p:ext>
    </p:extLst>
  </p:cmAuthor>
  <p:cmAuthor id="2" name="Dennis Sundman" initials="DS" lastIdx="8" clrIdx="1">
    <p:extLst>
      <p:ext uri="{19B8F6BF-5375-455C-9EA6-DF929625EA0E}">
        <p15:presenceInfo xmlns:p15="http://schemas.microsoft.com/office/powerpoint/2012/main" userId="S-1-5-21-1538607324-3213881460-940295383-556177" providerId="AD"/>
      </p:ext>
    </p:extLst>
  </p:cmAuthor>
  <p:cmAuthor id="3" name="Leif Wilhelmsson R" initials="LWR" lastIdx="0" clrIdx="2">
    <p:extLst>
      <p:ext uri="{19B8F6BF-5375-455C-9EA6-DF929625EA0E}">
        <p15:presenceInfo xmlns:p15="http://schemas.microsoft.com/office/powerpoint/2012/main" userId="S-1-5-21-1538607324-3213881460-940295383-48634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4" autoAdjust="0"/>
    <p:restoredTop sz="94660"/>
  </p:normalViewPr>
  <p:slideViewPr>
    <p:cSldViewPr>
      <p:cViewPr varScale="1">
        <p:scale>
          <a:sx n="60" d="100"/>
          <a:sy n="60" d="100"/>
        </p:scale>
        <p:origin x="108" y="72"/>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4" d="100"/>
          <a:sy n="54" d="100"/>
        </p:scale>
        <p:origin x="2886" y="9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commentAuthors" Target="commentAuthors.xml"/><Relationship Id="rId30"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11/6/2017</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21</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22</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23</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November, 2017</a:t>
            </a:r>
            <a:endParaRPr lang="en-GB" dirty="0"/>
          </a:p>
        </p:txBody>
      </p:sp>
      <p:sp>
        <p:nvSpPr>
          <p:cNvPr id="5" name="Footer Placeholder 4"/>
          <p:cNvSpPr>
            <a:spLocks noGrp="1"/>
          </p:cNvSpPr>
          <p:nvPr>
            <p:ph type="ftr" idx="11"/>
          </p:nvPr>
        </p:nvSpPr>
        <p:spPr/>
        <p:txBody>
          <a:bodyPr/>
          <a:lstStyle>
            <a:lvl1pPr>
              <a:defRPr/>
            </a:lvl1pPr>
          </a:lstStyle>
          <a:p>
            <a:r>
              <a:rPr lang="en-GB"/>
              <a:t>Leif Wilhelmsson, Ericsson AB</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Leif Wilhelmsson, Ericsson AB</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November, 2017</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US"/>
              <a:t>November, 2017</a:t>
            </a:r>
            <a:endParaRPr lang="en-GB" dirty="0"/>
          </a:p>
        </p:txBody>
      </p:sp>
      <p:sp>
        <p:nvSpPr>
          <p:cNvPr id="5" name="Footer Placeholder 4"/>
          <p:cNvSpPr>
            <a:spLocks noGrp="1"/>
          </p:cNvSpPr>
          <p:nvPr>
            <p:ph type="ftr" idx="11"/>
          </p:nvPr>
        </p:nvSpPr>
        <p:spPr/>
        <p:txBody>
          <a:bodyPr/>
          <a:lstStyle>
            <a:lvl1pPr>
              <a:defRPr/>
            </a:lvl1pPr>
          </a:lstStyle>
          <a:p>
            <a:r>
              <a:rPr lang="en-GB"/>
              <a:t>Leif Wilhelmsson, Ericsson AB</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November, 2017</a:t>
            </a:r>
            <a:endParaRPr lang="en-GB"/>
          </a:p>
        </p:txBody>
      </p:sp>
      <p:sp>
        <p:nvSpPr>
          <p:cNvPr id="6" name="Footer Placeholder 5"/>
          <p:cNvSpPr>
            <a:spLocks noGrp="1"/>
          </p:cNvSpPr>
          <p:nvPr>
            <p:ph type="ftr" idx="11"/>
          </p:nvPr>
        </p:nvSpPr>
        <p:spPr/>
        <p:txBody>
          <a:bodyPr/>
          <a:lstStyle>
            <a:lvl1pPr>
              <a:defRPr/>
            </a:lvl1pPr>
          </a:lstStyle>
          <a:p>
            <a:r>
              <a:rPr lang="en-GB"/>
              <a:t>Leif Wilhelmsson, Ericsson AB</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November, 2017</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Leif Wilhelmsson, Ericsson AB</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November, 2017</a:t>
            </a:r>
            <a:endParaRPr lang="en-GB"/>
          </a:p>
        </p:txBody>
      </p:sp>
      <p:sp>
        <p:nvSpPr>
          <p:cNvPr id="4" name="Footer Placeholder 3"/>
          <p:cNvSpPr>
            <a:spLocks noGrp="1"/>
          </p:cNvSpPr>
          <p:nvPr>
            <p:ph type="ftr" idx="11"/>
          </p:nvPr>
        </p:nvSpPr>
        <p:spPr/>
        <p:txBody>
          <a:bodyPr/>
          <a:lstStyle>
            <a:lvl1pPr>
              <a:defRPr/>
            </a:lvl1pPr>
          </a:lstStyle>
          <a:p>
            <a:r>
              <a:rPr lang="en-GB"/>
              <a:t>Leif Wilhelmsson, Ericsson AB</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November, 2017</a:t>
            </a:r>
            <a:endParaRPr lang="en-GB"/>
          </a:p>
        </p:txBody>
      </p:sp>
      <p:sp>
        <p:nvSpPr>
          <p:cNvPr id="3" name="Footer Placeholder 2"/>
          <p:cNvSpPr>
            <a:spLocks noGrp="1"/>
          </p:cNvSpPr>
          <p:nvPr>
            <p:ph type="ftr" idx="11"/>
          </p:nvPr>
        </p:nvSpPr>
        <p:spPr/>
        <p:txBody>
          <a:bodyPr/>
          <a:lstStyle>
            <a:lvl1pPr>
              <a:defRPr/>
            </a:lvl1pPr>
          </a:lstStyle>
          <a:p>
            <a:r>
              <a:rPr lang="en-GB"/>
              <a:t>Leif Wilhelmsson, Ericsson AB</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November, 2017</a:t>
            </a:r>
            <a:endParaRPr lang="en-GB"/>
          </a:p>
        </p:txBody>
      </p:sp>
      <p:sp>
        <p:nvSpPr>
          <p:cNvPr id="5" name="Footer Placeholder 4"/>
          <p:cNvSpPr>
            <a:spLocks noGrp="1"/>
          </p:cNvSpPr>
          <p:nvPr>
            <p:ph type="ftr" idx="11"/>
          </p:nvPr>
        </p:nvSpPr>
        <p:spPr/>
        <p:txBody>
          <a:bodyPr/>
          <a:lstStyle>
            <a:lvl1pPr>
              <a:defRPr/>
            </a:lvl1pPr>
          </a:lstStyle>
          <a:p>
            <a:r>
              <a:rPr lang="en-GB"/>
              <a:t>Leif Wilhelmsson, Ericsson AB</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November, 2017</a:t>
            </a:r>
            <a:endParaRPr lang="en-GB"/>
          </a:p>
        </p:txBody>
      </p:sp>
      <p:sp>
        <p:nvSpPr>
          <p:cNvPr id="5" name="Footer Placeholder 4"/>
          <p:cNvSpPr>
            <a:spLocks noGrp="1"/>
          </p:cNvSpPr>
          <p:nvPr>
            <p:ph type="ftr" idx="11"/>
          </p:nvPr>
        </p:nvSpPr>
        <p:spPr/>
        <p:txBody>
          <a:bodyPr/>
          <a:lstStyle>
            <a:lvl1pPr>
              <a:defRPr/>
            </a:lvl1pPr>
          </a:lstStyle>
          <a:p>
            <a:r>
              <a:rPr lang="en-GB"/>
              <a:t>Leif Wilhelmsson, Ericsson AB</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November, 2017</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Leif Wilhelmsson, Ericsson AB</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802.11-17/1673r0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image" Target="../media/image20.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image" Target="../media/image22.png"/><Relationship Id="rId1" Type="http://schemas.openxmlformats.org/officeDocument/2006/relationships/slideLayout" Target="../slideLayouts/slideLayout2.xml"/><Relationship Id="rId4" Type="http://schemas.openxmlformats.org/officeDocument/2006/relationships/image" Target="../media/image24.png"/></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image" Target="../media/image310.png"/><Relationship Id="rId7" Type="http://schemas.openxmlformats.org/officeDocument/2006/relationships/image" Target="../media/image7.png"/><Relationship Id="rId2" Type="http://schemas.openxmlformats.org/officeDocument/2006/relationships/image" Target="../media/image210.png"/><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1.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 Id="rId4" Type="http://schemas.openxmlformats.org/officeDocument/2006/relationships/image" Target="../media/image1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Partial OOK – Generalizing the Blank GI Idea</a:t>
            </a:r>
          </a:p>
        </p:txBody>
      </p:sp>
      <p:sp>
        <p:nvSpPr>
          <p:cNvPr id="3074" name="Rectangle 2"/>
          <p:cNvSpPr>
            <a:spLocks noGrp="1" noChangeArrowheads="1"/>
          </p:cNvSpPr>
          <p:nvPr>
            <p:ph type="subTitle" idx="1"/>
          </p:nvPr>
        </p:nvSpPr>
        <p:spPr>
          <a:xfrm>
            <a:off x="1828800" y="1966829"/>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2017-11-06</a:t>
            </a:r>
          </a:p>
        </p:txBody>
      </p:sp>
      <p:sp>
        <p:nvSpPr>
          <p:cNvPr id="6" name="Date Placeholder 3"/>
          <p:cNvSpPr>
            <a:spLocks noGrp="1"/>
          </p:cNvSpPr>
          <p:nvPr>
            <p:ph type="dt" idx="10"/>
          </p:nvPr>
        </p:nvSpPr>
        <p:spPr/>
        <p:txBody>
          <a:bodyPr/>
          <a:lstStyle/>
          <a:p>
            <a:r>
              <a:rPr lang="en-US"/>
              <a:t>November, 2017</a:t>
            </a:r>
            <a:endParaRPr lang="en-GB" dirty="0"/>
          </a:p>
        </p:txBody>
      </p:sp>
      <p:sp>
        <p:nvSpPr>
          <p:cNvPr id="7" name="Footer Placeholder 4"/>
          <p:cNvSpPr>
            <a:spLocks noGrp="1"/>
          </p:cNvSpPr>
          <p:nvPr>
            <p:ph type="ftr" idx="11"/>
          </p:nvPr>
        </p:nvSpPr>
        <p:spPr/>
        <p:txBody>
          <a:bodyPr/>
          <a:lstStyle/>
          <a:p>
            <a:r>
              <a:rPr lang="en-GB"/>
              <a:t>Leif Wilhelmsson, Ericsson AB</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937811690"/>
              </p:ext>
            </p:extLst>
          </p:nvPr>
        </p:nvGraphicFramePr>
        <p:xfrm>
          <a:off x="993775" y="3068960"/>
          <a:ext cx="10155237" cy="2466975"/>
        </p:xfrm>
        <a:graphic>
          <a:graphicData uri="http://schemas.openxmlformats.org/presentationml/2006/ole">
            <mc:AlternateContent xmlns:mc="http://schemas.openxmlformats.org/markup-compatibility/2006">
              <mc:Choice xmlns:v="urn:schemas-microsoft-com:vml" Requires="v">
                <p:oleObj spid="_x0000_s3201" name="Document" r:id="rId4" imgW="10466184" imgH="2539535" progId="Word.Document.8">
                  <p:embed/>
                </p:oleObj>
              </mc:Choice>
              <mc:Fallback>
                <p:oleObj name="Document" r:id="rId4" imgW="10466184" imgH="2539535" progId="Word.Document.8">
                  <p:embed/>
                  <p:pic>
                    <p:nvPicPr>
                      <p:cNvPr id="0" name="Picture 3"/>
                      <p:cNvPicPr>
                        <a:picLocks noChangeAspect="1" noChangeArrowheads="1"/>
                      </p:cNvPicPr>
                      <p:nvPr/>
                    </p:nvPicPr>
                    <p:blipFill>
                      <a:blip r:embed="rId5"/>
                      <a:srcRect/>
                      <a:stretch>
                        <a:fillRect/>
                      </a:stretch>
                    </p:blipFill>
                    <p:spPr bwMode="auto">
                      <a:xfrm>
                        <a:off x="993775" y="3068960"/>
                        <a:ext cx="10155237" cy="2466975"/>
                      </a:xfrm>
                      <a:prstGeom prst="rect">
                        <a:avLst/>
                      </a:prstGeom>
                      <a:noFill/>
                      <a:extLst/>
                    </p:spPr>
                  </p:pic>
                </p:oleObj>
              </mc:Fallback>
            </mc:AlternateContent>
          </a:graphicData>
        </a:graphic>
      </p:graphicFrame>
      <p:sp>
        <p:nvSpPr>
          <p:cNvPr id="3076" name="Rectangle 4"/>
          <p:cNvSpPr>
            <a:spLocks noChangeArrowheads="1"/>
          </p:cNvSpPr>
          <p:nvPr/>
        </p:nvSpPr>
        <p:spPr bwMode="auto">
          <a:xfrm>
            <a:off x="993775" y="2543509"/>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Simple Estimation of the SNR Gain - 62.5 kb/s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Leif Wilhelmsson, Ericsson AB</a:t>
            </a:r>
            <a:endParaRPr lang="en-GB" dirty="0"/>
          </a:p>
        </p:txBody>
      </p:sp>
      <p:sp>
        <p:nvSpPr>
          <p:cNvPr id="6" name="Date Placeholder 5"/>
          <p:cNvSpPr>
            <a:spLocks noGrp="1"/>
          </p:cNvSpPr>
          <p:nvPr>
            <p:ph type="dt" idx="15"/>
          </p:nvPr>
        </p:nvSpPr>
        <p:spPr/>
        <p:txBody>
          <a:bodyPr/>
          <a:lstStyle/>
          <a:p>
            <a:r>
              <a:rPr lang="en-US"/>
              <a:t>November, 2017</a:t>
            </a:r>
            <a:endParaRPr lang="en-GB" dirty="0"/>
          </a:p>
        </p:txBody>
      </p:sp>
      <p:sp>
        <p:nvSpPr>
          <p:cNvPr id="34" name="Content Placeholder 2"/>
          <p:cNvSpPr>
            <a:spLocks noGrp="1"/>
          </p:cNvSpPr>
          <p:nvPr>
            <p:ph idx="1"/>
          </p:nvPr>
        </p:nvSpPr>
        <p:spPr>
          <a:xfrm>
            <a:off x="5447928" y="2047313"/>
            <a:ext cx="6408812" cy="3529510"/>
          </a:xfrm>
        </p:spPr>
        <p:txBody>
          <a:bodyPr/>
          <a:lstStyle/>
          <a:p>
            <a:pPr>
              <a:buFont typeface="Arial" panose="020B0604020202020204" pitchFamily="34" charset="0"/>
              <a:buChar char="•"/>
            </a:pPr>
            <a:r>
              <a:rPr lang="en-US" dirty="0"/>
              <a:t>The gain by reducing T_NZ 2x is about 1.2 dB</a:t>
            </a:r>
          </a:p>
          <a:p>
            <a:pPr>
              <a:buFont typeface="Arial" panose="020B0604020202020204" pitchFamily="34" charset="0"/>
              <a:buChar char="•"/>
            </a:pPr>
            <a:r>
              <a:rPr lang="en-US" dirty="0"/>
              <a:t>If one would use T_NZ = 40 samples (2us) which is the same as in the 250 kb/s mode, a gain similar to BCC would be obtained</a:t>
            </a:r>
          </a:p>
          <a:p>
            <a:pPr>
              <a:buFont typeface="Arial" panose="020B0604020202020204" pitchFamily="34" charset="0"/>
              <a:buChar char="•"/>
            </a:pPr>
            <a:r>
              <a:rPr lang="en-US" dirty="0"/>
              <a:t>With T_NZ = 20 (1 us) the gain would be even higher, but with small T_NZ things like imperfect sampling will not make it practically feasible to use a correspondingly small receiver window</a:t>
            </a:r>
          </a:p>
        </p:txBody>
      </p:sp>
      <p:pic>
        <p:nvPicPr>
          <p:cNvPr id="9" name="Picture 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5342" y="1916832"/>
            <a:ext cx="5382586" cy="4036939"/>
          </a:xfrm>
          <a:prstGeom prst="rect">
            <a:avLst/>
          </a:prstGeom>
        </p:spPr>
      </p:pic>
    </p:spTree>
    <p:extLst>
      <p:ext uri="{BB962C8B-B14F-4D97-AF65-F5344CB8AC3E}">
        <p14:creationId xmlns:p14="http://schemas.microsoft.com/office/powerpoint/2010/main" val="342834822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Simple Estimation of the SNR Gain - 250 kb/s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a:t>Leif Wilhelmsson, Ericsson AB</a:t>
            </a:r>
            <a:endParaRPr lang="en-GB" dirty="0"/>
          </a:p>
        </p:txBody>
      </p:sp>
      <p:sp>
        <p:nvSpPr>
          <p:cNvPr id="6" name="Date Placeholder 5"/>
          <p:cNvSpPr>
            <a:spLocks noGrp="1"/>
          </p:cNvSpPr>
          <p:nvPr>
            <p:ph type="dt" idx="15"/>
          </p:nvPr>
        </p:nvSpPr>
        <p:spPr/>
        <p:txBody>
          <a:bodyPr/>
          <a:lstStyle/>
          <a:p>
            <a:r>
              <a:rPr lang="en-US"/>
              <a:t>November, 2017</a:t>
            </a:r>
            <a:endParaRPr lang="en-GB" dirty="0"/>
          </a:p>
        </p:txBody>
      </p:sp>
      <p:sp>
        <p:nvSpPr>
          <p:cNvPr id="8" name="Content Placeholder 2"/>
          <p:cNvSpPr>
            <a:spLocks noGrp="1"/>
          </p:cNvSpPr>
          <p:nvPr>
            <p:ph idx="1"/>
          </p:nvPr>
        </p:nvSpPr>
        <p:spPr>
          <a:xfrm>
            <a:off x="5447928" y="2047313"/>
            <a:ext cx="6408812" cy="3529510"/>
          </a:xfrm>
        </p:spPr>
        <p:txBody>
          <a:bodyPr/>
          <a:lstStyle/>
          <a:p>
            <a:pPr>
              <a:buFont typeface="Arial" panose="020B0604020202020204" pitchFamily="34" charset="0"/>
              <a:buChar char="•"/>
            </a:pPr>
            <a:r>
              <a:rPr lang="en-US" dirty="0">
                <a:solidFill>
                  <a:schemeClr val="tx1"/>
                </a:solidFill>
              </a:rPr>
              <a:t>Similar gains are seen since the gain comes from a relative decrease in the number of used samples</a:t>
            </a:r>
          </a:p>
          <a:p>
            <a:pPr>
              <a:buFont typeface="Arial" panose="020B0604020202020204" pitchFamily="34" charset="0"/>
              <a:buChar char="•"/>
            </a:pPr>
            <a:r>
              <a:rPr lang="en-US" dirty="0">
                <a:solidFill>
                  <a:schemeClr val="tx1"/>
                </a:solidFill>
              </a:rPr>
              <a:t>Practically, the gain becomes harder to obtain as</a:t>
            </a:r>
          </a:p>
          <a:p>
            <a:pPr lvl="1">
              <a:buFont typeface="Arial" panose="020B0604020202020204" pitchFamily="34" charset="0"/>
              <a:buChar char="•"/>
            </a:pPr>
            <a:r>
              <a:rPr lang="en-US" dirty="0">
                <a:solidFill>
                  <a:schemeClr val="tx1"/>
                </a:solidFill>
              </a:rPr>
              <a:t>Impact of sampling error becomes relatively larger</a:t>
            </a:r>
          </a:p>
          <a:p>
            <a:pPr lvl="1">
              <a:buFont typeface="Arial" panose="020B0604020202020204" pitchFamily="34" charset="0"/>
              <a:buChar char="•"/>
            </a:pPr>
            <a:r>
              <a:rPr lang="en-US" dirty="0">
                <a:solidFill>
                  <a:schemeClr val="tx1"/>
                </a:solidFill>
              </a:rPr>
              <a:t>The impact of delay spread can (eventually) not be ignored when RMS delay spread is not insignificant compared to T_NZ</a:t>
            </a:r>
          </a:p>
          <a:p>
            <a:pPr>
              <a:buFont typeface="Arial" panose="020B0604020202020204" pitchFamily="34" charset="0"/>
              <a:buChar char="•"/>
            </a:pPr>
            <a:r>
              <a:rPr lang="en-US" dirty="0">
                <a:solidFill>
                  <a:schemeClr val="tx1"/>
                </a:solidFill>
              </a:rPr>
              <a:t>We believe P-OOK is mainly of interest for the 62.5 kb/s mode</a:t>
            </a:r>
          </a:p>
        </p:txBody>
      </p:sp>
      <p:pic>
        <p:nvPicPr>
          <p:cNvPr id="9" name="Picture 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22479" y="2043273"/>
            <a:ext cx="5025449" cy="3769087"/>
          </a:xfrm>
          <a:prstGeom prst="rect">
            <a:avLst/>
          </a:prstGeom>
        </p:spPr>
      </p:pic>
    </p:spTree>
    <p:extLst>
      <p:ext uri="{BB962C8B-B14F-4D97-AF65-F5344CB8AC3E}">
        <p14:creationId xmlns:p14="http://schemas.microsoft.com/office/powerpoint/2010/main" val="147365242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Rectangle 24"/>
          <p:cNvSpPr/>
          <p:nvPr/>
        </p:nvSpPr>
        <p:spPr bwMode="auto">
          <a:xfrm>
            <a:off x="5971639" y="1960083"/>
            <a:ext cx="1238559" cy="265846"/>
          </a:xfrm>
          <a:prstGeom prst="rect">
            <a:avLst/>
          </a:prstGeom>
          <a:solidFill>
            <a:schemeClr val="accent1"/>
          </a:solidFill>
          <a:ln w="12700" cap="flat" cmpd="sng" algn="ctr">
            <a:solidFill>
              <a:schemeClr val="tx1"/>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en-US" sz="1100" b="0" i="0" u="none" strike="noStrike" cap="none" normalizeH="0" baseline="0">
              <a:ln>
                <a:noFill/>
              </a:ln>
              <a:solidFill>
                <a:schemeClr val="tx1"/>
              </a:solidFill>
              <a:effectLst/>
              <a:latin typeface="Arial" charset="0"/>
            </a:endParaRPr>
          </a:p>
        </p:txBody>
      </p:sp>
      <p:sp>
        <p:nvSpPr>
          <p:cNvPr id="2" name="Title 1"/>
          <p:cNvSpPr>
            <a:spLocks noGrp="1"/>
          </p:cNvSpPr>
          <p:nvPr>
            <p:ph type="title"/>
          </p:nvPr>
        </p:nvSpPr>
        <p:spPr/>
        <p:txBody>
          <a:bodyPr/>
          <a:lstStyle/>
          <a:p>
            <a:r>
              <a:rPr lang="en-US" dirty="0"/>
              <a:t>Discussion of Practically Achievable Gains</a:t>
            </a:r>
          </a:p>
        </p:txBody>
      </p:sp>
      <p:sp>
        <p:nvSpPr>
          <p:cNvPr id="3" name="Content Placeholder 2"/>
          <p:cNvSpPr>
            <a:spLocks noGrp="1"/>
          </p:cNvSpPr>
          <p:nvPr>
            <p:ph idx="1"/>
          </p:nvPr>
        </p:nvSpPr>
        <p:spPr>
          <a:xfrm>
            <a:off x="914401" y="3789040"/>
            <a:ext cx="10361084" cy="2305374"/>
          </a:xfrm>
        </p:spPr>
        <p:txBody>
          <a:bodyPr/>
          <a:lstStyle/>
          <a:p>
            <a:pPr>
              <a:buFont typeface="Arial" panose="020B0604020202020204" pitchFamily="34" charset="0"/>
              <a:buChar char="•"/>
            </a:pPr>
            <a:r>
              <a:rPr lang="en-US" dirty="0"/>
              <a:t>The theoretical gain assumes that the TX power can be increased without limitations. There seems to be at least two reason why this is not possible</a:t>
            </a:r>
          </a:p>
          <a:p>
            <a:pPr marL="914400" lvl="1" indent="-457200">
              <a:buFont typeface="+mj-lt"/>
              <a:buAutoNum type="arabicPeriod"/>
            </a:pPr>
            <a:r>
              <a:rPr lang="en-US" dirty="0"/>
              <a:t>Max TX power constraints. The PA designed based on max TX  power and linear requirements for the 802.11 user data </a:t>
            </a:r>
          </a:p>
          <a:p>
            <a:pPr marL="914400" lvl="1" indent="-457200">
              <a:buFont typeface="+mj-lt"/>
              <a:buAutoNum type="arabicPeriod"/>
            </a:pPr>
            <a:r>
              <a:rPr lang="en-US" dirty="0"/>
              <a:t>ACLR requirements. If the (instantaneous) TX power is increased the spectrum regrowth will eventually not meet the TX spectrum mask</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a:t>Leif Wilhelmsson, Ericsson AB</a:t>
            </a:r>
            <a:endParaRPr lang="en-GB" dirty="0"/>
          </a:p>
        </p:txBody>
      </p:sp>
      <p:sp>
        <p:nvSpPr>
          <p:cNvPr id="6" name="Date Placeholder 5"/>
          <p:cNvSpPr>
            <a:spLocks noGrp="1"/>
          </p:cNvSpPr>
          <p:nvPr>
            <p:ph type="dt" idx="15"/>
          </p:nvPr>
        </p:nvSpPr>
        <p:spPr/>
        <p:txBody>
          <a:bodyPr/>
          <a:lstStyle/>
          <a:p>
            <a:r>
              <a:rPr lang="en-US"/>
              <a:t>November, 2017</a:t>
            </a:r>
            <a:endParaRPr lang="en-GB" dirty="0"/>
          </a:p>
        </p:txBody>
      </p:sp>
      <p:sp>
        <p:nvSpPr>
          <p:cNvPr id="10" name="Rectangle 9"/>
          <p:cNvSpPr/>
          <p:nvPr/>
        </p:nvSpPr>
        <p:spPr bwMode="auto">
          <a:xfrm>
            <a:off x="3148512" y="2883307"/>
            <a:ext cx="531315" cy="266803"/>
          </a:xfrm>
          <a:prstGeom prst="rect">
            <a:avLst/>
          </a:prstGeom>
          <a:solidFill>
            <a:schemeClr val="accent1"/>
          </a:solidFill>
          <a:ln w="12700" cap="flat" cmpd="sng" algn="ctr">
            <a:solidFill>
              <a:schemeClr val="tx1"/>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en-US" sz="1100" b="0" i="0" u="none" strike="noStrike" cap="none" normalizeH="0" baseline="0">
              <a:ln>
                <a:noFill/>
              </a:ln>
              <a:solidFill>
                <a:schemeClr val="tx1"/>
              </a:solidFill>
              <a:effectLst/>
              <a:latin typeface="Arial" charset="0"/>
            </a:endParaRPr>
          </a:p>
        </p:txBody>
      </p:sp>
      <p:sp>
        <p:nvSpPr>
          <p:cNvPr id="11" name="Rectangle 10"/>
          <p:cNvSpPr/>
          <p:nvPr/>
        </p:nvSpPr>
        <p:spPr bwMode="auto">
          <a:xfrm>
            <a:off x="4131375" y="2883306"/>
            <a:ext cx="531315" cy="266803"/>
          </a:xfrm>
          <a:prstGeom prst="rect">
            <a:avLst/>
          </a:prstGeom>
          <a:solidFill>
            <a:schemeClr val="accent1"/>
          </a:solidFill>
          <a:ln w="12700" cap="flat" cmpd="sng" algn="ctr">
            <a:solidFill>
              <a:schemeClr val="tx1"/>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en-US" sz="1100" b="0" i="0" u="none" strike="noStrike" cap="none" normalizeH="0" baseline="0">
              <a:ln>
                <a:noFill/>
              </a:ln>
              <a:solidFill>
                <a:schemeClr val="tx1"/>
              </a:solidFill>
              <a:effectLst/>
              <a:latin typeface="Arial" charset="0"/>
            </a:endParaRPr>
          </a:p>
        </p:txBody>
      </p:sp>
      <p:sp>
        <p:nvSpPr>
          <p:cNvPr id="12" name="Isosceles Triangle 11"/>
          <p:cNvSpPr/>
          <p:nvPr/>
        </p:nvSpPr>
        <p:spPr bwMode="auto">
          <a:xfrm rot="5400000">
            <a:off x="5077822" y="2864507"/>
            <a:ext cx="324531" cy="304399"/>
          </a:xfrm>
          <a:prstGeom prst="triangle">
            <a:avLst/>
          </a:prstGeom>
          <a:solidFill>
            <a:schemeClr val="accent1"/>
          </a:solidFill>
          <a:ln w="12700" cap="flat" cmpd="sng" algn="ctr">
            <a:solidFill>
              <a:schemeClr val="tx1"/>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en-US" sz="1100" b="0" i="0" u="none" strike="noStrike" cap="none" normalizeH="0" baseline="0">
              <a:ln>
                <a:noFill/>
              </a:ln>
              <a:solidFill>
                <a:schemeClr val="tx1"/>
              </a:solidFill>
              <a:effectLst/>
              <a:latin typeface="Arial" charset="0"/>
            </a:endParaRPr>
          </a:p>
        </p:txBody>
      </p:sp>
      <p:sp>
        <p:nvSpPr>
          <p:cNvPr id="13" name="TextBox 12"/>
          <p:cNvSpPr txBox="1"/>
          <p:nvPr/>
        </p:nvSpPr>
        <p:spPr>
          <a:xfrm>
            <a:off x="3148512" y="2868385"/>
            <a:ext cx="599844" cy="261610"/>
          </a:xfrm>
          <a:prstGeom prst="rect">
            <a:avLst/>
          </a:prstGeom>
          <a:noFill/>
        </p:spPr>
        <p:txBody>
          <a:bodyPr wrap="none" rtlCol="0">
            <a:spAutoFit/>
          </a:bodyPr>
          <a:lstStyle/>
          <a:p>
            <a:r>
              <a:rPr lang="en-US" sz="1100" dirty="0"/>
              <a:t>OFDM</a:t>
            </a:r>
          </a:p>
        </p:txBody>
      </p:sp>
      <p:sp>
        <p:nvSpPr>
          <p:cNvPr id="14" name="TextBox 13"/>
          <p:cNvSpPr txBox="1"/>
          <p:nvPr/>
        </p:nvSpPr>
        <p:spPr>
          <a:xfrm>
            <a:off x="4114887" y="2866212"/>
            <a:ext cx="704039" cy="261610"/>
          </a:xfrm>
          <a:prstGeom prst="rect">
            <a:avLst/>
          </a:prstGeom>
          <a:noFill/>
        </p:spPr>
        <p:txBody>
          <a:bodyPr wrap="none" rtlCol="0">
            <a:spAutoFit/>
          </a:bodyPr>
          <a:lstStyle/>
          <a:p>
            <a:r>
              <a:rPr lang="en-US" sz="1100" dirty="0"/>
              <a:t>Shaping</a:t>
            </a:r>
          </a:p>
        </p:txBody>
      </p:sp>
      <p:sp>
        <p:nvSpPr>
          <p:cNvPr id="15" name="TextBox 14"/>
          <p:cNvSpPr txBox="1"/>
          <p:nvPr/>
        </p:nvSpPr>
        <p:spPr>
          <a:xfrm>
            <a:off x="5046126" y="2904818"/>
            <a:ext cx="373820" cy="261610"/>
          </a:xfrm>
          <a:prstGeom prst="rect">
            <a:avLst/>
          </a:prstGeom>
          <a:noFill/>
        </p:spPr>
        <p:txBody>
          <a:bodyPr wrap="none" rtlCol="0">
            <a:spAutoFit/>
          </a:bodyPr>
          <a:lstStyle/>
          <a:p>
            <a:r>
              <a:rPr lang="en-US" sz="1100" dirty="0"/>
              <a:t>PA</a:t>
            </a:r>
          </a:p>
        </p:txBody>
      </p:sp>
      <p:cxnSp>
        <p:nvCxnSpPr>
          <p:cNvPr id="16" name="Straight Arrow Connector 15"/>
          <p:cNvCxnSpPr/>
          <p:nvPr/>
        </p:nvCxnSpPr>
        <p:spPr bwMode="auto">
          <a:xfrm>
            <a:off x="3717802" y="3016708"/>
            <a:ext cx="413574" cy="2201"/>
          </a:xfrm>
          <a:prstGeom prst="straightConnector1">
            <a:avLst/>
          </a:prstGeom>
          <a:solidFill>
            <a:schemeClr val="accent1"/>
          </a:solidFill>
          <a:ln w="12700" cap="flat" cmpd="sng" algn="ctr">
            <a:solidFill>
              <a:schemeClr val="tx1"/>
            </a:solidFill>
            <a:prstDash val="solid"/>
            <a:round/>
            <a:headEnd type="none" w="med" len="med"/>
            <a:tailEnd type="arrow"/>
          </a:ln>
          <a:effectLst/>
        </p:spPr>
      </p:cxnSp>
      <p:cxnSp>
        <p:nvCxnSpPr>
          <p:cNvPr id="17" name="Straight Arrow Connector 16"/>
          <p:cNvCxnSpPr/>
          <p:nvPr/>
        </p:nvCxnSpPr>
        <p:spPr bwMode="auto">
          <a:xfrm>
            <a:off x="4662691" y="3006407"/>
            <a:ext cx="413574" cy="2201"/>
          </a:xfrm>
          <a:prstGeom prst="straightConnector1">
            <a:avLst/>
          </a:prstGeom>
          <a:solidFill>
            <a:schemeClr val="accent1"/>
          </a:solidFill>
          <a:ln w="12700" cap="flat" cmpd="sng" algn="ctr">
            <a:solidFill>
              <a:schemeClr val="tx1"/>
            </a:solidFill>
            <a:prstDash val="solid"/>
            <a:round/>
            <a:headEnd type="none" w="med" len="med"/>
            <a:tailEnd type="arrow"/>
          </a:ln>
          <a:effectLst/>
        </p:spPr>
      </p:cxnSp>
      <p:cxnSp>
        <p:nvCxnSpPr>
          <p:cNvPr id="18" name="Straight Arrow Connector 17"/>
          <p:cNvCxnSpPr/>
          <p:nvPr/>
        </p:nvCxnSpPr>
        <p:spPr bwMode="auto">
          <a:xfrm>
            <a:off x="5392287" y="3027009"/>
            <a:ext cx="409556" cy="0"/>
          </a:xfrm>
          <a:prstGeom prst="straightConnector1">
            <a:avLst/>
          </a:prstGeom>
          <a:solidFill>
            <a:schemeClr val="accent1"/>
          </a:solidFill>
          <a:ln w="12700" cap="flat" cmpd="sng" algn="ctr">
            <a:solidFill>
              <a:schemeClr val="tx1"/>
            </a:solidFill>
            <a:prstDash val="solid"/>
            <a:round/>
            <a:headEnd type="none" w="med" len="med"/>
            <a:tailEnd type="arrow"/>
          </a:ln>
          <a:effectLst/>
        </p:spPr>
      </p:cxnSp>
      <p:sp>
        <p:nvSpPr>
          <p:cNvPr id="26" name="TextBox 25"/>
          <p:cNvSpPr txBox="1"/>
          <p:nvPr/>
        </p:nvSpPr>
        <p:spPr>
          <a:xfrm>
            <a:off x="5955218" y="1941514"/>
            <a:ext cx="2285285" cy="261610"/>
          </a:xfrm>
          <a:prstGeom prst="rect">
            <a:avLst/>
          </a:prstGeom>
          <a:noFill/>
        </p:spPr>
        <p:txBody>
          <a:bodyPr wrap="square" rtlCol="0">
            <a:spAutoFit/>
          </a:bodyPr>
          <a:lstStyle/>
          <a:p>
            <a:r>
              <a:rPr lang="en-US" sz="1100" dirty="0"/>
              <a:t>Spectrum analyzer</a:t>
            </a:r>
          </a:p>
        </p:txBody>
      </p:sp>
      <p:pic>
        <p:nvPicPr>
          <p:cNvPr id="32" name="Picture 119"/>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396996" y="1606027"/>
            <a:ext cx="1503031" cy="10816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pic>
      <p:cxnSp>
        <p:nvCxnSpPr>
          <p:cNvPr id="33" name="Straight Arrow Connector 32"/>
          <p:cNvCxnSpPr>
            <a:stCxn id="32" idx="3"/>
            <a:endCxn id="12" idx="2"/>
          </p:cNvCxnSpPr>
          <p:nvPr/>
        </p:nvCxnSpPr>
        <p:spPr bwMode="auto">
          <a:xfrm>
            <a:off x="3900027" y="2146870"/>
            <a:ext cx="1187861" cy="707571"/>
          </a:xfrm>
          <a:prstGeom prst="straightConnector1">
            <a:avLst/>
          </a:prstGeom>
          <a:solidFill>
            <a:schemeClr val="accent1"/>
          </a:solidFill>
          <a:ln w="12700" cap="flat" cmpd="sng" algn="ctr">
            <a:solidFill>
              <a:schemeClr val="tx1"/>
            </a:solidFill>
            <a:prstDash val="solid"/>
            <a:round/>
            <a:headEnd type="none" w="med" len="med"/>
            <a:tailEnd type="arrow"/>
          </a:ln>
          <a:effectLst/>
        </p:spPr>
      </p:cxnSp>
      <p:pic>
        <p:nvPicPr>
          <p:cNvPr id="41" name="Picture 40"/>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793318" y="2416429"/>
            <a:ext cx="1735325" cy="1299174"/>
          </a:xfrm>
          <a:prstGeom prst="rect">
            <a:avLst/>
          </a:prstGeom>
        </p:spPr>
      </p:pic>
    </p:spTree>
    <p:extLst>
      <p:ext uri="{BB962C8B-B14F-4D97-AF65-F5344CB8AC3E}">
        <p14:creationId xmlns:p14="http://schemas.microsoft.com/office/powerpoint/2010/main" val="248008847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Discussion of PA Model</a:t>
            </a:r>
          </a:p>
        </p:txBody>
      </p:sp>
      <p:sp>
        <p:nvSpPr>
          <p:cNvPr id="3" name="Content Placeholder 2"/>
          <p:cNvSpPr>
            <a:spLocks noGrp="1"/>
          </p:cNvSpPr>
          <p:nvPr>
            <p:ph idx="1"/>
          </p:nvPr>
        </p:nvSpPr>
        <p:spPr>
          <a:xfrm>
            <a:off x="914401" y="3582242"/>
            <a:ext cx="10361084" cy="2305374"/>
          </a:xfrm>
        </p:spPr>
        <p:txBody>
          <a:bodyPr/>
          <a:lstStyle/>
          <a:p>
            <a:pPr>
              <a:buFont typeface="Arial" panose="020B0604020202020204" pitchFamily="34" charset="0"/>
              <a:buChar char="•"/>
            </a:pPr>
            <a:r>
              <a:rPr lang="en-US" dirty="0"/>
              <a:t>The Rapp model with p = 3 is used, as agreed in [3]</a:t>
            </a:r>
          </a:p>
          <a:p>
            <a:pPr>
              <a:buFont typeface="Arial" panose="020B0604020202020204" pitchFamily="34" charset="0"/>
              <a:buChar char="•"/>
            </a:pPr>
            <a:r>
              <a:rPr lang="en-US" dirty="0"/>
              <a:t>According to [3], referring back to [4], the assumption is that the PA is designed such that the saturation is at 25 dBm, whereas the TX power should be limited to 17 dBm, resulting in an OBO of 8 dB </a:t>
            </a:r>
          </a:p>
          <a:p>
            <a:pPr>
              <a:buFont typeface="Arial" panose="020B0604020202020204" pitchFamily="34" charset="0"/>
              <a:buChar char="•"/>
            </a:pPr>
            <a:r>
              <a:rPr lang="en-US" dirty="0"/>
              <a:t>Based on simulations of 802.11ax [5], considerably less OBO is possible from a TX mask point of view for 11ax. From an EVM point of view, even larger OBO is needed for large MCS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a:t>Leif Wilhelmsson, Ericsson AB</a:t>
            </a:r>
            <a:endParaRPr lang="en-GB" dirty="0"/>
          </a:p>
        </p:txBody>
      </p:sp>
      <p:sp>
        <p:nvSpPr>
          <p:cNvPr id="6" name="Date Placeholder 5"/>
          <p:cNvSpPr>
            <a:spLocks noGrp="1"/>
          </p:cNvSpPr>
          <p:nvPr>
            <p:ph type="dt" idx="15"/>
          </p:nvPr>
        </p:nvSpPr>
        <p:spPr/>
        <p:txBody>
          <a:bodyPr/>
          <a:lstStyle/>
          <a:p>
            <a:r>
              <a:rPr lang="en-US"/>
              <a:t>November, 2017</a:t>
            </a:r>
            <a:endParaRPr lang="en-GB" dirty="0"/>
          </a:p>
        </p:txBody>
      </p:sp>
      <p:pic>
        <p:nvPicPr>
          <p:cNvPr id="7" name="Picture 2" descr="C:\Users\ecswilh\WLAN\Filters etc\80211ac_TXspec_window_variousOBO_Hanning.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544550" y="1544216"/>
            <a:ext cx="2722220" cy="2038026"/>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119"/>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567608" y="1544216"/>
            <a:ext cx="2589835" cy="18638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13739840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Discussion of practically achievable gains</a:t>
            </a:r>
            <a:endParaRPr lang="en-US" i="1" dirty="0"/>
          </a:p>
        </p:txBody>
      </p:sp>
      <p:sp>
        <p:nvSpPr>
          <p:cNvPr id="3" name="Content Placeholder 2"/>
          <p:cNvSpPr>
            <a:spLocks noGrp="1"/>
          </p:cNvSpPr>
          <p:nvPr>
            <p:ph idx="1"/>
          </p:nvPr>
        </p:nvSpPr>
        <p:spPr>
          <a:xfrm>
            <a:off x="965200" y="4581127"/>
            <a:ext cx="10361084" cy="1901825"/>
          </a:xfrm>
        </p:spPr>
        <p:txBody>
          <a:bodyPr/>
          <a:lstStyle/>
          <a:p>
            <a:pPr>
              <a:buFont typeface="Arial" panose="020B0604020202020204" pitchFamily="34" charset="0"/>
              <a:buChar char="•"/>
            </a:pPr>
            <a:r>
              <a:rPr lang="en-US" dirty="0"/>
              <a:t>If it suffice to fulfill the TX mask used for a 20 MHz channel, a 4 MHz wake-up signal will be no issue even with 0 dB OBO, see left figure</a:t>
            </a:r>
          </a:p>
          <a:p>
            <a:pPr>
              <a:buFont typeface="Arial" panose="020B0604020202020204" pitchFamily="34" charset="0"/>
              <a:buChar char="•"/>
            </a:pPr>
            <a:r>
              <a:rPr lang="en-US" dirty="0"/>
              <a:t>If one would take advantage of using a larger BW, as suggested in [6], a BW of 10 MHz is still feasible with 0 dB OBO, see right figure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a:t>Leif Wilhelmsson, Ericsson AB</a:t>
            </a:r>
            <a:endParaRPr lang="en-GB" dirty="0"/>
          </a:p>
        </p:txBody>
      </p:sp>
      <p:sp>
        <p:nvSpPr>
          <p:cNvPr id="6" name="Date Placeholder 5"/>
          <p:cNvSpPr>
            <a:spLocks noGrp="1"/>
          </p:cNvSpPr>
          <p:nvPr>
            <p:ph type="dt" idx="15"/>
          </p:nvPr>
        </p:nvSpPr>
        <p:spPr/>
        <p:txBody>
          <a:bodyPr/>
          <a:lstStyle/>
          <a:p>
            <a:r>
              <a:rPr lang="en-US"/>
              <a:t>November, 2017</a:t>
            </a:r>
            <a:endParaRPr lang="en-GB" dirty="0"/>
          </a:p>
        </p:txBody>
      </p:sp>
      <p:pic>
        <p:nvPicPr>
          <p:cNvPr id="8"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50682" y="1553052"/>
            <a:ext cx="3600400" cy="2695487"/>
          </a:xfrm>
          <a:prstGeom prst="rect">
            <a:avLst/>
          </a:prstGeom>
        </p:spPr>
      </p:pic>
      <p:pic>
        <p:nvPicPr>
          <p:cNvPr id="10" name="Picture 9"/>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799363" y="1624441"/>
            <a:ext cx="3175485" cy="2377369"/>
          </a:xfrm>
          <a:prstGeom prst="rect">
            <a:avLst/>
          </a:prstGeom>
        </p:spPr>
      </p:pic>
    </p:spTree>
    <p:extLst>
      <p:ext uri="{BB962C8B-B14F-4D97-AF65-F5344CB8AC3E}">
        <p14:creationId xmlns:p14="http://schemas.microsoft.com/office/powerpoint/2010/main" val="214555209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Discussion of practically achievable gains – 4 MHz BW</a:t>
            </a:r>
            <a:endParaRPr lang="en-US" i="1" dirty="0"/>
          </a:p>
        </p:txBody>
      </p:sp>
      <p:sp>
        <p:nvSpPr>
          <p:cNvPr id="3" name="Content Placeholder 2"/>
          <p:cNvSpPr>
            <a:spLocks noGrp="1"/>
          </p:cNvSpPr>
          <p:nvPr>
            <p:ph idx="1"/>
          </p:nvPr>
        </p:nvSpPr>
        <p:spPr>
          <a:xfrm>
            <a:off x="767408" y="2068525"/>
            <a:ext cx="10361084" cy="1800200"/>
          </a:xfrm>
        </p:spPr>
        <p:txBody>
          <a:bodyPr/>
          <a:lstStyle/>
          <a:p>
            <a:pPr>
              <a:buFont typeface="Arial" panose="020B0604020202020204" pitchFamily="34" charset="0"/>
              <a:buChar char="•"/>
            </a:pPr>
            <a:r>
              <a:rPr lang="en-US" dirty="0"/>
              <a:t>For a 4 MHz BW,  the maximum average power would for PSD limited transmission be 16 dBm</a:t>
            </a:r>
          </a:p>
          <a:p>
            <a:pPr>
              <a:buFont typeface="Arial" panose="020B0604020202020204" pitchFamily="34" charset="0"/>
              <a:buChar char="•"/>
            </a:pPr>
            <a:r>
              <a:rPr lang="en-US" dirty="0"/>
              <a:t>With plain OOK, 19 dBm can be used for the ON part.</a:t>
            </a:r>
          </a:p>
          <a:p>
            <a:pPr>
              <a:buFont typeface="Arial" panose="020B0604020202020204" pitchFamily="34" charset="0"/>
              <a:buChar char="•"/>
            </a:pPr>
            <a:r>
              <a:rPr lang="en-US" dirty="0"/>
              <a:t>With P-OOK, it seems increasing this to 25 dBm is feasible based on the assumptions </a:t>
            </a:r>
          </a:p>
          <a:p>
            <a:pPr>
              <a:buFont typeface="Arial" panose="020B0604020202020204" pitchFamily="34" charset="0"/>
              <a:buChar char="•"/>
            </a:pPr>
            <a:r>
              <a:rPr lang="en-US" dirty="0"/>
              <a:t>This means T_NZ = 40 samples (2 us) for the 62.5kb/s mode</a:t>
            </a:r>
          </a:p>
          <a:p>
            <a:pPr marL="0" indent="0"/>
            <a:endParaRPr lang="en-US" dirty="0"/>
          </a:p>
          <a:p>
            <a:pPr>
              <a:buFont typeface="Arial" panose="020B0604020202020204" pitchFamily="34" charset="0"/>
              <a:buChar char="•"/>
            </a:pPr>
            <a:endParaRPr lang="en-US" dirty="0"/>
          </a:p>
          <a:p>
            <a:pPr>
              <a:buFont typeface="Arial" panose="020B0604020202020204" pitchFamily="34" charset="0"/>
              <a:buChar char="•"/>
            </a:pPr>
            <a:endParaRPr lang="en-US" dirty="0"/>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a:t>Leif Wilhelmsson, Ericsson AB</a:t>
            </a:r>
            <a:endParaRPr lang="en-GB" dirty="0"/>
          </a:p>
        </p:txBody>
      </p:sp>
      <p:sp>
        <p:nvSpPr>
          <p:cNvPr id="6" name="Date Placeholder 5"/>
          <p:cNvSpPr>
            <a:spLocks noGrp="1"/>
          </p:cNvSpPr>
          <p:nvPr>
            <p:ph type="dt" idx="15"/>
          </p:nvPr>
        </p:nvSpPr>
        <p:spPr/>
        <p:txBody>
          <a:bodyPr/>
          <a:lstStyle/>
          <a:p>
            <a:r>
              <a:rPr lang="en-US"/>
              <a:t>November, 2017</a:t>
            </a:r>
            <a:endParaRPr lang="en-GB" dirty="0"/>
          </a:p>
        </p:txBody>
      </p:sp>
    </p:spTree>
    <p:extLst>
      <p:ext uri="{BB962C8B-B14F-4D97-AF65-F5344CB8AC3E}">
        <p14:creationId xmlns:p14="http://schemas.microsoft.com/office/powerpoint/2010/main" val="2452937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Discussion of practically achievable gains – 8 MHz BW</a:t>
            </a:r>
            <a:endParaRPr lang="en-US" i="1" dirty="0"/>
          </a:p>
        </p:txBody>
      </p:sp>
      <p:sp>
        <p:nvSpPr>
          <p:cNvPr id="3" name="Content Placeholder 2"/>
          <p:cNvSpPr>
            <a:spLocks noGrp="1"/>
          </p:cNvSpPr>
          <p:nvPr>
            <p:ph idx="1"/>
          </p:nvPr>
        </p:nvSpPr>
        <p:spPr>
          <a:xfrm>
            <a:off x="767408" y="2068524"/>
            <a:ext cx="10361084" cy="5032883"/>
          </a:xfrm>
        </p:spPr>
        <p:txBody>
          <a:bodyPr/>
          <a:lstStyle/>
          <a:p>
            <a:pPr>
              <a:buFont typeface="Arial" panose="020B0604020202020204" pitchFamily="34" charset="0"/>
              <a:buChar char="•"/>
            </a:pPr>
            <a:r>
              <a:rPr lang="en-US" dirty="0"/>
              <a:t>8 MHz BW is here just taken as an example, but keeping in mind that this seems to still meet the TX mask also with saturated PA</a:t>
            </a:r>
          </a:p>
          <a:p>
            <a:pPr>
              <a:buFont typeface="Arial" panose="020B0604020202020204" pitchFamily="34" charset="0"/>
              <a:buChar char="•"/>
            </a:pPr>
            <a:r>
              <a:rPr lang="en-US" dirty="0"/>
              <a:t>The maximum average power would for PSD limited transmission be 19 dBm, which is close to the 20 dBm power limitation</a:t>
            </a:r>
          </a:p>
          <a:p>
            <a:pPr>
              <a:buFont typeface="Arial" panose="020B0604020202020204" pitchFamily="34" charset="0"/>
              <a:buChar char="•"/>
            </a:pPr>
            <a:r>
              <a:rPr lang="en-US" dirty="0"/>
              <a:t>With plain OOK, 22 dBm can be used for the ON part.</a:t>
            </a:r>
          </a:p>
          <a:p>
            <a:pPr>
              <a:buFont typeface="Arial" panose="020B0604020202020204" pitchFamily="34" charset="0"/>
              <a:buChar char="•"/>
            </a:pPr>
            <a:r>
              <a:rPr lang="en-US" dirty="0"/>
              <a:t>With P-OOK, it seems increasing this to 25 dBm is feasible based on the assumptions, resulting in T_NZ = 80 samples (4 us) for the 62.5kb/s mode</a:t>
            </a:r>
          </a:p>
          <a:p>
            <a:pPr marL="0" indent="0"/>
            <a:endParaRPr lang="en-US" dirty="0"/>
          </a:p>
          <a:p>
            <a:pPr>
              <a:buFont typeface="Arial" panose="020B0604020202020204" pitchFamily="34" charset="0"/>
              <a:buChar char="•"/>
            </a:pPr>
            <a:endParaRPr lang="en-US" dirty="0"/>
          </a:p>
          <a:p>
            <a:pPr>
              <a:buFont typeface="Arial" panose="020B0604020202020204" pitchFamily="34" charset="0"/>
              <a:buChar char="•"/>
            </a:pPr>
            <a:endParaRPr lang="en-US" dirty="0"/>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a:t>Leif Wilhelmsson, Ericsson AB</a:t>
            </a:r>
            <a:endParaRPr lang="en-GB" dirty="0"/>
          </a:p>
        </p:txBody>
      </p:sp>
      <p:sp>
        <p:nvSpPr>
          <p:cNvPr id="6" name="Date Placeholder 5"/>
          <p:cNvSpPr>
            <a:spLocks noGrp="1"/>
          </p:cNvSpPr>
          <p:nvPr>
            <p:ph type="dt" idx="15"/>
          </p:nvPr>
        </p:nvSpPr>
        <p:spPr/>
        <p:txBody>
          <a:bodyPr/>
          <a:lstStyle/>
          <a:p>
            <a:r>
              <a:rPr lang="en-US"/>
              <a:t>November, 2017</a:t>
            </a:r>
            <a:endParaRPr lang="en-GB" dirty="0"/>
          </a:p>
        </p:txBody>
      </p:sp>
    </p:spTree>
    <p:extLst>
      <p:ext uri="{BB962C8B-B14F-4D97-AF65-F5344CB8AC3E}">
        <p14:creationId xmlns:p14="http://schemas.microsoft.com/office/powerpoint/2010/main" val="66490336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Discussion of practically achievable gains – power limited</a:t>
            </a:r>
            <a:endParaRPr lang="en-US" i="1" dirty="0"/>
          </a:p>
        </p:txBody>
      </p:sp>
      <p:sp>
        <p:nvSpPr>
          <p:cNvPr id="3" name="Content Placeholder 2"/>
          <p:cNvSpPr>
            <a:spLocks noGrp="1"/>
          </p:cNvSpPr>
          <p:nvPr>
            <p:ph idx="1"/>
          </p:nvPr>
        </p:nvSpPr>
        <p:spPr>
          <a:xfrm>
            <a:off x="767408" y="2068524"/>
            <a:ext cx="10361084" cy="5032883"/>
          </a:xfrm>
        </p:spPr>
        <p:txBody>
          <a:bodyPr/>
          <a:lstStyle/>
          <a:p>
            <a:pPr>
              <a:buFont typeface="Arial" panose="020B0604020202020204" pitchFamily="34" charset="0"/>
              <a:buChar char="•"/>
            </a:pPr>
            <a:r>
              <a:rPr lang="en-US" dirty="0"/>
              <a:t>When there regulatory limitations for the average TX power does not result in a practical problem, i.e., the maximum practically TX power can be used irrespective of T_NZ, then plain OOK is preferred</a:t>
            </a:r>
          </a:p>
          <a:p>
            <a:pPr>
              <a:buFont typeface="Arial" panose="020B0604020202020204" pitchFamily="34" charset="0"/>
              <a:buChar char="•"/>
            </a:pPr>
            <a:endParaRPr lang="en-US" dirty="0"/>
          </a:p>
          <a:p>
            <a:pPr>
              <a:buFont typeface="Arial" panose="020B0604020202020204" pitchFamily="34" charset="0"/>
              <a:buChar char="•"/>
            </a:pPr>
            <a:endParaRPr lang="en-US" dirty="0"/>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a:t>Leif Wilhelmsson, Ericsson AB</a:t>
            </a:r>
            <a:endParaRPr lang="en-GB" dirty="0"/>
          </a:p>
        </p:txBody>
      </p:sp>
      <p:sp>
        <p:nvSpPr>
          <p:cNvPr id="6" name="Date Placeholder 5"/>
          <p:cNvSpPr>
            <a:spLocks noGrp="1"/>
          </p:cNvSpPr>
          <p:nvPr>
            <p:ph type="dt" idx="15"/>
          </p:nvPr>
        </p:nvSpPr>
        <p:spPr/>
        <p:txBody>
          <a:bodyPr/>
          <a:lstStyle/>
          <a:p>
            <a:r>
              <a:rPr lang="en-US"/>
              <a:t>November, 2017</a:t>
            </a:r>
            <a:endParaRPr lang="en-GB" dirty="0"/>
          </a:p>
        </p:txBody>
      </p:sp>
    </p:spTree>
    <p:extLst>
      <p:ext uri="{BB962C8B-B14F-4D97-AF65-F5344CB8AC3E}">
        <p14:creationId xmlns:p14="http://schemas.microsoft.com/office/powerpoint/2010/main" val="305416016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Simulation Results - AWGN</a:t>
            </a:r>
          </a:p>
        </p:txBody>
      </p:sp>
      <p:sp>
        <p:nvSpPr>
          <p:cNvPr id="3" name="Content Placeholder 2"/>
          <p:cNvSpPr>
            <a:spLocks noGrp="1"/>
          </p:cNvSpPr>
          <p:nvPr>
            <p:ph idx="1"/>
          </p:nvPr>
        </p:nvSpPr>
        <p:spPr>
          <a:xfrm>
            <a:off x="914401" y="4365104"/>
            <a:ext cx="10361084" cy="1441278"/>
          </a:xfrm>
        </p:spPr>
        <p:txBody>
          <a:bodyPr/>
          <a:lstStyle/>
          <a:p>
            <a:pPr>
              <a:buFont typeface="Arial" panose="020B0604020202020204" pitchFamily="34" charset="0"/>
              <a:buChar char="•"/>
            </a:pPr>
            <a:r>
              <a:rPr lang="en-US" dirty="0"/>
              <a:t>Two different simulations are performed, with ideal synchronization and with a practical synchronization algorithm</a:t>
            </a:r>
          </a:p>
          <a:p>
            <a:pPr>
              <a:buFont typeface="Arial" panose="020B0604020202020204" pitchFamily="34" charset="0"/>
              <a:buChar char="•"/>
            </a:pPr>
            <a:r>
              <a:rPr lang="en-US" dirty="0"/>
              <a:t>For T_NZ = 2us and larger, the performance is almost the same</a:t>
            </a:r>
          </a:p>
          <a:p>
            <a:pPr>
              <a:buFont typeface="Arial" panose="020B0604020202020204" pitchFamily="34" charset="0"/>
              <a:buChar char="•"/>
            </a:pPr>
            <a:r>
              <a:rPr lang="en-US" dirty="0"/>
              <a:t>If T_NZ is reduced too much the gain is diminished and may even cause a loss in the performance</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a:t>Leif Wilhelmsson, Ericsson AB</a:t>
            </a:r>
            <a:endParaRPr lang="en-GB" dirty="0"/>
          </a:p>
        </p:txBody>
      </p:sp>
      <p:sp>
        <p:nvSpPr>
          <p:cNvPr id="6" name="Date Placeholder 5"/>
          <p:cNvSpPr>
            <a:spLocks noGrp="1"/>
          </p:cNvSpPr>
          <p:nvPr>
            <p:ph type="dt" idx="15"/>
          </p:nvPr>
        </p:nvSpPr>
        <p:spPr/>
        <p:txBody>
          <a:bodyPr/>
          <a:lstStyle/>
          <a:p>
            <a:r>
              <a:rPr lang="en-US"/>
              <a:t>November, 2017</a:t>
            </a:r>
            <a:endParaRPr lang="en-GB" dirty="0"/>
          </a:p>
        </p:txBody>
      </p:sp>
      <p:pic>
        <p:nvPicPr>
          <p:cNvPr id="17" name="Picture 1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600056" y="1388829"/>
            <a:ext cx="4106827" cy="3080120"/>
          </a:xfrm>
          <a:prstGeom prst="rect">
            <a:avLst/>
          </a:prstGeom>
        </p:spPr>
      </p:pic>
      <p:pic>
        <p:nvPicPr>
          <p:cNvPr id="19" name="Picture 18"/>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444798" y="1440751"/>
            <a:ext cx="3968366" cy="2976275"/>
          </a:xfrm>
          <a:prstGeom prst="rect">
            <a:avLst/>
          </a:prstGeom>
        </p:spPr>
      </p:pic>
    </p:spTree>
    <p:extLst>
      <p:ext uri="{BB962C8B-B14F-4D97-AF65-F5344CB8AC3E}">
        <p14:creationId xmlns:p14="http://schemas.microsoft.com/office/powerpoint/2010/main" val="422748028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Simulation Results – </a:t>
            </a:r>
            <a:r>
              <a:rPr lang="en-US" dirty="0" err="1"/>
              <a:t>TGn</a:t>
            </a:r>
            <a:r>
              <a:rPr lang="en-US" dirty="0"/>
              <a:t> Channels</a:t>
            </a:r>
          </a:p>
        </p:txBody>
      </p:sp>
      <p:sp>
        <p:nvSpPr>
          <p:cNvPr id="3" name="Content Placeholder 2"/>
          <p:cNvSpPr>
            <a:spLocks noGrp="1"/>
          </p:cNvSpPr>
          <p:nvPr>
            <p:ph idx="1"/>
          </p:nvPr>
        </p:nvSpPr>
        <p:spPr>
          <a:xfrm>
            <a:off x="914401" y="5013176"/>
            <a:ext cx="10361084" cy="1081238"/>
          </a:xfrm>
        </p:spPr>
        <p:txBody>
          <a:bodyPr/>
          <a:lstStyle/>
          <a:p>
            <a:pPr>
              <a:buFont typeface="Arial" panose="020B0604020202020204" pitchFamily="34" charset="0"/>
              <a:buChar char="•"/>
            </a:pPr>
            <a:r>
              <a:rPr lang="en-US" dirty="0"/>
              <a:t>Similar performance gains are seen also for the </a:t>
            </a:r>
            <a:r>
              <a:rPr lang="en-US" dirty="0" err="1"/>
              <a:t>TGnB</a:t>
            </a:r>
            <a:r>
              <a:rPr lang="en-US" dirty="0"/>
              <a:t> and </a:t>
            </a:r>
            <a:r>
              <a:rPr lang="en-US" dirty="0" err="1"/>
              <a:t>TGnD</a:t>
            </a:r>
            <a:r>
              <a:rPr lang="en-US" dirty="0"/>
              <a:t> channels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a:t>Leif Wilhelmsson, Ericsson AB</a:t>
            </a:r>
            <a:endParaRPr lang="en-GB" dirty="0"/>
          </a:p>
        </p:txBody>
      </p:sp>
      <p:sp>
        <p:nvSpPr>
          <p:cNvPr id="6" name="Date Placeholder 5"/>
          <p:cNvSpPr>
            <a:spLocks noGrp="1"/>
          </p:cNvSpPr>
          <p:nvPr>
            <p:ph type="dt" idx="15"/>
          </p:nvPr>
        </p:nvSpPr>
        <p:spPr/>
        <p:txBody>
          <a:bodyPr/>
          <a:lstStyle/>
          <a:p>
            <a:r>
              <a:rPr lang="en-US"/>
              <a:t>November, 2017</a:t>
            </a:r>
            <a:endParaRPr lang="en-GB" dirty="0"/>
          </a:p>
        </p:txBody>
      </p:sp>
      <p:pic>
        <p:nvPicPr>
          <p:cNvPr id="9" name="Picture 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43472" y="1590583"/>
            <a:ext cx="4176463" cy="3132347"/>
          </a:xfrm>
          <a:prstGeom prst="rect">
            <a:avLst/>
          </a:prstGeom>
        </p:spPr>
      </p:pic>
      <p:pic>
        <p:nvPicPr>
          <p:cNvPr id="13" name="Picture 1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916214" y="1590583"/>
            <a:ext cx="4250843" cy="3188132"/>
          </a:xfrm>
          <a:prstGeom prst="rect">
            <a:avLst/>
          </a:prstGeom>
        </p:spPr>
      </p:pic>
    </p:spTree>
    <p:extLst>
      <p:ext uri="{BB962C8B-B14F-4D97-AF65-F5344CB8AC3E}">
        <p14:creationId xmlns:p14="http://schemas.microsoft.com/office/powerpoint/2010/main" val="39172168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xfrm>
            <a:off x="897633" y="1628800"/>
            <a:ext cx="10361084" cy="4113213"/>
          </a:xfrm>
          <a:ln/>
        </p:spPr>
        <p:txBody>
          <a:bodyPr/>
          <a:lstStyle/>
          <a:p>
            <a:pPr>
              <a:buFont typeface="Arial" panose="020B0604020202020204" pitchFamily="34" charset="0"/>
              <a:buChar char="•"/>
            </a:pPr>
            <a:r>
              <a:rPr lang="en-GB" dirty="0"/>
              <a:t>As an alternative to textbook Manchester coded OOK, it has in e.g. [1] and [2] been proposed to zero-pad the ON part of the signal to further improve the performance</a:t>
            </a:r>
          </a:p>
          <a:p>
            <a:pPr>
              <a:buFont typeface="Arial" panose="020B0604020202020204" pitchFamily="34" charset="0"/>
              <a:buChar char="•"/>
            </a:pPr>
            <a:r>
              <a:rPr lang="en-GB" dirty="0"/>
              <a:t>In this contribution we discuss what this gain comes from, how far this approach can be taken in practice, and what the corresponding gain is</a:t>
            </a:r>
          </a:p>
          <a:p>
            <a:pPr>
              <a:buFont typeface="Arial" panose="020B0604020202020204" pitchFamily="34" charset="0"/>
              <a:buChar char="•"/>
            </a:pPr>
            <a:r>
              <a:rPr lang="en-GB" dirty="0"/>
              <a:t>Since the idea basically is to send OOK for only part of the time, and nothing during the remaining part, we refer to this as Partial-OOK</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Leif Wilhelmsson, Ericsson AB</a:t>
            </a:r>
            <a:endParaRPr lang="en-GB" dirty="0"/>
          </a:p>
        </p:txBody>
      </p:sp>
      <p:sp>
        <p:nvSpPr>
          <p:cNvPr id="4" name="Date Placeholder 3"/>
          <p:cNvSpPr>
            <a:spLocks noGrp="1"/>
          </p:cNvSpPr>
          <p:nvPr>
            <p:ph type="dt" idx="15"/>
          </p:nvPr>
        </p:nvSpPr>
        <p:spPr/>
        <p:txBody>
          <a:bodyPr/>
          <a:lstStyle/>
          <a:p>
            <a:r>
              <a:rPr lang="en-US"/>
              <a:t>November, 2017</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Simulation Results – Increase Receiver Window Size </a:t>
            </a:r>
          </a:p>
        </p:txBody>
      </p:sp>
      <p:sp>
        <p:nvSpPr>
          <p:cNvPr id="3" name="Content Placeholder 2"/>
          <p:cNvSpPr>
            <a:spLocks noGrp="1"/>
          </p:cNvSpPr>
          <p:nvPr>
            <p:ph idx="1"/>
          </p:nvPr>
        </p:nvSpPr>
        <p:spPr>
          <a:xfrm>
            <a:off x="942215" y="4860921"/>
            <a:ext cx="10361084" cy="1081238"/>
          </a:xfrm>
        </p:spPr>
        <p:txBody>
          <a:bodyPr/>
          <a:lstStyle/>
          <a:p>
            <a:pPr>
              <a:buFont typeface="Arial" panose="020B0604020202020204" pitchFamily="34" charset="0"/>
              <a:buChar char="•"/>
            </a:pPr>
            <a:r>
              <a:rPr lang="en-US" dirty="0"/>
              <a:t>For perfect synchronization and no delay spread, a receiver window matched to the sent pulse length gives the best result</a:t>
            </a:r>
          </a:p>
          <a:p>
            <a:pPr>
              <a:buFont typeface="Arial" panose="020B0604020202020204" pitchFamily="34" charset="0"/>
              <a:buChar char="•"/>
            </a:pPr>
            <a:r>
              <a:rPr lang="en-US" dirty="0"/>
              <a:t>For a channel with some delay spread, a somewhat increased receiver window may work equally well, and sometimes even better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a:t>Leif Wilhelmsson, Ericsson AB</a:t>
            </a:r>
            <a:endParaRPr lang="en-GB" dirty="0"/>
          </a:p>
        </p:txBody>
      </p:sp>
      <p:sp>
        <p:nvSpPr>
          <p:cNvPr id="6" name="Date Placeholder 5"/>
          <p:cNvSpPr>
            <a:spLocks noGrp="1"/>
          </p:cNvSpPr>
          <p:nvPr>
            <p:ph type="dt" idx="15"/>
          </p:nvPr>
        </p:nvSpPr>
        <p:spPr/>
        <p:txBody>
          <a:bodyPr/>
          <a:lstStyle/>
          <a:p>
            <a:r>
              <a:rPr lang="en-US"/>
              <a:t>November, 2017</a:t>
            </a:r>
            <a:endParaRPr lang="en-GB" dirty="0"/>
          </a:p>
        </p:txBody>
      </p:sp>
      <p:pic>
        <p:nvPicPr>
          <p:cNvPr id="8"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46343" y="1751014"/>
            <a:ext cx="3965481" cy="2974111"/>
          </a:xfrm>
          <a:prstGeom prst="rect">
            <a:avLst/>
          </a:prstGeom>
        </p:spPr>
      </p:pic>
      <p:pic>
        <p:nvPicPr>
          <p:cNvPr id="11" name="Picture 10"/>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185545" y="1804837"/>
            <a:ext cx="3893715" cy="2920287"/>
          </a:xfrm>
          <a:prstGeom prst="rect">
            <a:avLst/>
          </a:prstGeom>
        </p:spPr>
      </p:pic>
      <p:pic>
        <p:nvPicPr>
          <p:cNvPr id="14" name="Picture 1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827659" y="1830390"/>
            <a:ext cx="3890803" cy="2918102"/>
          </a:xfrm>
          <a:prstGeom prst="rect">
            <a:avLst/>
          </a:prstGeom>
        </p:spPr>
      </p:pic>
    </p:spTree>
    <p:extLst>
      <p:ext uri="{BB962C8B-B14F-4D97-AF65-F5344CB8AC3E}">
        <p14:creationId xmlns:p14="http://schemas.microsoft.com/office/powerpoint/2010/main" val="101753331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Conclusions</a:t>
            </a:r>
          </a:p>
        </p:txBody>
      </p:sp>
      <p:sp>
        <p:nvSpPr>
          <p:cNvPr id="9218" name="Rectangle 2"/>
          <p:cNvSpPr>
            <a:spLocks noGrp="1" noChangeArrowheads="1"/>
          </p:cNvSpPr>
          <p:nvPr>
            <p:ph idx="1"/>
          </p:nvPr>
        </p:nvSpPr>
        <p:spPr>
          <a:ln/>
        </p:spPr>
        <p:txBody>
          <a:bodyPr/>
          <a:lstStyle/>
          <a:p>
            <a:pPr>
              <a:buFont typeface="Times New Roman" pitchFamily="16" charset="0"/>
              <a:buChar char="•"/>
            </a:pPr>
            <a:r>
              <a:rPr lang="en-GB" dirty="0"/>
              <a:t>The potential gain of using shorter ON periods for OOK, referred to as P-OOK, was discussed, and it is argued that the gain can be viewed coming from a reduced non-coherent combining loss in the envelope detector</a:t>
            </a:r>
          </a:p>
          <a:p>
            <a:pPr>
              <a:buFont typeface="Times New Roman" pitchFamily="16" charset="0"/>
              <a:buChar char="•"/>
            </a:pPr>
            <a:r>
              <a:rPr lang="en-GB" dirty="0"/>
              <a:t>Simulation results supports this reasoning</a:t>
            </a:r>
          </a:p>
          <a:p>
            <a:pPr>
              <a:buFont typeface="Times New Roman" pitchFamily="16" charset="0"/>
              <a:buChar char="•"/>
            </a:pPr>
            <a:r>
              <a:rPr lang="en-GB" dirty="0"/>
              <a:t>Taking practical limitations regarding max TX power as well as non-perfect synchronization into account as well, a suitable length of the ON part in case of the 62.5 kb/s mode seems to be 2 us, resulting in a gain similar to the BCC</a:t>
            </a:r>
          </a:p>
          <a:p>
            <a:pPr>
              <a:buFont typeface="Times New Roman" pitchFamily="16" charset="0"/>
              <a:buChar char="•"/>
            </a:pPr>
            <a:r>
              <a:rPr lang="en-GB" dirty="0"/>
              <a:t>This choice would also match with the 250kb/s so that the same masking of the OFDM symbol may be applied </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21</a:t>
            </a:fld>
            <a:endParaRPr lang="en-GB"/>
          </a:p>
        </p:txBody>
      </p:sp>
      <p:sp>
        <p:nvSpPr>
          <p:cNvPr id="5" name="Footer Placeholder 4"/>
          <p:cNvSpPr>
            <a:spLocks noGrp="1"/>
          </p:cNvSpPr>
          <p:nvPr>
            <p:ph type="ftr" idx="14"/>
          </p:nvPr>
        </p:nvSpPr>
        <p:spPr/>
        <p:txBody>
          <a:bodyPr/>
          <a:lstStyle/>
          <a:p>
            <a:r>
              <a:rPr lang="en-GB"/>
              <a:t>Leif Wilhelmsson, Ericsson AB</a:t>
            </a:r>
            <a:endParaRPr lang="en-GB" dirty="0"/>
          </a:p>
        </p:txBody>
      </p:sp>
      <p:sp>
        <p:nvSpPr>
          <p:cNvPr id="4" name="Date Placeholder 3"/>
          <p:cNvSpPr>
            <a:spLocks noGrp="1"/>
          </p:cNvSpPr>
          <p:nvPr>
            <p:ph type="dt" idx="15"/>
          </p:nvPr>
        </p:nvSpPr>
        <p:spPr/>
        <p:txBody>
          <a:bodyPr/>
          <a:lstStyle/>
          <a:p>
            <a:r>
              <a:rPr lang="en-US"/>
              <a:t>November, 2017</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Straw Poll</a:t>
            </a:r>
          </a:p>
        </p:txBody>
      </p:sp>
      <p:sp>
        <p:nvSpPr>
          <p:cNvPr id="3" name="Content Placeholder 2"/>
          <p:cNvSpPr>
            <a:spLocks noGrp="1"/>
          </p:cNvSpPr>
          <p:nvPr>
            <p:ph idx="1"/>
          </p:nvPr>
        </p:nvSpPr>
        <p:spPr/>
        <p:txBody>
          <a:bodyPr/>
          <a:lstStyle/>
          <a:p>
            <a:pPr>
              <a:buFont typeface="Arial" panose="020B0604020202020204" pitchFamily="34" charset="0"/>
              <a:buChar char="•"/>
            </a:pPr>
            <a:r>
              <a:rPr lang="en-GB" dirty="0"/>
              <a:t>Do you believe that the idea of shortening the ON time, as discussed in this presentation, in order to allow for improved receiver implementations should be supported in 802.11ba?</a:t>
            </a:r>
          </a:p>
          <a:p>
            <a:pPr>
              <a:buFont typeface="Arial" panose="020B0604020202020204" pitchFamily="34" charset="0"/>
              <a:buChar char="•"/>
            </a:pPr>
            <a:endParaRPr lang="en-GB" dirty="0"/>
          </a:p>
          <a:p>
            <a:pPr marL="0" indent="0"/>
            <a:r>
              <a:rPr lang="en-GB" dirty="0"/>
              <a:t>Y/N/A: </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22</a:t>
            </a:fld>
            <a:endParaRPr lang="en-GB"/>
          </a:p>
        </p:txBody>
      </p:sp>
      <p:sp>
        <p:nvSpPr>
          <p:cNvPr id="5" name="Footer Placeholder 4"/>
          <p:cNvSpPr>
            <a:spLocks noGrp="1"/>
          </p:cNvSpPr>
          <p:nvPr>
            <p:ph type="ftr" idx="14"/>
          </p:nvPr>
        </p:nvSpPr>
        <p:spPr/>
        <p:txBody>
          <a:bodyPr/>
          <a:lstStyle/>
          <a:p>
            <a:r>
              <a:rPr lang="en-GB"/>
              <a:t>Leif Wilhelmsson, Ericsson AB</a:t>
            </a:r>
            <a:endParaRPr lang="en-GB" dirty="0"/>
          </a:p>
        </p:txBody>
      </p:sp>
      <p:sp>
        <p:nvSpPr>
          <p:cNvPr id="4" name="Date Placeholder 3"/>
          <p:cNvSpPr>
            <a:spLocks noGrp="1"/>
          </p:cNvSpPr>
          <p:nvPr>
            <p:ph type="dt" idx="15"/>
          </p:nvPr>
        </p:nvSpPr>
        <p:spPr/>
        <p:txBody>
          <a:bodyPr/>
          <a:lstStyle/>
          <a:p>
            <a:r>
              <a:rPr lang="en-US"/>
              <a:t>November, 2017</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a:xfrm>
            <a:off x="914401" y="1700808"/>
            <a:ext cx="10361084" cy="4113213"/>
          </a:xfrm>
        </p:spPr>
        <p:txBody>
          <a:bodyPr/>
          <a:lstStyle/>
          <a:p>
            <a:pPr marL="457200" indent="-457200">
              <a:buFont typeface="+mj-lt"/>
              <a:buAutoNum type="arabicPeriod"/>
            </a:pPr>
            <a:r>
              <a:rPr lang="en-GB" sz="2000" dirty="0"/>
              <a:t>11-17/1390r1 “Blank GI choices under Timing Errors”, </a:t>
            </a:r>
            <a:r>
              <a:rPr lang="en-GB" sz="2000" dirty="0" err="1"/>
              <a:t>Junghoon</a:t>
            </a:r>
            <a:r>
              <a:rPr lang="en-GB" sz="2000" dirty="0"/>
              <a:t> Suh et al.</a:t>
            </a:r>
          </a:p>
          <a:p>
            <a:pPr marL="457200" indent="-457200">
              <a:buFont typeface="+mj-lt"/>
              <a:buAutoNum type="arabicPeriod"/>
            </a:pPr>
            <a:r>
              <a:rPr lang="en-GB" sz="2000" dirty="0"/>
              <a:t>11-17/1347r3 “Symbol Structure”, </a:t>
            </a:r>
            <a:r>
              <a:rPr lang="en-GB" sz="2000" dirty="0" err="1"/>
              <a:t>Eunsung</a:t>
            </a:r>
            <a:r>
              <a:rPr lang="en-GB" sz="2000" dirty="0"/>
              <a:t> Park et al.  </a:t>
            </a:r>
          </a:p>
          <a:p>
            <a:pPr marL="457200" indent="-457200">
              <a:buFont typeface="+mj-lt"/>
              <a:buAutoNum type="arabicPeriod"/>
            </a:pPr>
            <a:r>
              <a:rPr lang="en-GB" sz="2000" dirty="0"/>
              <a:t>11-17/0188r10 “</a:t>
            </a:r>
            <a:r>
              <a:rPr lang="en-GB" sz="2000" dirty="0" err="1"/>
              <a:t>TGba</a:t>
            </a:r>
            <a:r>
              <a:rPr lang="en-GB" sz="2000" dirty="0"/>
              <a:t> Simulation scenarios and evaluation methodology document”, </a:t>
            </a:r>
            <a:r>
              <a:rPr lang="en-GB" sz="2000" dirty="0" err="1"/>
              <a:t>Shahrnaz</a:t>
            </a:r>
            <a:r>
              <a:rPr lang="en-GB" sz="2000" dirty="0"/>
              <a:t> </a:t>
            </a:r>
            <a:r>
              <a:rPr lang="en-GB" sz="2000" dirty="0" err="1"/>
              <a:t>Azizi</a:t>
            </a:r>
            <a:r>
              <a:rPr lang="en-GB" sz="2000" dirty="0"/>
              <a:t> et al.</a:t>
            </a:r>
          </a:p>
          <a:p>
            <a:pPr marL="457200" indent="-457200">
              <a:buFont typeface="+mj-lt"/>
              <a:buAutoNum type="arabicPeriod"/>
            </a:pPr>
            <a:r>
              <a:rPr lang="en-GB" sz="2000" dirty="0"/>
              <a:t>11-14/0571r12 “11ax Evaluation methodology”, Ron </a:t>
            </a:r>
            <a:r>
              <a:rPr lang="en-GB" sz="2000" dirty="0" err="1"/>
              <a:t>Porat</a:t>
            </a:r>
            <a:r>
              <a:rPr lang="en-GB" sz="2000" dirty="0"/>
              <a:t> et al.</a:t>
            </a:r>
          </a:p>
          <a:p>
            <a:pPr marL="457200" indent="-457200">
              <a:buFont typeface="+mj-lt"/>
              <a:buAutoNum type="arabicPeriod"/>
            </a:pPr>
            <a:r>
              <a:rPr lang="en-GB" sz="2000" dirty="0"/>
              <a:t>11-15/0865r0 “Discussion of ACI performance and ACI requirements for IEEE 802.11ax”, Leif Wilhelmsson</a:t>
            </a:r>
          </a:p>
          <a:p>
            <a:pPr marL="457200" indent="-457200">
              <a:buFont typeface="+mj-lt"/>
              <a:buAutoNum type="arabicPeriod"/>
            </a:pPr>
            <a:r>
              <a:rPr lang="en-GB" sz="2000" dirty="0"/>
              <a:t>11-17/1017r2 “Variable signal bandwidth of the wake-up signal for enhanced WUR performance”, Leif Wilhelmsson </a:t>
            </a:r>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23</a:t>
            </a:fld>
            <a:endParaRPr lang="en-GB"/>
          </a:p>
        </p:txBody>
      </p:sp>
      <p:sp>
        <p:nvSpPr>
          <p:cNvPr id="5" name="Footer Placeholder 4"/>
          <p:cNvSpPr>
            <a:spLocks noGrp="1"/>
          </p:cNvSpPr>
          <p:nvPr>
            <p:ph type="ftr" idx="14"/>
          </p:nvPr>
        </p:nvSpPr>
        <p:spPr/>
        <p:txBody>
          <a:bodyPr/>
          <a:lstStyle/>
          <a:p>
            <a:r>
              <a:rPr lang="en-GB"/>
              <a:t>Leif Wilhelmsson, Ericsson AB</a:t>
            </a:r>
            <a:endParaRPr lang="en-GB" dirty="0"/>
          </a:p>
        </p:txBody>
      </p:sp>
      <p:sp>
        <p:nvSpPr>
          <p:cNvPr id="4" name="Date Placeholder 3"/>
          <p:cNvSpPr>
            <a:spLocks noGrp="1"/>
          </p:cNvSpPr>
          <p:nvPr>
            <p:ph type="dt" idx="15"/>
          </p:nvPr>
        </p:nvSpPr>
        <p:spPr/>
        <p:txBody>
          <a:bodyPr/>
          <a:lstStyle/>
          <a:p>
            <a:r>
              <a:rPr lang="en-US"/>
              <a:t>November, 2017</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Outline</a:t>
            </a:r>
          </a:p>
        </p:txBody>
      </p:sp>
      <p:sp>
        <p:nvSpPr>
          <p:cNvPr id="3" name="Content Placeholder 2"/>
          <p:cNvSpPr>
            <a:spLocks noGrp="1"/>
          </p:cNvSpPr>
          <p:nvPr>
            <p:ph idx="1"/>
          </p:nvPr>
        </p:nvSpPr>
        <p:spPr/>
        <p:txBody>
          <a:bodyPr/>
          <a:lstStyle/>
          <a:p>
            <a:pPr>
              <a:buFont typeface="Arial" panose="020B0604020202020204" pitchFamily="34" charset="0"/>
              <a:buChar char="•"/>
            </a:pPr>
            <a:r>
              <a:rPr lang="sv-SE" dirty="0"/>
              <a:t>Motivation</a:t>
            </a:r>
          </a:p>
          <a:p>
            <a:pPr>
              <a:buFont typeface="Arial" panose="020B0604020202020204" pitchFamily="34" charset="0"/>
              <a:buChar char="•"/>
            </a:pPr>
            <a:r>
              <a:rPr lang="en-US" dirty="0"/>
              <a:t>Discussion and estimation of theoretical gain</a:t>
            </a:r>
          </a:p>
          <a:p>
            <a:pPr>
              <a:buFont typeface="Arial" panose="020B0604020202020204" pitchFamily="34" charset="0"/>
              <a:buChar char="•"/>
            </a:pPr>
            <a:r>
              <a:rPr lang="en-US" dirty="0"/>
              <a:t>Discussion of practically achievable gains</a:t>
            </a:r>
          </a:p>
          <a:p>
            <a:pPr>
              <a:buFont typeface="Arial" panose="020B0604020202020204" pitchFamily="34" charset="0"/>
              <a:buChar char="•"/>
            </a:pPr>
            <a:r>
              <a:rPr lang="en-US" dirty="0"/>
              <a:t>Simulation Results</a:t>
            </a:r>
          </a:p>
          <a:p>
            <a:pPr lvl="1">
              <a:buFont typeface="Arial" panose="020B0604020202020204" pitchFamily="34" charset="0"/>
              <a:buChar char="•"/>
            </a:pPr>
            <a:r>
              <a:rPr lang="en-US" dirty="0"/>
              <a:t>AWGN – Receive window matched to pulse duration</a:t>
            </a:r>
          </a:p>
          <a:p>
            <a:pPr lvl="1">
              <a:buFont typeface="Arial" panose="020B0604020202020204" pitchFamily="34" charset="0"/>
              <a:buChar char="•"/>
            </a:pPr>
            <a:r>
              <a:rPr lang="en-US" dirty="0" err="1"/>
              <a:t>TGn</a:t>
            </a:r>
            <a:r>
              <a:rPr lang="en-US" dirty="0"/>
              <a:t> channels – Receive window matched to pulse duration</a:t>
            </a:r>
          </a:p>
          <a:p>
            <a:pPr lvl="1">
              <a:buFont typeface="Arial" panose="020B0604020202020204" pitchFamily="34" charset="0"/>
              <a:buChar char="•"/>
            </a:pPr>
            <a:r>
              <a:rPr lang="en-US" dirty="0"/>
              <a:t>Discussion of receiver window size</a:t>
            </a:r>
          </a:p>
          <a:p>
            <a:pPr>
              <a:buFont typeface="Arial" panose="020B0604020202020204" pitchFamily="34" charset="0"/>
              <a:buChar char="•"/>
            </a:pPr>
            <a:r>
              <a:rPr lang="en-US" dirty="0"/>
              <a:t>Conclusions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a:t>Leif Wilhelmsson, Ericsson AB</a:t>
            </a:r>
            <a:endParaRPr lang="en-GB" dirty="0"/>
          </a:p>
        </p:txBody>
      </p:sp>
      <p:sp>
        <p:nvSpPr>
          <p:cNvPr id="6" name="Date Placeholder 5"/>
          <p:cNvSpPr>
            <a:spLocks noGrp="1"/>
          </p:cNvSpPr>
          <p:nvPr>
            <p:ph type="dt" idx="15"/>
          </p:nvPr>
        </p:nvSpPr>
        <p:spPr/>
        <p:txBody>
          <a:bodyPr/>
          <a:lstStyle/>
          <a:p>
            <a:r>
              <a:rPr lang="en-US"/>
              <a:t>November, 2017</a:t>
            </a:r>
            <a:endParaRPr lang="en-GB" dirty="0"/>
          </a:p>
        </p:txBody>
      </p:sp>
    </p:spTree>
    <p:extLst>
      <p:ext uri="{BB962C8B-B14F-4D97-AF65-F5344CB8AC3E}">
        <p14:creationId xmlns:p14="http://schemas.microsoft.com/office/powerpoint/2010/main" val="14075078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Motivation</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Using “Waveform coding” or blank GI  performance gain has been shown, but the potential gain has only been addressed by simulations and the shown results are not entirely consistent</a:t>
            </a:r>
          </a:p>
          <a:p>
            <a:pPr>
              <a:buFont typeface="Arial" panose="020B0604020202020204" pitchFamily="34" charset="0"/>
              <a:buChar char="•"/>
            </a:pPr>
            <a:r>
              <a:rPr lang="en-US" dirty="0"/>
              <a:t>This has motivated us to try to understand </a:t>
            </a:r>
            <a:r>
              <a:rPr lang="en-GB" dirty="0"/>
              <a:t>what causes the gain </a:t>
            </a:r>
            <a:r>
              <a:rPr lang="en-US" dirty="0"/>
              <a:t>and how large the gain can be expected to be in practice </a:t>
            </a:r>
          </a:p>
          <a:p>
            <a:pPr>
              <a:buFont typeface="Arial" panose="020B0604020202020204" pitchFamily="34" charset="0"/>
              <a:buChar char="•"/>
            </a:pPr>
            <a:r>
              <a:rPr lang="en-US" dirty="0"/>
              <a:t>Since the approach allows for very simple implementations, this seems as an attractive approach to explore for </a:t>
            </a:r>
            <a:r>
              <a:rPr lang="en-US" dirty="0" err="1"/>
              <a:t>TGba</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Leif Wilhelmsson, Ericsson AB</a:t>
            </a:r>
            <a:endParaRPr lang="en-GB" dirty="0"/>
          </a:p>
        </p:txBody>
      </p:sp>
      <p:sp>
        <p:nvSpPr>
          <p:cNvPr id="6" name="Date Placeholder 5"/>
          <p:cNvSpPr>
            <a:spLocks noGrp="1"/>
          </p:cNvSpPr>
          <p:nvPr>
            <p:ph type="dt" idx="15"/>
          </p:nvPr>
        </p:nvSpPr>
        <p:spPr/>
        <p:txBody>
          <a:bodyPr/>
          <a:lstStyle/>
          <a:p>
            <a:r>
              <a:rPr lang="en-US"/>
              <a:t>November, 2017</a:t>
            </a:r>
            <a:endParaRPr lang="en-GB" dirty="0"/>
          </a:p>
        </p:txBody>
      </p:sp>
    </p:spTree>
    <p:extLst>
      <p:ext uri="{BB962C8B-B14F-4D97-AF65-F5344CB8AC3E}">
        <p14:creationId xmlns:p14="http://schemas.microsoft.com/office/powerpoint/2010/main" val="20067201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Discussion of the theoretical gain</a:t>
            </a:r>
          </a:p>
        </p:txBody>
      </p:sp>
      <p:sp>
        <p:nvSpPr>
          <p:cNvPr id="3" name="Content Placeholder 2"/>
          <p:cNvSpPr>
            <a:spLocks noGrp="1"/>
          </p:cNvSpPr>
          <p:nvPr>
            <p:ph idx="1"/>
          </p:nvPr>
        </p:nvSpPr>
        <p:spPr>
          <a:xfrm>
            <a:off x="887397" y="4024229"/>
            <a:ext cx="10361084" cy="1657302"/>
          </a:xfrm>
        </p:spPr>
        <p:txBody>
          <a:bodyPr/>
          <a:lstStyle/>
          <a:p>
            <a:pPr>
              <a:buFont typeface="Arial" panose="020B0604020202020204" pitchFamily="34" charset="0"/>
              <a:buChar char="•"/>
            </a:pPr>
            <a:r>
              <a:rPr lang="en-US" dirty="0"/>
              <a:t>In [1] and [2], a gain has been seen by using “wave-form coding” (WFC) or “blank GI”</a:t>
            </a:r>
          </a:p>
          <a:p>
            <a:pPr>
              <a:buFont typeface="Arial" panose="020B0604020202020204" pitchFamily="34" charset="0"/>
              <a:buChar char="•"/>
            </a:pPr>
            <a:r>
              <a:rPr lang="en-US" dirty="0"/>
              <a:t>One reason for this gain can be improved robustness to ISI. However, also for AWGN a substantial gain can be seen</a:t>
            </a:r>
          </a:p>
          <a:p>
            <a:pPr>
              <a:buFont typeface="Arial" panose="020B0604020202020204" pitchFamily="34" charset="0"/>
              <a:buChar char="•"/>
            </a:pPr>
            <a:r>
              <a:rPr lang="en-US" dirty="0"/>
              <a:t>Another point made is that the SNR in the receiver is increased since the  noise energy for the decision statistics is reduced for the same signal energy</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Leif Wilhelmsson, Ericsson AB</a:t>
            </a:r>
            <a:endParaRPr lang="en-GB" dirty="0"/>
          </a:p>
        </p:txBody>
      </p:sp>
      <p:sp>
        <p:nvSpPr>
          <p:cNvPr id="6" name="Date Placeholder 5"/>
          <p:cNvSpPr>
            <a:spLocks noGrp="1"/>
          </p:cNvSpPr>
          <p:nvPr>
            <p:ph type="dt" idx="15"/>
          </p:nvPr>
        </p:nvSpPr>
        <p:spPr/>
        <p:txBody>
          <a:bodyPr/>
          <a:lstStyle/>
          <a:p>
            <a:r>
              <a:rPr lang="en-US"/>
              <a:t>November, 2017</a:t>
            </a:r>
            <a:endParaRPr lang="en-GB" dirty="0"/>
          </a:p>
        </p:txBody>
      </p:sp>
      <p:cxnSp>
        <p:nvCxnSpPr>
          <p:cNvPr id="43" name="Straight Arrow Connector 42"/>
          <p:cNvCxnSpPr/>
          <p:nvPr/>
        </p:nvCxnSpPr>
        <p:spPr bwMode="auto">
          <a:xfrm flipV="1">
            <a:off x="944705" y="3068960"/>
            <a:ext cx="4968552" cy="1504"/>
          </a:xfrm>
          <a:prstGeom prst="straightConnector1">
            <a:avLst/>
          </a:prstGeom>
          <a:solidFill>
            <a:srgbClr val="00B8FF"/>
          </a:solidFill>
          <a:ln w="25400" cap="flat" cmpd="sng" algn="ctr">
            <a:solidFill>
              <a:schemeClr val="tx1"/>
            </a:solidFill>
            <a:prstDash val="solid"/>
            <a:round/>
            <a:headEnd type="none" w="med" len="med"/>
            <a:tailEnd type="triangle"/>
          </a:ln>
          <a:effectLst/>
        </p:spPr>
      </p:cxnSp>
      <p:sp>
        <p:nvSpPr>
          <p:cNvPr id="44" name="Rectangle 43"/>
          <p:cNvSpPr/>
          <p:nvPr/>
        </p:nvSpPr>
        <p:spPr bwMode="auto">
          <a:xfrm>
            <a:off x="1448761" y="2638416"/>
            <a:ext cx="936104" cy="432048"/>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cxnSp>
        <p:nvCxnSpPr>
          <p:cNvPr id="45" name="Straight Connector 44"/>
          <p:cNvCxnSpPr/>
          <p:nvPr/>
        </p:nvCxnSpPr>
        <p:spPr bwMode="auto">
          <a:xfrm>
            <a:off x="1448761" y="2854440"/>
            <a:ext cx="0" cy="432048"/>
          </a:xfrm>
          <a:prstGeom prst="line">
            <a:avLst/>
          </a:prstGeom>
          <a:solidFill>
            <a:srgbClr val="00B8FF"/>
          </a:solidFill>
          <a:ln w="25400" cap="flat" cmpd="sng" algn="ctr">
            <a:solidFill>
              <a:schemeClr val="tx1"/>
            </a:solidFill>
            <a:prstDash val="solid"/>
            <a:round/>
            <a:headEnd type="none" w="med" len="med"/>
            <a:tailEnd type="none" w="med" len="med"/>
          </a:ln>
          <a:effectLst/>
        </p:spPr>
      </p:cxnSp>
      <p:cxnSp>
        <p:nvCxnSpPr>
          <p:cNvPr id="46" name="Straight Connector 45"/>
          <p:cNvCxnSpPr/>
          <p:nvPr/>
        </p:nvCxnSpPr>
        <p:spPr bwMode="auto">
          <a:xfrm>
            <a:off x="2384865" y="2855945"/>
            <a:ext cx="0" cy="432048"/>
          </a:xfrm>
          <a:prstGeom prst="line">
            <a:avLst/>
          </a:prstGeom>
          <a:solidFill>
            <a:srgbClr val="00B8FF"/>
          </a:solidFill>
          <a:ln w="25400" cap="flat" cmpd="sng" algn="ctr">
            <a:solidFill>
              <a:schemeClr val="tx1"/>
            </a:solidFill>
            <a:prstDash val="solid"/>
            <a:round/>
            <a:headEnd type="none" w="med" len="med"/>
            <a:tailEnd type="none" w="med" len="med"/>
          </a:ln>
          <a:effectLst/>
        </p:spPr>
      </p:cxnSp>
      <p:cxnSp>
        <p:nvCxnSpPr>
          <p:cNvPr id="47" name="Straight Connector 46"/>
          <p:cNvCxnSpPr/>
          <p:nvPr/>
        </p:nvCxnSpPr>
        <p:spPr bwMode="auto">
          <a:xfrm>
            <a:off x="3321291" y="2854440"/>
            <a:ext cx="0" cy="432048"/>
          </a:xfrm>
          <a:prstGeom prst="line">
            <a:avLst/>
          </a:prstGeom>
          <a:solidFill>
            <a:srgbClr val="00B8FF"/>
          </a:solidFill>
          <a:ln w="25400" cap="flat" cmpd="sng" algn="ctr">
            <a:solidFill>
              <a:schemeClr val="tx1"/>
            </a:solidFill>
            <a:prstDash val="solid"/>
            <a:round/>
            <a:headEnd type="none" w="med" len="med"/>
            <a:tailEnd type="none" w="med" len="med"/>
          </a:ln>
          <a:effectLst/>
        </p:spPr>
      </p:cxnSp>
      <p:cxnSp>
        <p:nvCxnSpPr>
          <p:cNvPr id="48" name="Straight Connector 47"/>
          <p:cNvCxnSpPr/>
          <p:nvPr/>
        </p:nvCxnSpPr>
        <p:spPr bwMode="auto">
          <a:xfrm>
            <a:off x="4257073" y="2854441"/>
            <a:ext cx="0" cy="432048"/>
          </a:xfrm>
          <a:prstGeom prst="line">
            <a:avLst/>
          </a:prstGeom>
          <a:solidFill>
            <a:srgbClr val="00B8FF"/>
          </a:solidFill>
          <a:ln w="25400" cap="flat" cmpd="sng" algn="ctr">
            <a:solidFill>
              <a:schemeClr val="tx1"/>
            </a:solidFill>
            <a:prstDash val="solid"/>
            <a:round/>
            <a:headEnd type="none" w="med" len="med"/>
            <a:tailEnd type="none" w="med" len="med"/>
          </a:ln>
          <a:effectLst/>
        </p:spPr>
      </p:cxnSp>
      <p:sp>
        <p:nvSpPr>
          <p:cNvPr id="49" name="Rectangle 48"/>
          <p:cNvSpPr/>
          <p:nvPr/>
        </p:nvSpPr>
        <p:spPr bwMode="auto">
          <a:xfrm>
            <a:off x="4257395" y="2636912"/>
            <a:ext cx="936104" cy="432048"/>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cxnSp>
        <p:nvCxnSpPr>
          <p:cNvPr id="50" name="Straight Connector 49"/>
          <p:cNvCxnSpPr/>
          <p:nvPr/>
        </p:nvCxnSpPr>
        <p:spPr bwMode="auto">
          <a:xfrm>
            <a:off x="5193499" y="2852936"/>
            <a:ext cx="0" cy="432048"/>
          </a:xfrm>
          <a:prstGeom prst="line">
            <a:avLst/>
          </a:prstGeom>
          <a:solidFill>
            <a:srgbClr val="00B8FF"/>
          </a:solidFill>
          <a:ln w="25400" cap="flat" cmpd="sng" algn="ctr">
            <a:solidFill>
              <a:schemeClr val="tx1"/>
            </a:solidFill>
            <a:prstDash val="solid"/>
            <a:round/>
            <a:headEnd type="none" w="med" len="med"/>
            <a:tailEnd type="none" w="med" len="med"/>
          </a:ln>
          <a:effectLst/>
        </p:spPr>
      </p:cxnSp>
      <p:sp>
        <p:nvSpPr>
          <p:cNvPr id="51" name="Right Brace 50"/>
          <p:cNvSpPr/>
          <p:nvPr/>
        </p:nvSpPr>
        <p:spPr bwMode="auto">
          <a:xfrm rot="16200000">
            <a:off x="2245918" y="1424536"/>
            <a:ext cx="288032" cy="1862713"/>
          </a:xfrm>
          <a:prstGeom prst="righ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52" name="Right Brace 51"/>
          <p:cNvSpPr/>
          <p:nvPr/>
        </p:nvSpPr>
        <p:spPr bwMode="auto">
          <a:xfrm rot="16200000">
            <a:off x="4118127" y="1421029"/>
            <a:ext cx="288032" cy="1862713"/>
          </a:xfrm>
          <a:prstGeom prst="righ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53" name="TextBox 52"/>
          <p:cNvSpPr txBox="1"/>
          <p:nvPr/>
        </p:nvSpPr>
        <p:spPr>
          <a:xfrm>
            <a:off x="2215588" y="1745888"/>
            <a:ext cx="338554" cy="461665"/>
          </a:xfrm>
          <a:prstGeom prst="rect">
            <a:avLst/>
          </a:prstGeom>
          <a:noFill/>
        </p:spPr>
        <p:txBody>
          <a:bodyPr wrap="none" rtlCol="0">
            <a:spAutoFit/>
          </a:bodyPr>
          <a:lstStyle/>
          <a:p>
            <a:r>
              <a:rPr lang="en-US" dirty="0">
                <a:solidFill>
                  <a:schemeClr val="tx1"/>
                </a:solidFill>
              </a:rPr>
              <a:t>0</a:t>
            </a:r>
          </a:p>
        </p:txBody>
      </p:sp>
      <p:sp>
        <p:nvSpPr>
          <p:cNvPr id="54" name="TextBox 53"/>
          <p:cNvSpPr txBox="1"/>
          <p:nvPr/>
        </p:nvSpPr>
        <p:spPr>
          <a:xfrm>
            <a:off x="4087796" y="1718241"/>
            <a:ext cx="338554" cy="461665"/>
          </a:xfrm>
          <a:prstGeom prst="rect">
            <a:avLst/>
          </a:prstGeom>
          <a:noFill/>
        </p:spPr>
        <p:txBody>
          <a:bodyPr wrap="none" rtlCol="0">
            <a:spAutoFit/>
          </a:bodyPr>
          <a:lstStyle/>
          <a:p>
            <a:r>
              <a:rPr lang="en-US" dirty="0">
                <a:solidFill>
                  <a:schemeClr val="tx1"/>
                </a:solidFill>
              </a:rPr>
              <a:t>1</a:t>
            </a:r>
          </a:p>
        </p:txBody>
      </p:sp>
      <p:cxnSp>
        <p:nvCxnSpPr>
          <p:cNvPr id="55" name="Straight Arrow Connector 54"/>
          <p:cNvCxnSpPr/>
          <p:nvPr/>
        </p:nvCxnSpPr>
        <p:spPr bwMode="auto">
          <a:xfrm>
            <a:off x="1458577" y="3718536"/>
            <a:ext cx="1872209" cy="0"/>
          </a:xfrm>
          <a:prstGeom prst="straightConnector1">
            <a:avLst/>
          </a:prstGeom>
          <a:solidFill>
            <a:srgbClr val="00B8FF"/>
          </a:solidFill>
          <a:ln w="9525" cap="flat" cmpd="sng" algn="ctr">
            <a:solidFill>
              <a:schemeClr val="tx1"/>
            </a:solidFill>
            <a:prstDash val="solid"/>
            <a:round/>
            <a:headEnd type="triangle" w="med" len="med"/>
            <a:tailEnd type="triangle"/>
          </a:ln>
          <a:effectLst/>
        </p:spPr>
      </p:cxnSp>
      <mc:AlternateContent xmlns:mc="http://schemas.openxmlformats.org/markup-compatibility/2006" xmlns:a14="http://schemas.microsoft.com/office/drawing/2010/main">
        <mc:Choice Requires="a14">
          <p:sp>
            <p:nvSpPr>
              <p:cNvPr id="56" name="TextBox 55"/>
              <p:cNvSpPr txBox="1"/>
              <p:nvPr/>
            </p:nvSpPr>
            <p:spPr>
              <a:xfrm>
                <a:off x="2215588" y="3337876"/>
                <a:ext cx="380039" cy="369332"/>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sv-SE" b="0" i="1" smtClean="0">
                              <a:solidFill>
                                <a:schemeClr val="tx1"/>
                              </a:solidFill>
                              <a:latin typeface="Cambria Math" panose="02040503050406030204" pitchFamily="18" charset="0"/>
                            </a:rPr>
                          </m:ctrlPr>
                        </m:sSubPr>
                        <m:e>
                          <m:r>
                            <a:rPr lang="sv-SE" b="0" i="1" smtClean="0">
                              <a:solidFill>
                                <a:schemeClr val="tx1"/>
                              </a:solidFill>
                              <a:latin typeface="Cambria Math" panose="02040503050406030204" pitchFamily="18" charset="0"/>
                            </a:rPr>
                            <m:t>𝑇</m:t>
                          </m:r>
                        </m:e>
                        <m:sub>
                          <m:r>
                            <a:rPr lang="sv-SE" b="0" i="1" smtClean="0">
                              <a:solidFill>
                                <a:schemeClr val="tx1"/>
                              </a:solidFill>
                              <a:latin typeface="Cambria Math" panose="02040503050406030204" pitchFamily="18" charset="0"/>
                            </a:rPr>
                            <m:t>𝑏</m:t>
                          </m:r>
                        </m:sub>
                      </m:sSub>
                    </m:oMath>
                  </m:oMathPara>
                </a14:m>
                <a:endParaRPr lang="en-US" dirty="0">
                  <a:solidFill>
                    <a:schemeClr val="tx1"/>
                  </a:solidFill>
                </a:endParaRPr>
              </a:p>
            </p:txBody>
          </p:sp>
        </mc:Choice>
        <mc:Fallback xmlns="">
          <p:sp>
            <p:nvSpPr>
              <p:cNvPr id="56" name="TextBox 55"/>
              <p:cNvSpPr txBox="1">
                <a:spLocks noRot="1" noChangeAspect="1" noMove="1" noResize="1" noEditPoints="1" noAdjustHandles="1" noChangeArrowheads="1" noChangeShapeType="1" noTextEdit="1"/>
              </p:cNvSpPr>
              <p:nvPr/>
            </p:nvSpPr>
            <p:spPr>
              <a:xfrm>
                <a:off x="2215588" y="3337876"/>
                <a:ext cx="380039" cy="369332"/>
              </a:xfrm>
              <a:prstGeom prst="rect">
                <a:avLst/>
              </a:prstGeom>
              <a:blipFill>
                <a:blip r:embed="rId2"/>
                <a:stretch>
                  <a:fillRect l="-15873" r="-6349" b="-18333"/>
                </a:stretch>
              </a:blipFill>
            </p:spPr>
            <p:txBody>
              <a:bodyPr/>
              <a:lstStyle/>
              <a:p>
                <a:r>
                  <a:rPr lang="en-US">
                    <a:noFill/>
                  </a:rPr>
                  <a:t> </a:t>
                </a:r>
              </a:p>
            </p:txBody>
          </p:sp>
        </mc:Fallback>
      </mc:AlternateContent>
      <p:cxnSp>
        <p:nvCxnSpPr>
          <p:cNvPr id="57" name="Straight Arrow Connector 56"/>
          <p:cNvCxnSpPr/>
          <p:nvPr/>
        </p:nvCxnSpPr>
        <p:spPr bwMode="auto">
          <a:xfrm flipV="1">
            <a:off x="6421232" y="3067456"/>
            <a:ext cx="4968552" cy="1504"/>
          </a:xfrm>
          <a:prstGeom prst="straightConnector1">
            <a:avLst/>
          </a:prstGeom>
          <a:solidFill>
            <a:srgbClr val="00B8FF"/>
          </a:solidFill>
          <a:ln w="25400" cap="flat" cmpd="sng" algn="ctr">
            <a:solidFill>
              <a:schemeClr val="tx1"/>
            </a:solidFill>
            <a:prstDash val="solid"/>
            <a:round/>
            <a:headEnd type="none" w="med" len="med"/>
            <a:tailEnd type="triangle"/>
          </a:ln>
          <a:effectLst/>
        </p:spPr>
      </p:cxnSp>
      <p:sp>
        <p:nvSpPr>
          <p:cNvPr id="58" name="Rectangle 57"/>
          <p:cNvSpPr/>
          <p:nvPr/>
        </p:nvSpPr>
        <p:spPr bwMode="auto">
          <a:xfrm>
            <a:off x="7248128" y="2473461"/>
            <a:ext cx="613264" cy="595499"/>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cxnSp>
        <p:nvCxnSpPr>
          <p:cNvPr id="59" name="Straight Connector 58"/>
          <p:cNvCxnSpPr/>
          <p:nvPr/>
        </p:nvCxnSpPr>
        <p:spPr bwMode="auto">
          <a:xfrm>
            <a:off x="6925288" y="2852936"/>
            <a:ext cx="0" cy="432048"/>
          </a:xfrm>
          <a:prstGeom prst="line">
            <a:avLst/>
          </a:prstGeom>
          <a:solidFill>
            <a:srgbClr val="00B8FF"/>
          </a:solidFill>
          <a:ln w="25400" cap="flat" cmpd="sng" algn="ctr">
            <a:solidFill>
              <a:schemeClr val="tx1"/>
            </a:solidFill>
            <a:prstDash val="solid"/>
            <a:round/>
            <a:headEnd type="none" w="med" len="med"/>
            <a:tailEnd type="none" w="med" len="med"/>
          </a:ln>
          <a:effectLst/>
        </p:spPr>
      </p:cxnSp>
      <p:cxnSp>
        <p:nvCxnSpPr>
          <p:cNvPr id="60" name="Straight Connector 59"/>
          <p:cNvCxnSpPr/>
          <p:nvPr/>
        </p:nvCxnSpPr>
        <p:spPr bwMode="auto">
          <a:xfrm>
            <a:off x="7861392" y="2854441"/>
            <a:ext cx="0" cy="432048"/>
          </a:xfrm>
          <a:prstGeom prst="line">
            <a:avLst/>
          </a:prstGeom>
          <a:solidFill>
            <a:srgbClr val="00B8FF"/>
          </a:solidFill>
          <a:ln w="25400" cap="flat" cmpd="sng" algn="ctr">
            <a:solidFill>
              <a:schemeClr val="tx1"/>
            </a:solidFill>
            <a:prstDash val="solid"/>
            <a:round/>
            <a:headEnd type="none" w="med" len="med"/>
            <a:tailEnd type="none" w="med" len="med"/>
          </a:ln>
          <a:effectLst/>
        </p:spPr>
      </p:cxnSp>
      <p:cxnSp>
        <p:nvCxnSpPr>
          <p:cNvPr id="61" name="Straight Connector 60"/>
          <p:cNvCxnSpPr/>
          <p:nvPr/>
        </p:nvCxnSpPr>
        <p:spPr bwMode="auto">
          <a:xfrm>
            <a:off x="8797818" y="2852936"/>
            <a:ext cx="0" cy="432048"/>
          </a:xfrm>
          <a:prstGeom prst="line">
            <a:avLst/>
          </a:prstGeom>
          <a:solidFill>
            <a:srgbClr val="00B8FF"/>
          </a:solidFill>
          <a:ln w="25400" cap="flat" cmpd="sng" algn="ctr">
            <a:solidFill>
              <a:schemeClr val="tx1"/>
            </a:solidFill>
            <a:prstDash val="solid"/>
            <a:round/>
            <a:headEnd type="none" w="med" len="med"/>
            <a:tailEnd type="none" w="med" len="med"/>
          </a:ln>
          <a:effectLst/>
        </p:spPr>
      </p:cxnSp>
      <p:cxnSp>
        <p:nvCxnSpPr>
          <p:cNvPr id="62" name="Straight Connector 61"/>
          <p:cNvCxnSpPr/>
          <p:nvPr/>
        </p:nvCxnSpPr>
        <p:spPr bwMode="auto">
          <a:xfrm>
            <a:off x="9733600" y="2852937"/>
            <a:ext cx="0" cy="432048"/>
          </a:xfrm>
          <a:prstGeom prst="line">
            <a:avLst/>
          </a:prstGeom>
          <a:solidFill>
            <a:srgbClr val="00B8FF"/>
          </a:solidFill>
          <a:ln w="25400" cap="flat" cmpd="sng" algn="ctr">
            <a:solidFill>
              <a:schemeClr val="tx1"/>
            </a:solidFill>
            <a:prstDash val="solid"/>
            <a:round/>
            <a:headEnd type="none" w="med" len="med"/>
            <a:tailEnd type="none" w="med" len="med"/>
          </a:ln>
          <a:effectLst/>
        </p:spPr>
      </p:cxnSp>
      <p:cxnSp>
        <p:nvCxnSpPr>
          <p:cNvPr id="63" name="Straight Connector 62"/>
          <p:cNvCxnSpPr/>
          <p:nvPr/>
        </p:nvCxnSpPr>
        <p:spPr bwMode="auto">
          <a:xfrm>
            <a:off x="10670026" y="2851432"/>
            <a:ext cx="0" cy="432048"/>
          </a:xfrm>
          <a:prstGeom prst="line">
            <a:avLst/>
          </a:prstGeom>
          <a:solidFill>
            <a:srgbClr val="00B8FF"/>
          </a:solidFill>
          <a:ln w="25400" cap="flat" cmpd="sng" algn="ctr">
            <a:solidFill>
              <a:schemeClr val="tx1"/>
            </a:solidFill>
            <a:prstDash val="solid"/>
            <a:round/>
            <a:headEnd type="none" w="med" len="med"/>
            <a:tailEnd type="none" w="med" len="med"/>
          </a:ln>
          <a:effectLst/>
        </p:spPr>
      </p:cxnSp>
      <p:sp>
        <p:nvSpPr>
          <p:cNvPr id="64" name="Right Brace 63"/>
          <p:cNvSpPr/>
          <p:nvPr/>
        </p:nvSpPr>
        <p:spPr bwMode="auto">
          <a:xfrm rot="16200000">
            <a:off x="7722445" y="1423032"/>
            <a:ext cx="288032" cy="1862713"/>
          </a:xfrm>
          <a:prstGeom prst="righ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65" name="Right Brace 64"/>
          <p:cNvSpPr/>
          <p:nvPr/>
        </p:nvSpPr>
        <p:spPr bwMode="auto">
          <a:xfrm rot="16200000">
            <a:off x="9594654" y="1419525"/>
            <a:ext cx="288032" cy="1862713"/>
          </a:xfrm>
          <a:prstGeom prst="righ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66" name="TextBox 65"/>
          <p:cNvSpPr txBox="1"/>
          <p:nvPr/>
        </p:nvSpPr>
        <p:spPr>
          <a:xfrm>
            <a:off x="7692115" y="1744384"/>
            <a:ext cx="338554" cy="461665"/>
          </a:xfrm>
          <a:prstGeom prst="rect">
            <a:avLst/>
          </a:prstGeom>
          <a:noFill/>
        </p:spPr>
        <p:txBody>
          <a:bodyPr wrap="none" rtlCol="0">
            <a:spAutoFit/>
          </a:bodyPr>
          <a:lstStyle/>
          <a:p>
            <a:r>
              <a:rPr lang="en-US" dirty="0">
                <a:solidFill>
                  <a:schemeClr val="tx1"/>
                </a:solidFill>
              </a:rPr>
              <a:t>0</a:t>
            </a:r>
          </a:p>
        </p:txBody>
      </p:sp>
      <p:sp>
        <p:nvSpPr>
          <p:cNvPr id="67" name="TextBox 66"/>
          <p:cNvSpPr txBox="1"/>
          <p:nvPr/>
        </p:nvSpPr>
        <p:spPr>
          <a:xfrm>
            <a:off x="9564323" y="1716737"/>
            <a:ext cx="338554" cy="461665"/>
          </a:xfrm>
          <a:prstGeom prst="rect">
            <a:avLst/>
          </a:prstGeom>
          <a:noFill/>
        </p:spPr>
        <p:txBody>
          <a:bodyPr wrap="none" rtlCol="0">
            <a:spAutoFit/>
          </a:bodyPr>
          <a:lstStyle/>
          <a:p>
            <a:r>
              <a:rPr lang="en-US" dirty="0">
                <a:solidFill>
                  <a:schemeClr val="tx1"/>
                </a:solidFill>
              </a:rPr>
              <a:t>1</a:t>
            </a:r>
          </a:p>
        </p:txBody>
      </p:sp>
      <p:cxnSp>
        <p:nvCxnSpPr>
          <p:cNvPr id="68" name="Straight Arrow Connector 67"/>
          <p:cNvCxnSpPr/>
          <p:nvPr/>
        </p:nvCxnSpPr>
        <p:spPr bwMode="auto">
          <a:xfrm>
            <a:off x="6935104" y="3717032"/>
            <a:ext cx="348391" cy="1504"/>
          </a:xfrm>
          <a:prstGeom prst="straightConnector1">
            <a:avLst/>
          </a:prstGeom>
          <a:solidFill>
            <a:srgbClr val="00B8FF"/>
          </a:solidFill>
          <a:ln w="9525" cap="flat" cmpd="sng" algn="ctr">
            <a:solidFill>
              <a:schemeClr val="tx1"/>
            </a:solidFill>
            <a:prstDash val="solid"/>
            <a:round/>
            <a:headEnd type="triangle" w="med" len="med"/>
            <a:tailEnd type="triangle"/>
          </a:ln>
          <a:effectLst/>
        </p:spPr>
      </p:cxnSp>
      <p:sp>
        <p:nvSpPr>
          <p:cNvPr id="69" name="Rectangle 68"/>
          <p:cNvSpPr/>
          <p:nvPr/>
        </p:nvSpPr>
        <p:spPr bwMode="auto">
          <a:xfrm>
            <a:off x="10036313" y="2471957"/>
            <a:ext cx="613264" cy="595499"/>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70" name="Arrow: Right 69"/>
          <p:cNvSpPr/>
          <p:nvPr/>
        </p:nvSpPr>
        <p:spPr bwMode="auto">
          <a:xfrm>
            <a:off x="6006910" y="2591439"/>
            <a:ext cx="397240" cy="356534"/>
          </a:xfrm>
          <a:prstGeom prst="rightArrow">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mc:AlternateContent xmlns:mc="http://schemas.openxmlformats.org/markup-compatibility/2006" xmlns:a14="http://schemas.microsoft.com/office/drawing/2010/main">
        <mc:Choice Requires="a14">
          <p:sp>
            <p:nvSpPr>
              <p:cNvPr id="71" name="TextBox 70"/>
              <p:cNvSpPr txBox="1"/>
              <p:nvPr/>
            </p:nvSpPr>
            <p:spPr>
              <a:xfrm>
                <a:off x="6899736" y="3313333"/>
                <a:ext cx="383759" cy="369332"/>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sv-SE" b="0" i="1" smtClean="0">
                              <a:solidFill>
                                <a:schemeClr val="tx1"/>
                              </a:solidFill>
                              <a:latin typeface="Cambria Math" panose="02040503050406030204" pitchFamily="18" charset="0"/>
                            </a:rPr>
                          </m:ctrlPr>
                        </m:sSubPr>
                        <m:e>
                          <m:r>
                            <a:rPr lang="sv-SE" b="0" i="1" smtClean="0">
                              <a:solidFill>
                                <a:schemeClr val="tx1"/>
                              </a:solidFill>
                              <a:latin typeface="Cambria Math" panose="02040503050406030204" pitchFamily="18" charset="0"/>
                            </a:rPr>
                            <m:t>𝑇</m:t>
                          </m:r>
                        </m:e>
                        <m:sub>
                          <m:r>
                            <a:rPr lang="sv-SE" b="0" i="1" smtClean="0">
                              <a:solidFill>
                                <a:schemeClr val="tx1"/>
                              </a:solidFill>
                              <a:latin typeface="Cambria Math" panose="02040503050406030204" pitchFamily="18" charset="0"/>
                            </a:rPr>
                            <m:t>𝑍</m:t>
                          </m:r>
                        </m:sub>
                      </m:sSub>
                    </m:oMath>
                  </m:oMathPara>
                </a14:m>
                <a:endParaRPr lang="en-US" dirty="0">
                  <a:solidFill>
                    <a:schemeClr val="tx1"/>
                  </a:solidFill>
                </a:endParaRPr>
              </a:p>
            </p:txBody>
          </p:sp>
        </mc:Choice>
        <mc:Fallback xmlns="">
          <p:sp>
            <p:nvSpPr>
              <p:cNvPr id="71" name="TextBox 70"/>
              <p:cNvSpPr txBox="1">
                <a:spLocks noRot="1" noChangeAspect="1" noMove="1" noResize="1" noEditPoints="1" noAdjustHandles="1" noChangeArrowheads="1" noChangeShapeType="1" noTextEdit="1"/>
              </p:cNvSpPr>
              <p:nvPr/>
            </p:nvSpPr>
            <p:spPr>
              <a:xfrm>
                <a:off x="6899736" y="3313333"/>
                <a:ext cx="383759" cy="369332"/>
              </a:xfrm>
              <a:prstGeom prst="rect">
                <a:avLst/>
              </a:prstGeom>
              <a:blipFill>
                <a:blip r:embed="rId3"/>
                <a:stretch>
                  <a:fillRect l="-19048" r="-4762" b="-16667"/>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72" name="TextBox 71"/>
              <p:cNvSpPr txBox="1"/>
              <p:nvPr/>
            </p:nvSpPr>
            <p:spPr>
              <a:xfrm>
                <a:off x="7331328" y="3307718"/>
                <a:ext cx="553678" cy="369332"/>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sv-SE" b="0" i="1" smtClean="0">
                              <a:solidFill>
                                <a:schemeClr val="tx1"/>
                              </a:solidFill>
                              <a:latin typeface="Cambria Math" panose="02040503050406030204" pitchFamily="18" charset="0"/>
                            </a:rPr>
                          </m:ctrlPr>
                        </m:sSubPr>
                        <m:e>
                          <m:r>
                            <a:rPr lang="sv-SE" b="0" i="1" smtClean="0">
                              <a:solidFill>
                                <a:schemeClr val="tx1"/>
                              </a:solidFill>
                              <a:latin typeface="Cambria Math" panose="02040503050406030204" pitchFamily="18" charset="0"/>
                            </a:rPr>
                            <m:t>𝑇</m:t>
                          </m:r>
                        </m:e>
                        <m:sub>
                          <m:r>
                            <a:rPr lang="sv-SE" b="0" i="1" smtClean="0">
                              <a:solidFill>
                                <a:schemeClr val="tx1"/>
                              </a:solidFill>
                              <a:latin typeface="Cambria Math" panose="02040503050406030204" pitchFamily="18" charset="0"/>
                            </a:rPr>
                            <m:t>𝑁𝑍</m:t>
                          </m:r>
                        </m:sub>
                      </m:sSub>
                    </m:oMath>
                  </m:oMathPara>
                </a14:m>
                <a:endParaRPr lang="en-US" dirty="0">
                  <a:solidFill>
                    <a:schemeClr val="tx1"/>
                  </a:solidFill>
                </a:endParaRPr>
              </a:p>
            </p:txBody>
          </p:sp>
        </mc:Choice>
        <mc:Fallback xmlns="">
          <p:sp>
            <p:nvSpPr>
              <p:cNvPr id="72" name="TextBox 71"/>
              <p:cNvSpPr txBox="1">
                <a:spLocks noRot="1" noChangeAspect="1" noMove="1" noResize="1" noEditPoints="1" noAdjustHandles="1" noChangeArrowheads="1" noChangeShapeType="1" noTextEdit="1"/>
              </p:cNvSpPr>
              <p:nvPr/>
            </p:nvSpPr>
            <p:spPr>
              <a:xfrm>
                <a:off x="7331328" y="3307718"/>
                <a:ext cx="553678" cy="369332"/>
              </a:xfrm>
              <a:prstGeom prst="rect">
                <a:avLst/>
              </a:prstGeom>
              <a:blipFill>
                <a:blip r:embed="rId4"/>
                <a:stretch>
                  <a:fillRect l="-12222" r="-4444" b="-16667"/>
                </a:stretch>
              </a:blipFill>
            </p:spPr>
            <p:txBody>
              <a:bodyPr/>
              <a:lstStyle/>
              <a:p>
                <a:r>
                  <a:rPr lang="en-US">
                    <a:noFill/>
                  </a:rPr>
                  <a:t> </a:t>
                </a:r>
              </a:p>
            </p:txBody>
          </p:sp>
        </mc:Fallback>
      </mc:AlternateContent>
      <p:cxnSp>
        <p:nvCxnSpPr>
          <p:cNvPr id="73" name="Straight Arrow Connector 72"/>
          <p:cNvCxnSpPr/>
          <p:nvPr/>
        </p:nvCxnSpPr>
        <p:spPr bwMode="auto">
          <a:xfrm flipV="1">
            <a:off x="7280365" y="3707208"/>
            <a:ext cx="687843" cy="10642"/>
          </a:xfrm>
          <a:prstGeom prst="straightConnector1">
            <a:avLst/>
          </a:prstGeom>
          <a:solidFill>
            <a:srgbClr val="00B8FF"/>
          </a:solidFill>
          <a:ln w="9525" cap="flat" cmpd="sng" algn="ctr">
            <a:solidFill>
              <a:schemeClr val="tx1"/>
            </a:solidFill>
            <a:prstDash val="solid"/>
            <a:round/>
            <a:headEnd type="triangle" w="med" len="med"/>
            <a:tailEnd type="triangle"/>
          </a:ln>
          <a:effectLst/>
        </p:spPr>
      </p:cxnSp>
      <p:sp>
        <p:nvSpPr>
          <p:cNvPr id="74" name="TextBox 73"/>
          <p:cNvSpPr txBox="1"/>
          <p:nvPr/>
        </p:nvSpPr>
        <p:spPr>
          <a:xfrm>
            <a:off x="1601662" y="2639715"/>
            <a:ext cx="630301" cy="461665"/>
          </a:xfrm>
          <a:prstGeom prst="rect">
            <a:avLst/>
          </a:prstGeom>
          <a:noFill/>
        </p:spPr>
        <p:txBody>
          <a:bodyPr wrap="none" rtlCol="0">
            <a:spAutoFit/>
          </a:bodyPr>
          <a:lstStyle/>
          <a:p>
            <a:r>
              <a:rPr lang="en-US" dirty="0">
                <a:solidFill>
                  <a:schemeClr val="tx1"/>
                </a:solidFill>
              </a:rPr>
              <a:t>ON</a:t>
            </a:r>
          </a:p>
        </p:txBody>
      </p:sp>
      <p:sp>
        <p:nvSpPr>
          <p:cNvPr id="75" name="TextBox 74"/>
          <p:cNvSpPr txBox="1"/>
          <p:nvPr/>
        </p:nvSpPr>
        <p:spPr>
          <a:xfrm>
            <a:off x="2483309" y="2620599"/>
            <a:ext cx="750526" cy="461665"/>
          </a:xfrm>
          <a:prstGeom prst="rect">
            <a:avLst/>
          </a:prstGeom>
          <a:noFill/>
        </p:spPr>
        <p:txBody>
          <a:bodyPr wrap="none" rtlCol="0">
            <a:spAutoFit/>
          </a:bodyPr>
          <a:lstStyle/>
          <a:p>
            <a:r>
              <a:rPr lang="en-US" dirty="0">
                <a:solidFill>
                  <a:schemeClr val="tx1"/>
                </a:solidFill>
              </a:rPr>
              <a:t>OFF</a:t>
            </a:r>
          </a:p>
        </p:txBody>
      </p:sp>
      <p:sp>
        <p:nvSpPr>
          <p:cNvPr id="76" name="TextBox 75"/>
          <p:cNvSpPr txBox="1"/>
          <p:nvPr/>
        </p:nvSpPr>
        <p:spPr>
          <a:xfrm>
            <a:off x="3408425" y="2613628"/>
            <a:ext cx="750526" cy="461665"/>
          </a:xfrm>
          <a:prstGeom prst="rect">
            <a:avLst/>
          </a:prstGeom>
          <a:noFill/>
        </p:spPr>
        <p:txBody>
          <a:bodyPr wrap="none" rtlCol="0">
            <a:spAutoFit/>
          </a:bodyPr>
          <a:lstStyle/>
          <a:p>
            <a:r>
              <a:rPr lang="en-US" dirty="0">
                <a:solidFill>
                  <a:schemeClr val="tx1"/>
                </a:solidFill>
              </a:rPr>
              <a:t>OFF</a:t>
            </a:r>
          </a:p>
        </p:txBody>
      </p:sp>
      <p:sp>
        <p:nvSpPr>
          <p:cNvPr id="77" name="TextBox 76"/>
          <p:cNvSpPr txBox="1"/>
          <p:nvPr/>
        </p:nvSpPr>
        <p:spPr>
          <a:xfrm>
            <a:off x="4401778" y="2620599"/>
            <a:ext cx="630301" cy="461665"/>
          </a:xfrm>
          <a:prstGeom prst="rect">
            <a:avLst/>
          </a:prstGeom>
          <a:noFill/>
        </p:spPr>
        <p:txBody>
          <a:bodyPr wrap="none" rtlCol="0">
            <a:spAutoFit/>
          </a:bodyPr>
          <a:lstStyle/>
          <a:p>
            <a:r>
              <a:rPr lang="en-US" dirty="0">
                <a:solidFill>
                  <a:schemeClr val="tx1"/>
                </a:solidFill>
              </a:rPr>
              <a:t>ON</a:t>
            </a:r>
          </a:p>
        </p:txBody>
      </p:sp>
      <p:sp>
        <p:nvSpPr>
          <p:cNvPr id="78" name="TextBox 77"/>
          <p:cNvSpPr txBox="1"/>
          <p:nvPr/>
        </p:nvSpPr>
        <p:spPr>
          <a:xfrm>
            <a:off x="5583729" y="2132974"/>
            <a:ext cx="1124026" cy="461665"/>
          </a:xfrm>
          <a:prstGeom prst="rect">
            <a:avLst/>
          </a:prstGeom>
          <a:noFill/>
        </p:spPr>
        <p:txBody>
          <a:bodyPr wrap="none" rtlCol="0">
            <a:spAutoFit/>
          </a:bodyPr>
          <a:lstStyle/>
          <a:p>
            <a:r>
              <a:rPr lang="en-US" dirty="0">
                <a:solidFill>
                  <a:schemeClr val="tx1"/>
                </a:solidFill>
              </a:rPr>
              <a:t>“WFC”</a:t>
            </a:r>
          </a:p>
        </p:txBody>
      </p:sp>
    </p:spTree>
    <p:extLst>
      <p:ext uri="{BB962C8B-B14F-4D97-AF65-F5344CB8AC3E}">
        <p14:creationId xmlns:p14="http://schemas.microsoft.com/office/powerpoint/2010/main" val="37105507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Discussion of the theoretical gain - ISI</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By introducing “guard-intervals” between the times where the signal is ON or OFF, ISI will be reduced</a:t>
            </a:r>
          </a:p>
          <a:p>
            <a:pPr>
              <a:buFont typeface="Arial" panose="020B0604020202020204" pitchFamily="34" charset="0"/>
              <a:buChar char="•"/>
            </a:pPr>
            <a:r>
              <a:rPr lang="en-US" dirty="0"/>
              <a:t>However, as has been shown in [3], ISI is not believed to be a problem. The reason being that the channel delay spread is very small compared to the symbol duration</a:t>
            </a:r>
            <a:endParaRPr lang="en-US" i="1" dirty="0">
              <a:solidFill>
                <a:srgbClr val="FF0000"/>
              </a:solidFill>
            </a:endParaRPr>
          </a:p>
          <a:p>
            <a:pPr>
              <a:buFont typeface="Arial" panose="020B0604020202020204" pitchFamily="34" charset="0"/>
              <a:buChar char="•"/>
            </a:pPr>
            <a:r>
              <a:rPr lang="en-US" dirty="0">
                <a:solidFill>
                  <a:schemeClr val="tx1"/>
                </a:solidFill>
              </a:rPr>
              <a:t>The impact of ISI will be addressed further when the simulation results are presented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Leif Wilhelmsson, Ericsson AB</a:t>
            </a:r>
            <a:endParaRPr lang="en-GB" dirty="0"/>
          </a:p>
        </p:txBody>
      </p:sp>
      <p:sp>
        <p:nvSpPr>
          <p:cNvPr id="6" name="Date Placeholder 5"/>
          <p:cNvSpPr>
            <a:spLocks noGrp="1"/>
          </p:cNvSpPr>
          <p:nvPr>
            <p:ph type="dt" idx="15"/>
          </p:nvPr>
        </p:nvSpPr>
        <p:spPr/>
        <p:txBody>
          <a:bodyPr/>
          <a:lstStyle/>
          <a:p>
            <a:r>
              <a:rPr lang="en-US"/>
              <a:t>November, 2017</a:t>
            </a:r>
            <a:endParaRPr lang="en-GB" dirty="0"/>
          </a:p>
        </p:txBody>
      </p:sp>
    </p:spTree>
    <p:extLst>
      <p:ext uri="{BB962C8B-B14F-4D97-AF65-F5344CB8AC3E}">
        <p14:creationId xmlns:p14="http://schemas.microsoft.com/office/powerpoint/2010/main" val="32031432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Discussion of the theoretical gain - SNR</a:t>
            </a:r>
          </a:p>
        </p:txBody>
      </p:sp>
      <p:sp>
        <p:nvSpPr>
          <p:cNvPr id="3" name="Content Placeholder 2"/>
          <p:cNvSpPr>
            <a:spLocks noGrp="1"/>
          </p:cNvSpPr>
          <p:nvPr>
            <p:ph idx="1"/>
          </p:nvPr>
        </p:nvSpPr>
        <p:spPr>
          <a:xfrm>
            <a:off x="929217" y="4087059"/>
            <a:ext cx="10361084" cy="1009230"/>
          </a:xfrm>
        </p:spPr>
        <p:txBody>
          <a:bodyPr/>
          <a:lstStyle/>
          <a:p>
            <a:pPr>
              <a:buFont typeface="Arial" panose="020B0604020202020204" pitchFamily="34" charset="0"/>
              <a:buChar char="•"/>
            </a:pPr>
            <a:r>
              <a:rPr lang="en-US" dirty="0"/>
              <a:t>Keeping the sent bit energy constant, the received SNR will be inversely proportional to the accumulated noise. If       and        denote the time when the ON signal is zero and non-zeros respectively, we have</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Leif Wilhelmsson, Ericsson AB</a:t>
            </a:r>
            <a:endParaRPr lang="en-GB" dirty="0"/>
          </a:p>
        </p:txBody>
      </p:sp>
      <p:sp>
        <p:nvSpPr>
          <p:cNvPr id="6" name="Date Placeholder 5"/>
          <p:cNvSpPr>
            <a:spLocks noGrp="1"/>
          </p:cNvSpPr>
          <p:nvPr>
            <p:ph type="dt" idx="15"/>
          </p:nvPr>
        </p:nvSpPr>
        <p:spPr/>
        <p:txBody>
          <a:bodyPr/>
          <a:lstStyle/>
          <a:p>
            <a:r>
              <a:rPr lang="en-US"/>
              <a:t>November, 2017</a:t>
            </a:r>
            <a:endParaRPr lang="en-GB" dirty="0"/>
          </a:p>
        </p:txBody>
      </p:sp>
      <p:cxnSp>
        <p:nvCxnSpPr>
          <p:cNvPr id="8" name="Straight Arrow Connector 7"/>
          <p:cNvCxnSpPr/>
          <p:nvPr/>
        </p:nvCxnSpPr>
        <p:spPr bwMode="auto">
          <a:xfrm flipV="1">
            <a:off x="944705" y="3068960"/>
            <a:ext cx="4968552" cy="1504"/>
          </a:xfrm>
          <a:prstGeom prst="straightConnector1">
            <a:avLst/>
          </a:prstGeom>
          <a:solidFill>
            <a:srgbClr val="00B8FF"/>
          </a:solidFill>
          <a:ln w="25400" cap="flat" cmpd="sng" algn="ctr">
            <a:solidFill>
              <a:schemeClr val="tx1"/>
            </a:solidFill>
            <a:prstDash val="solid"/>
            <a:round/>
            <a:headEnd type="none" w="med" len="med"/>
            <a:tailEnd type="triangle"/>
          </a:ln>
          <a:effectLst/>
        </p:spPr>
      </p:cxnSp>
      <p:sp>
        <p:nvSpPr>
          <p:cNvPr id="9" name="Rectangle 8"/>
          <p:cNvSpPr/>
          <p:nvPr/>
        </p:nvSpPr>
        <p:spPr bwMode="auto">
          <a:xfrm>
            <a:off x="1448761" y="2638416"/>
            <a:ext cx="936104" cy="432048"/>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cxnSp>
        <p:nvCxnSpPr>
          <p:cNvPr id="11" name="Straight Connector 10"/>
          <p:cNvCxnSpPr/>
          <p:nvPr/>
        </p:nvCxnSpPr>
        <p:spPr bwMode="auto">
          <a:xfrm>
            <a:off x="1448761" y="2854440"/>
            <a:ext cx="0" cy="432048"/>
          </a:xfrm>
          <a:prstGeom prst="line">
            <a:avLst/>
          </a:prstGeom>
          <a:solidFill>
            <a:srgbClr val="00B8FF"/>
          </a:solidFill>
          <a:ln w="25400" cap="flat" cmpd="sng" algn="ctr">
            <a:solidFill>
              <a:schemeClr val="tx1"/>
            </a:solidFill>
            <a:prstDash val="solid"/>
            <a:round/>
            <a:headEnd type="none" w="med" len="med"/>
            <a:tailEnd type="none" w="med" len="med"/>
          </a:ln>
          <a:effectLst/>
        </p:spPr>
      </p:cxnSp>
      <p:cxnSp>
        <p:nvCxnSpPr>
          <p:cNvPr id="13" name="Straight Connector 12"/>
          <p:cNvCxnSpPr/>
          <p:nvPr/>
        </p:nvCxnSpPr>
        <p:spPr bwMode="auto">
          <a:xfrm>
            <a:off x="2384865" y="2855945"/>
            <a:ext cx="0" cy="432048"/>
          </a:xfrm>
          <a:prstGeom prst="line">
            <a:avLst/>
          </a:prstGeom>
          <a:solidFill>
            <a:srgbClr val="00B8FF"/>
          </a:solidFill>
          <a:ln w="25400" cap="flat" cmpd="sng" algn="ctr">
            <a:solidFill>
              <a:schemeClr val="tx1"/>
            </a:solidFill>
            <a:prstDash val="solid"/>
            <a:round/>
            <a:headEnd type="none" w="med" len="med"/>
            <a:tailEnd type="none" w="med" len="med"/>
          </a:ln>
          <a:effectLst/>
        </p:spPr>
      </p:cxnSp>
      <p:cxnSp>
        <p:nvCxnSpPr>
          <p:cNvPr id="15" name="Straight Connector 14"/>
          <p:cNvCxnSpPr/>
          <p:nvPr/>
        </p:nvCxnSpPr>
        <p:spPr bwMode="auto">
          <a:xfrm>
            <a:off x="3321291" y="2854440"/>
            <a:ext cx="0" cy="432048"/>
          </a:xfrm>
          <a:prstGeom prst="line">
            <a:avLst/>
          </a:prstGeom>
          <a:solidFill>
            <a:srgbClr val="00B8FF"/>
          </a:solidFill>
          <a:ln w="25400" cap="flat" cmpd="sng" algn="ctr">
            <a:solidFill>
              <a:schemeClr val="tx1"/>
            </a:solidFill>
            <a:prstDash val="solid"/>
            <a:round/>
            <a:headEnd type="none" w="med" len="med"/>
            <a:tailEnd type="none" w="med" len="med"/>
          </a:ln>
          <a:effectLst/>
        </p:spPr>
      </p:cxnSp>
      <p:cxnSp>
        <p:nvCxnSpPr>
          <p:cNvPr id="18" name="Straight Connector 17"/>
          <p:cNvCxnSpPr/>
          <p:nvPr/>
        </p:nvCxnSpPr>
        <p:spPr bwMode="auto">
          <a:xfrm>
            <a:off x="4257073" y="2854441"/>
            <a:ext cx="0" cy="432048"/>
          </a:xfrm>
          <a:prstGeom prst="line">
            <a:avLst/>
          </a:prstGeom>
          <a:solidFill>
            <a:srgbClr val="00B8FF"/>
          </a:solidFill>
          <a:ln w="25400" cap="flat" cmpd="sng" algn="ctr">
            <a:solidFill>
              <a:schemeClr val="tx1"/>
            </a:solidFill>
            <a:prstDash val="solid"/>
            <a:round/>
            <a:headEnd type="none" w="med" len="med"/>
            <a:tailEnd type="none" w="med" len="med"/>
          </a:ln>
          <a:effectLst/>
        </p:spPr>
      </p:cxnSp>
      <p:sp>
        <p:nvSpPr>
          <p:cNvPr id="19" name="Rectangle 18"/>
          <p:cNvSpPr/>
          <p:nvPr/>
        </p:nvSpPr>
        <p:spPr bwMode="auto">
          <a:xfrm>
            <a:off x="4257395" y="2636912"/>
            <a:ext cx="936104" cy="432048"/>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cxnSp>
        <p:nvCxnSpPr>
          <p:cNvPr id="20" name="Straight Connector 19"/>
          <p:cNvCxnSpPr/>
          <p:nvPr/>
        </p:nvCxnSpPr>
        <p:spPr bwMode="auto">
          <a:xfrm>
            <a:off x="5193499" y="2852936"/>
            <a:ext cx="0" cy="432048"/>
          </a:xfrm>
          <a:prstGeom prst="line">
            <a:avLst/>
          </a:prstGeom>
          <a:solidFill>
            <a:srgbClr val="00B8FF"/>
          </a:solidFill>
          <a:ln w="25400" cap="flat" cmpd="sng" algn="ctr">
            <a:solidFill>
              <a:schemeClr val="tx1"/>
            </a:solidFill>
            <a:prstDash val="solid"/>
            <a:round/>
            <a:headEnd type="none" w="med" len="med"/>
            <a:tailEnd type="none" w="med" len="med"/>
          </a:ln>
          <a:effectLst/>
        </p:spPr>
      </p:cxnSp>
      <p:sp>
        <p:nvSpPr>
          <p:cNvPr id="22" name="Right Brace 21"/>
          <p:cNvSpPr/>
          <p:nvPr/>
        </p:nvSpPr>
        <p:spPr bwMode="auto">
          <a:xfrm rot="16200000">
            <a:off x="2245918" y="1424536"/>
            <a:ext cx="288032" cy="1862713"/>
          </a:xfrm>
          <a:prstGeom prst="righ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23" name="Right Brace 22"/>
          <p:cNvSpPr/>
          <p:nvPr/>
        </p:nvSpPr>
        <p:spPr bwMode="auto">
          <a:xfrm rot="16200000">
            <a:off x="4118127" y="1421029"/>
            <a:ext cx="288032" cy="1862713"/>
          </a:xfrm>
          <a:prstGeom prst="righ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24" name="TextBox 23"/>
          <p:cNvSpPr txBox="1"/>
          <p:nvPr/>
        </p:nvSpPr>
        <p:spPr>
          <a:xfrm>
            <a:off x="2215588" y="1745888"/>
            <a:ext cx="338554" cy="461665"/>
          </a:xfrm>
          <a:prstGeom prst="rect">
            <a:avLst/>
          </a:prstGeom>
          <a:noFill/>
        </p:spPr>
        <p:txBody>
          <a:bodyPr wrap="none" rtlCol="0">
            <a:spAutoFit/>
          </a:bodyPr>
          <a:lstStyle/>
          <a:p>
            <a:r>
              <a:rPr lang="en-US" dirty="0">
                <a:solidFill>
                  <a:schemeClr val="tx1"/>
                </a:solidFill>
              </a:rPr>
              <a:t>0</a:t>
            </a:r>
          </a:p>
        </p:txBody>
      </p:sp>
      <p:sp>
        <p:nvSpPr>
          <p:cNvPr id="25" name="TextBox 24"/>
          <p:cNvSpPr txBox="1"/>
          <p:nvPr/>
        </p:nvSpPr>
        <p:spPr>
          <a:xfrm>
            <a:off x="4087796" y="1718241"/>
            <a:ext cx="338554" cy="461665"/>
          </a:xfrm>
          <a:prstGeom prst="rect">
            <a:avLst/>
          </a:prstGeom>
          <a:noFill/>
        </p:spPr>
        <p:txBody>
          <a:bodyPr wrap="none" rtlCol="0">
            <a:spAutoFit/>
          </a:bodyPr>
          <a:lstStyle/>
          <a:p>
            <a:r>
              <a:rPr lang="en-US" dirty="0">
                <a:solidFill>
                  <a:schemeClr val="tx1"/>
                </a:solidFill>
              </a:rPr>
              <a:t>1</a:t>
            </a:r>
          </a:p>
        </p:txBody>
      </p:sp>
      <p:cxnSp>
        <p:nvCxnSpPr>
          <p:cNvPr id="27" name="Straight Arrow Connector 26"/>
          <p:cNvCxnSpPr/>
          <p:nvPr/>
        </p:nvCxnSpPr>
        <p:spPr bwMode="auto">
          <a:xfrm>
            <a:off x="1458577" y="3718536"/>
            <a:ext cx="1872209" cy="0"/>
          </a:xfrm>
          <a:prstGeom prst="straightConnector1">
            <a:avLst/>
          </a:prstGeom>
          <a:solidFill>
            <a:srgbClr val="00B8FF"/>
          </a:solidFill>
          <a:ln w="9525" cap="flat" cmpd="sng" algn="ctr">
            <a:solidFill>
              <a:schemeClr val="tx1"/>
            </a:solidFill>
            <a:prstDash val="solid"/>
            <a:round/>
            <a:headEnd type="triangle" w="med" len="med"/>
            <a:tailEnd type="triangle"/>
          </a:ln>
          <a:effectLst/>
        </p:spPr>
      </p:cxnSp>
      <mc:AlternateContent xmlns:mc="http://schemas.openxmlformats.org/markup-compatibility/2006" xmlns:a14="http://schemas.microsoft.com/office/drawing/2010/main">
        <mc:Choice Requires="a14">
          <p:sp>
            <p:nvSpPr>
              <p:cNvPr id="28" name="TextBox 27"/>
              <p:cNvSpPr txBox="1"/>
              <p:nvPr/>
            </p:nvSpPr>
            <p:spPr>
              <a:xfrm>
                <a:off x="2215588" y="3337876"/>
                <a:ext cx="380039" cy="369332"/>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sv-SE" b="0" i="1" smtClean="0">
                              <a:solidFill>
                                <a:schemeClr val="tx1"/>
                              </a:solidFill>
                              <a:latin typeface="Cambria Math" panose="02040503050406030204" pitchFamily="18" charset="0"/>
                            </a:rPr>
                          </m:ctrlPr>
                        </m:sSubPr>
                        <m:e>
                          <m:r>
                            <a:rPr lang="sv-SE" b="0" i="1" smtClean="0">
                              <a:solidFill>
                                <a:schemeClr val="tx1"/>
                              </a:solidFill>
                              <a:latin typeface="Cambria Math" panose="02040503050406030204" pitchFamily="18" charset="0"/>
                            </a:rPr>
                            <m:t>𝑇</m:t>
                          </m:r>
                        </m:e>
                        <m:sub>
                          <m:r>
                            <a:rPr lang="sv-SE" b="0" i="1" smtClean="0">
                              <a:solidFill>
                                <a:schemeClr val="tx1"/>
                              </a:solidFill>
                              <a:latin typeface="Cambria Math" panose="02040503050406030204" pitchFamily="18" charset="0"/>
                            </a:rPr>
                            <m:t>𝑏</m:t>
                          </m:r>
                        </m:sub>
                      </m:sSub>
                    </m:oMath>
                  </m:oMathPara>
                </a14:m>
                <a:endParaRPr lang="en-US" dirty="0">
                  <a:solidFill>
                    <a:schemeClr val="tx1"/>
                  </a:solidFill>
                </a:endParaRPr>
              </a:p>
            </p:txBody>
          </p:sp>
        </mc:Choice>
        <mc:Fallback xmlns="">
          <p:sp>
            <p:nvSpPr>
              <p:cNvPr id="28" name="TextBox 27"/>
              <p:cNvSpPr txBox="1">
                <a:spLocks noRot="1" noChangeAspect="1" noMove="1" noResize="1" noEditPoints="1" noAdjustHandles="1" noChangeArrowheads="1" noChangeShapeType="1" noTextEdit="1"/>
              </p:cNvSpPr>
              <p:nvPr/>
            </p:nvSpPr>
            <p:spPr>
              <a:xfrm>
                <a:off x="2215588" y="3337876"/>
                <a:ext cx="380039" cy="369332"/>
              </a:xfrm>
              <a:prstGeom prst="rect">
                <a:avLst/>
              </a:prstGeom>
              <a:blipFill>
                <a:blip r:embed="rId2"/>
                <a:stretch>
                  <a:fillRect l="-15873" r="-6349" b="-18333"/>
                </a:stretch>
              </a:blipFill>
            </p:spPr>
            <p:txBody>
              <a:bodyPr/>
              <a:lstStyle/>
              <a:p>
                <a:r>
                  <a:rPr lang="en-US">
                    <a:noFill/>
                  </a:rPr>
                  <a:t> </a:t>
                </a:r>
              </a:p>
            </p:txBody>
          </p:sp>
        </mc:Fallback>
      </mc:AlternateContent>
      <p:cxnSp>
        <p:nvCxnSpPr>
          <p:cNvPr id="29" name="Straight Arrow Connector 28"/>
          <p:cNvCxnSpPr/>
          <p:nvPr/>
        </p:nvCxnSpPr>
        <p:spPr bwMode="auto">
          <a:xfrm flipV="1">
            <a:off x="6421232" y="3067456"/>
            <a:ext cx="4968552" cy="1504"/>
          </a:xfrm>
          <a:prstGeom prst="straightConnector1">
            <a:avLst/>
          </a:prstGeom>
          <a:solidFill>
            <a:srgbClr val="00B8FF"/>
          </a:solidFill>
          <a:ln w="25400" cap="flat" cmpd="sng" algn="ctr">
            <a:solidFill>
              <a:schemeClr val="tx1"/>
            </a:solidFill>
            <a:prstDash val="solid"/>
            <a:round/>
            <a:headEnd type="none" w="med" len="med"/>
            <a:tailEnd type="triangle"/>
          </a:ln>
          <a:effectLst/>
        </p:spPr>
      </p:cxnSp>
      <p:sp>
        <p:nvSpPr>
          <p:cNvPr id="30" name="Rectangle 29"/>
          <p:cNvSpPr/>
          <p:nvPr/>
        </p:nvSpPr>
        <p:spPr bwMode="auto">
          <a:xfrm>
            <a:off x="7248128" y="2473461"/>
            <a:ext cx="613264" cy="595499"/>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cxnSp>
        <p:nvCxnSpPr>
          <p:cNvPr id="31" name="Straight Connector 30"/>
          <p:cNvCxnSpPr/>
          <p:nvPr/>
        </p:nvCxnSpPr>
        <p:spPr bwMode="auto">
          <a:xfrm>
            <a:off x="6925288" y="2852936"/>
            <a:ext cx="0" cy="432048"/>
          </a:xfrm>
          <a:prstGeom prst="line">
            <a:avLst/>
          </a:prstGeom>
          <a:solidFill>
            <a:srgbClr val="00B8FF"/>
          </a:solidFill>
          <a:ln w="25400" cap="flat" cmpd="sng" algn="ctr">
            <a:solidFill>
              <a:schemeClr val="tx1"/>
            </a:solidFill>
            <a:prstDash val="solid"/>
            <a:round/>
            <a:headEnd type="none" w="med" len="med"/>
            <a:tailEnd type="none" w="med" len="med"/>
          </a:ln>
          <a:effectLst/>
        </p:spPr>
      </p:cxnSp>
      <p:cxnSp>
        <p:nvCxnSpPr>
          <p:cNvPr id="32" name="Straight Connector 31"/>
          <p:cNvCxnSpPr/>
          <p:nvPr/>
        </p:nvCxnSpPr>
        <p:spPr bwMode="auto">
          <a:xfrm>
            <a:off x="7861392" y="2854441"/>
            <a:ext cx="0" cy="432048"/>
          </a:xfrm>
          <a:prstGeom prst="line">
            <a:avLst/>
          </a:prstGeom>
          <a:solidFill>
            <a:srgbClr val="00B8FF"/>
          </a:solidFill>
          <a:ln w="25400" cap="flat" cmpd="sng" algn="ctr">
            <a:solidFill>
              <a:schemeClr val="tx1"/>
            </a:solidFill>
            <a:prstDash val="solid"/>
            <a:round/>
            <a:headEnd type="none" w="med" len="med"/>
            <a:tailEnd type="none" w="med" len="med"/>
          </a:ln>
          <a:effectLst/>
        </p:spPr>
      </p:cxnSp>
      <p:cxnSp>
        <p:nvCxnSpPr>
          <p:cNvPr id="33" name="Straight Connector 32"/>
          <p:cNvCxnSpPr/>
          <p:nvPr/>
        </p:nvCxnSpPr>
        <p:spPr bwMode="auto">
          <a:xfrm>
            <a:off x="8797818" y="2852936"/>
            <a:ext cx="0" cy="432048"/>
          </a:xfrm>
          <a:prstGeom prst="line">
            <a:avLst/>
          </a:prstGeom>
          <a:solidFill>
            <a:srgbClr val="00B8FF"/>
          </a:solidFill>
          <a:ln w="25400" cap="flat" cmpd="sng" algn="ctr">
            <a:solidFill>
              <a:schemeClr val="tx1"/>
            </a:solidFill>
            <a:prstDash val="solid"/>
            <a:round/>
            <a:headEnd type="none" w="med" len="med"/>
            <a:tailEnd type="none" w="med" len="med"/>
          </a:ln>
          <a:effectLst/>
        </p:spPr>
      </p:cxnSp>
      <p:cxnSp>
        <p:nvCxnSpPr>
          <p:cNvPr id="34" name="Straight Connector 33"/>
          <p:cNvCxnSpPr/>
          <p:nvPr/>
        </p:nvCxnSpPr>
        <p:spPr bwMode="auto">
          <a:xfrm>
            <a:off x="9733600" y="2852937"/>
            <a:ext cx="0" cy="432048"/>
          </a:xfrm>
          <a:prstGeom prst="line">
            <a:avLst/>
          </a:prstGeom>
          <a:solidFill>
            <a:srgbClr val="00B8FF"/>
          </a:solidFill>
          <a:ln w="25400" cap="flat" cmpd="sng" algn="ctr">
            <a:solidFill>
              <a:schemeClr val="tx1"/>
            </a:solidFill>
            <a:prstDash val="solid"/>
            <a:round/>
            <a:headEnd type="none" w="med" len="med"/>
            <a:tailEnd type="none" w="med" len="med"/>
          </a:ln>
          <a:effectLst/>
        </p:spPr>
      </p:cxnSp>
      <p:cxnSp>
        <p:nvCxnSpPr>
          <p:cNvPr id="36" name="Straight Connector 35"/>
          <p:cNvCxnSpPr/>
          <p:nvPr/>
        </p:nvCxnSpPr>
        <p:spPr bwMode="auto">
          <a:xfrm>
            <a:off x="10670026" y="2851432"/>
            <a:ext cx="0" cy="432048"/>
          </a:xfrm>
          <a:prstGeom prst="line">
            <a:avLst/>
          </a:prstGeom>
          <a:solidFill>
            <a:srgbClr val="00B8FF"/>
          </a:solidFill>
          <a:ln w="25400" cap="flat" cmpd="sng" algn="ctr">
            <a:solidFill>
              <a:schemeClr val="tx1"/>
            </a:solidFill>
            <a:prstDash val="solid"/>
            <a:round/>
            <a:headEnd type="none" w="med" len="med"/>
            <a:tailEnd type="none" w="med" len="med"/>
          </a:ln>
          <a:effectLst/>
        </p:spPr>
      </p:cxnSp>
      <p:sp>
        <p:nvSpPr>
          <p:cNvPr id="37" name="Right Brace 36"/>
          <p:cNvSpPr/>
          <p:nvPr/>
        </p:nvSpPr>
        <p:spPr bwMode="auto">
          <a:xfrm rot="16200000">
            <a:off x="7722445" y="1423032"/>
            <a:ext cx="288032" cy="1862713"/>
          </a:xfrm>
          <a:prstGeom prst="righ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38" name="Right Brace 37"/>
          <p:cNvSpPr/>
          <p:nvPr/>
        </p:nvSpPr>
        <p:spPr bwMode="auto">
          <a:xfrm rot="16200000">
            <a:off x="9594654" y="1419525"/>
            <a:ext cx="288032" cy="1862713"/>
          </a:xfrm>
          <a:prstGeom prst="righ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39" name="TextBox 38"/>
          <p:cNvSpPr txBox="1"/>
          <p:nvPr/>
        </p:nvSpPr>
        <p:spPr>
          <a:xfrm>
            <a:off x="7692115" y="1744384"/>
            <a:ext cx="338554" cy="461665"/>
          </a:xfrm>
          <a:prstGeom prst="rect">
            <a:avLst/>
          </a:prstGeom>
          <a:noFill/>
        </p:spPr>
        <p:txBody>
          <a:bodyPr wrap="none" rtlCol="0">
            <a:spAutoFit/>
          </a:bodyPr>
          <a:lstStyle/>
          <a:p>
            <a:r>
              <a:rPr lang="en-US" dirty="0">
                <a:solidFill>
                  <a:schemeClr val="tx1"/>
                </a:solidFill>
              </a:rPr>
              <a:t>0</a:t>
            </a:r>
          </a:p>
        </p:txBody>
      </p:sp>
      <p:sp>
        <p:nvSpPr>
          <p:cNvPr id="40" name="TextBox 39"/>
          <p:cNvSpPr txBox="1"/>
          <p:nvPr/>
        </p:nvSpPr>
        <p:spPr>
          <a:xfrm>
            <a:off x="9564323" y="1716737"/>
            <a:ext cx="338554" cy="461665"/>
          </a:xfrm>
          <a:prstGeom prst="rect">
            <a:avLst/>
          </a:prstGeom>
          <a:noFill/>
        </p:spPr>
        <p:txBody>
          <a:bodyPr wrap="none" rtlCol="0">
            <a:spAutoFit/>
          </a:bodyPr>
          <a:lstStyle/>
          <a:p>
            <a:r>
              <a:rPr lang="en-US" dirty="0">
                <a:solidFill>
                  <a:schemeClr val="tx1"/>
                </a:solidFill>
              </a:rPr>
              <a:t>1</a:t>
            </a:r>
          </a:p>
        </p:txBody>
      </p:sp>
      <p:cxnSp>
        <p:nvCxnSpPr>
          <p:cNvPr id="41" name="Straight Arrow Connector 40"/>
          <p:cNvCxnSpPr/>
          <p:nvPr/>
        </p:nvCxnSpPr>
        <p:spPr bwMode="auto">
          <a:xfrm>
            <a:off x="6935104" y="3717032"/>
            <a:ext cx="348391" cy="1504"/>
          </a:xfrm>
          <a:prstGeom prst="straightConnector1">
            <a:avLst/>
          </a:prstGeom>
          <a:solidFill>
            <a:srgbClr val="00B8FF"/>
          </a:solidFill>
          <a:ln w="9525" cap="flat" cmpd="sng" algn="ctr">
            <a:solidFill>
              <a:schemeClr val="tx1"/>
            </a:solidFill>
            <a:prstDash val="solid"/>
            <a:round/>
            <a:headEnd type="triangle" w="med" len="med"/>
            <a:tailEnd type="triangle"/>
          </a:ln>
          <a:effectLst/>
        </p:spPr>
      </p:cxnSp>
      <p:sp>
        <p:nvSpPr>
          <p:cNvPr id="43" name="Rectangle 42"/>
          <p:cNvSpPr/>
          <p:nvPr/>
        </p:nvSpPr>
        <p:spPr bwMode="auto">
          <a:xfrm>
            <a:off x="10036313" y="2471957"/>
            <a:ext cx="613264" cy="595499"/>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44" name="Arrow: Right 43"/>
          <p:cNvSpPr/>
          <p:nvPr/>
        </p:nvSpPr>
        <p:spPr bwMode="auto">
          <a:xfrm>
            <a:off x="6006910" y="2591439"/>
            <a:ext cx="397240" cy="356534"/>
          </a:xfrm>
          <a:prstGeom prst="rightArrow">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mc:AlternateContent xmlns:mc="http://schemas.openxmlformats.org/markup-compatibility/2006" xmlns:a14="http://schemas.microsoft.com/office/drawing/2010/main">
        <mc:Choice Requires="a14">
          <p:sp>
            <p:nvSpPr>
              <p:cNvPr id="45" name="Rectangle 44"/>
              <p:cNvSpPr/>
              <p:nvPr/>
            </p:nvSpPr>
            <p:spPr>
              <a:xfrm>
                <a:off x="1916812" y="5391170"/>
                <a:ext cx="1787156" cy="844205"/>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sv-SE" b="0" i="1" smtClean="0">
                          <a:solidFill>
                            <a:schemeClr val="tx1"/>
                          </a:solidFill>
                          <a:latin typeface="Cambria Math" panose="02040503050406030204" pitchFamily="18" charset="0"/>
                        </a:rPr>
                        <m:t>𝑆𝑁𝑅</m:t>
                      </m:r>
                      <m:r>
                        <a:rPr lang="sv-SE" b="0" i="1" smtClean="0">
                          <a:solidFill>
                            <a:schemeClr val="tx1"/>
                          </a:solidFill>
                          <a:latin typeface="Cambria Math" panose="02040503050406030204" pitchFamily="18" charset="0"/>
                          <a:ea typeface="Cambria Math" panose="02040503050406030204" pitchFamily="18" charset="0"/>
                        </a:rPr>
                        <m:t>∝</m:t>
                      </m:r>
                      <m:r>
                        <a:rPr lang="sv-SE" b="0" i="1" smtClean="0">
                          <a:solidFill>
                            <a:schemeClr val="tx1"/>
                          </a:solidFill>
                          <a:latin typeface="Cambria Math" panose="02040503050406030204" pitchFamily="18" charset="0"/>
                        </a:rPr>
                        <m:t> </m:t>
                      </m:r>
                      <m:f>
                        <m:fPr>
                          <m:ctrlPr>
                            <a:rPr lang="sv-SE" b="0" i="1" smtClean="0">
                              <a:solidFill>
                                <a:schemeClr val="tx1"/>
                              </a:solidFill>
                              <a:latin typeface="Cambria Math" panose="02040503050406030204" pitchFamily="18" charset="0"/>
                            </a:rPr>
                          </m:ctrlPr>
                        </m:fPr>
                        <m:num>
                          <m:sSub>
                            <m:sSubPr>
                              <m:ctrlPr>
                                <a:rPr lang="sv-SE" b="0" i="1" smtClean="0">
                                  <a:solidFill>
                                    <a:schemeClr val="tx1"/>
                                  </a:solidFill>
                                  <a:latin typeface="Cambria Math" panose="02040503050406030204" pitchFamily="18" charset="0"/>
                                </a:rPr>
                              </m:ctrlPr>
                            </m:sSubPr>
                            <m:e>
                              <m:r>
                                <a:rPr lang="sv-SE" b="0" i="1" smtClean="0">
                                  <a:solidFill>
                                    <a:schemeClr val="tx1"/>
                                  </a:solidFill>
                                  <a:latin typeface="Cambria Math" panose="02040503050406030204" pitchFamily="18" charset="0"/>
                                </a:rPr>
                                <m:t>𝑇</m:t>
                              </m:r>
                            </m:e>
                            <m:sub>
                              <m:r>
                                <a:rPr lang="sv-SE" b="0" i="1" smtClean="0">
                                  <a:solidFill>
                                    <a:schemeClr val="tx1"/>
                                  </a:solidFill>
                                  <a:latin typeface="Cambria Math" panose="02040503050406030204" pitchFamily="18" charset="0"/>
                                </a:rPr>
                                <m:t>𝑏</m:t>
                              </m:r>
                            </m:sub>
                          </m:sSub>
                        </m:num>
                        <m:den>
                          <m:sSub>
                            <m:sSubPr>
                              <m:ctrlPr>
                                <a:rPr lang="sv-SE" i="1">
                                  <a:solidFill>
                                    <a:schemeClr val="tx1"/>
                                  </a:solidFill>
                                  <a:latin typeface="Cambria Math" panose="02040503050406030204" pitchFamily="18" charset="0"/>
                                </a:rPr>
                              </m:ctrlPr>
                            </m:sSubPr>
                            <m:e>
                              <m:r>
                                <a:rPr lang="sv-SE" i="1">
                                  <a:solidFill>
                                    <a:schemeClr val="tx1"/>
                                  </a:solidFill>
                                  <a:latin typeface="Cambria Math" panose="02040503050406030204" pitchFamily="18" charset="0"/>
                                </a:rPr>
                                <m:t>𝑇</m:t>
                              </m:r>
                            </m:e>
                            <m:sub>
                              <m:r>
                                <a:rPr lang="sv-SE" b="0" i="1" smtClean="0">
                                  <a:solidFill>
                                    <a:schemeClr val="tx1"/>
                                  </a:solidFill>
                                  <a:latin typeface="Cambria Math" panose="02040503050406030204" pitchFamily="18" charset="0"/>
                                </a:rPr>
                                <m:t>𝑁𝑍</m:t>
                              </m:r>
                            </m:sub>
                          </m:sSub>
                        </m:den>
                      </m:f>
                    </m:oMath>
                  </m:oMathPara>
                </a14:m>
                <a:endParaRPr lang="en-US" dirty="0"/>
              </a:p>
            </p:txBody>
          </p:sp>
        </mc:Choice>
        <mc:Fallback xmlns="">
          <p:sp>
            <p:nvSpPr>
              <p:cNvPr id="45" name="Rectangle 44"/>
              <p:cNvSpPr>
                <a:spLocks noRot="1" noChangeAspect="1" noMove="1" noResize="1" noEditPoints="1" noAdjustHandles="1" noChangeArrowheads="1" noChangeShapeType="1" noTextEdit="1"/>
              </p:cNvSpPr>
              <p:nvPr/>
            </p:nvSpPr>
            <p:spPr>
              <a:xfrm>
                <a:off x="1916812" y="5391170"/>
                <a:ext cx="1787156" cy="844205"/>
              </a:xfrm>
              <a:prstGeom prst="rect">
                <a:avLst/>
              </a:prstGeom>
              <a:blipFill>
                <a:blip r:embed="rId3"/>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46" name="TextBox 45"/>
              <p:cNvSpPr txBox="1"/>
              <p:nvPr/>
            </p:nvSpPr>
            <p:spPr>
              <a:xfrm>
                <a:off x="6899736" y="3313333"/>
                <a:ext cx="383759" cy="369332"/>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sv-SE" b="0" i="1" smtClean="0">
                              <a:solidFill>
                                <a:schemeClr val="tx1"/>
                              </a:solidFill>
                              <a:latin typeface="Cambria Math" panose="02040503050406030204" pitchFamily="18" charset="0"/>
                            </a:rPr>
                          </m:ctrlPr>
                        </m:sSubPr>
                        <m:e>
                          <m:r>
                            <a:rPr lang="sv-SE" b="0" i="1" smtClean="0">
                              <a:solidFill>
                                <a:schemeClr val="tx1"/>
                              </a:solidFill>
                              <a:latin typeface="Cambria Math" panose="02040503050406030204" pitchFamily="18" charset="0"/>
                            </a:rPr>
                            <m:t>𝑇</m:t>
                          </m:r>
                        </m:e>
                        <m:sub>
                          <m:r>
                            <a:rPr lang="sv-SE" b="0" i="1" smtClean="0">
                              <a:solidFill>
                                <a:schemeClr val="tx1"/>
                              </a:solidFill>
                              <a:latin typeface="Cambria Math" panose="02040503050406030204" pitchFamily="18" charset="0"/>
                            </a:rPr>
                            <m:t>𝑍</m:t>
                          </m:r>
                        </m:sub>
                      </m:sSub>
                    </m:oMath>
                  </m:oMathPara>
                </a14:m>
                <a:endParaRPr lang="en-US" dirty="0">
                  <a:solidFill>
                    <a:schemeClr val="tx1"/>
                  </a:solidFill>
                </a:endParaRPr>
              </a:p>
            </p:txBody>
          </p:sp>
        </mc:Choice>
        <mc:Fallback xmlns="">
          <p:sp>
            <p:nvSpPr>
              <p:cNvPr id="46" name="TextBox 45"/>
              <p:cNvSpPr txBox="1">
                <a:spLocks noRot="1" noChangeAspect="1" noMove="1" noResize="1" noEditPoints="1" noAdjustHandles="1" noChangeArrowheads="1" noChangeShapeType="1" noTextEdit="1"/>
              </p:cNvSpPr>
              <p:nvPr/>
            </p:nvSpPr>
            <p:spPr>
              <a:xfrm>
                <a:off x="6899736" y="3313333"/>
                <a:ext cx="383759" cy="369332"/>
              </a:xfrm>
              <a:prstGeom prst="rect">
                <a:avLst/>
              </a:prstGeom>
              <a:blipFill>
                <a:blip r:embed="rId4"/>
                <a:stretch>
                  <a:fillRect l="-19048" r="-4762" b="-16667"/>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47" name="TextBox 46"/>
              <p:cNvSpPr txBox="1"/>
              <p:nvPr/>
            </p:nvSpPr>
            <p:spPr>
              <a:xfrm>
                <a:off x="7331328" y="3307718"/>
                <a:ext cx="553678" cy="369332"/>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sv-SE" b="0" i="1" smtClean="0">
                              <a:solidFill>
                                <a:schemeClr val="tx1"/>
                              </a:solidFill>
                              <a:latin typeface="Cambria Math" panose="02040503050406030204" pitchFamily="18" charset="0"/>
                            </a:rPr>
                          </m:ctrlPr>
                        </m:sSubPr>
                        <m:e>
                          <m:r>
                            <a:rPr lang="sv-SE" b="0" i="1" smtClean="0">
                              <a:solidFill>
                                <a:schemeClr val="tx1"/>
                              </a:solidFill>
                              <a:latin typeface="Cambria Math" panose="02040503050406030204" pitchFamily="18" charset="0"/>
                            </a:rPr>
                            <m:t>𝑇</m:t>
                          </m:r>
                        </m:e>
                        <m:sub>
                          <m:r>
                            <a:rPr lang="sv-SE" b="0" i="1" smtClean="0">
                              <a:solidFill>
                                <a:schemeClr val="tx1"/>
                              </a:solidFill>
                              <a:latin typeface="Cambria Math" panose="02040503050406030204" pitchFamily="18" charset="0"/>
                            </a:rPr>
                            <m:t>𝑁𝑍</m:t>
                          </m:r>
                        </m:sub>
                      </m:sSub>
                    </m:oMath>
                  </m:oMathPara>
                </a14:m>
                <a:endParaRPr lang="en-US" dirty="0">
                  <a:solidFill>
                    <a:schemeClr val="tx1"/>
                  </a:solidFill>
                </a:endParaRPr>
              </a:p>
            </p:txBody>
          </p:sp>
        </mc:Choice>
        <mc:Fallback xmlns="">
          <p:sp>
            <p:nvSpPr>
              <p:cNvPr id="47" name="TextBox 46"/>
              <p:cNvSpPr txBox="1">
                <a:spLocks noRot="1" noChangeAspect="1" noMove="1" noResize="1" noEditPoints="1" noAdjustHandles="1" noChangeArrowheads="1" noChangeShapeType="1" noTextEdit="1"/>
              </p:cNvSpPr>
              <p:nvPr/>
            </p:nvSpPr>
            <p:spPr>
              <a:xfrm>
                <a:off x="7331328" y="3307718"/>
                <a:ext cx="553678" cy="369332"/>
              </a:xfrm>
              <a:prstGeom prst="rect">
                <a:avLst/>
              </a:prstGeom>
              <a:blipFill>
                <a:blip r:embed="rId5"/>
                <a:stretch>
                  <a:fillRect l="-12222" r="-4444" b="-16667"/>
                </a:stretch>
              </a:blipFill>
            </p:spPr>
            <p:txBody>
              <a:bodyPr/>
              <a:lstStyle/>
              <a:p>
                <a:r>
                  <a:rPr lang="en-US">
                    <a:noFill/>
                  </a:rPr>
                  <a:t> </a:t>
                </a:r>
              </a:p>
            </p:txBody>
          </p:sp>
        </mc:Fallback>
      </mc:AlternateContent>
      <p:cxnSp>
        <p:nvCxnSpPr>
          <p:cNvPr id="48" name="Straight Arrow Connector 47"/>
          <p:cNvCxnSpPr/>
          <p:nvPr/>
        </p:nvCxnSpPr>
        <p:spPr bwMode="auto">
          <a:xfrm flipV="1">
            <a:off x="7280365" y="3707208"/>
            <a:ext cx="687843" cy="10642"/>
          </a:xfrm>
          <a:prstGeom prst="straightConnector1">
            <a:avLst/>
          </a:prstGeom>
          <a:solidFill>
            <a:srgbClr val="00B8FF"/>
          </a:solidFill>
          <a:ln w="9525" cap="flat" cmpd="sng" algn="ctr">
            <a:solidFill>
              <a:schemeClr val="tx1"/>
            </a:solidFill>
            <a:prstDash val="solid"/>
            <a:round/>
            <a:headEnd type="triangle" w="med" len="med"/>
            <a:tailEnd type="triangle"/>
          </a:ln>
          <a:effectLst/>
        </p:spPr>
      </p:cxnSp>
      <mc:AlternateContent xmlns:mc="http://schemas.openxmlformats.org/markup-compatibility/2006" xmlns:a14="http://schemas.microsoft.com/office/drawing/2010/main">
        <mc:Choice Requires="a14">
          <p:sp>
            <p:nvSpPr>
              <p:cNvPr id="49" name="TextBox 48"/>
              <p:cNvSpPr txBox="1"/>
              <p:nvPr/>
            </p:nvSpPr>
            <p:spPr>
              <a:xfrm>
                <a:off x="6775338" y="4495140"/>
                <a:ext cx="383759" cy="369332"/>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sv-SE" b="0" i="1" smtClean="0">
                              <a:solidFill>
                                <a:schemeClr val="tx1"/>
                              </a:solidFill>
                              <a:latin typeface="Cambria Math" panose="02040503050406030204" pitchFamily="18" charset="0"/>
                            </a:rPr>
                          </m:ctrlPr>
                        </m:sSubPr>
                        <m:e>
                          <m:r>
                            <a:rPr lang="sv-SE" b="0" i="1" smtClean="0">
                              <a:solidFill>
                                <a:schemeClr val="tx1"/>
                              </a:solidFill>
                              <a:latin typeface="Cambria Math" panose="02040503050406030204" pitchFamily="18" charset="0"/>
                            </a:rPr>
                            <m:t>𝑇</m:t>
                          </m:r>
                        </m:e>
                        <m:sub>
                          <m:r>
                            <a:rPr lang="sv-SE" b="0" i="1" smtClean="0">
                              <a:solidFill>
                                <a:schemeClr val="tx1"/>
                              </a:solidFill>
                              <a:latin typeface="Cambria Math" panose="02040503050406030204" pitchFamily="18" charset="0"/>
                            </a:rPr>
                            <m:t>𝑍</m:t>
                          </m:r>
                        </m:sub>
                      </m:sSub>
                    </m:oMath>
                  </m:oMathPara>
                </a14:m>
                <a:endParaRPr lang="en-US" dirty="0">
                  <a:solidFill>
                    <a:schemeClr val="tx1"/>
                  </a:solidFill>
                </a:endParaRPr>
              </a:p>
            </p:txBody>
          </p:sp>
        </mc:Choice>
        <mc:Fallback xmlns="">
          <p:sp>
            <p:nvSpPr>
              <p:cNvPr id="49" name="TextBox 48"/>
              <p:cNvSpPr txBox="1">
                <a:spLocks noRot="1" noChangeAspect="1" noMove="1" noResize="1" noEditPoints="1" noAdjustHandles="1" noChangeArrowheads="1" noChangeShapeType="1" noTextEdit="1"/>
              </p:cNvSpPr>
              <p:nvPr/>
            </p:nvSpPr>
            <p:spPr>
              <a:xfrm>
                <a:off x="6775338" y="4495140"/>
                <a:ext cx="383759" cy="369332"/>
              </a:xfrm>
              <a:prstGeom prst="rect">
                <a:avLst/>
              </a:prstGeom>
              <a:blipFill>
                <a:blip r:embed="rId6"/>
                <a:stretch>
                  <a:fillRect l="-17460" r="-4762" b="-14754"/>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50" name="TextBox 49"/>
              <p:cNvSpPr txBox="1"/>
              <p:nvPr/>
            </p:nvSpPr>
            <p:spPr>
              <a:xfrm>
                <a:off x="7753830" y="4471372"/>
                <a:ext cx="553678" cy="369332"/>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sv-SE" b="0" i="1" smtClean="0">
                              <a:solidFill>
                                <a:schemeClr val="tx1"/>
                              </a:solidFill>
                              <a:latin typeface="Cambria Math" panose="02040503050406030204" pitchFamily="18" charset="0"/>
                            </a:rPr>
                          </m:ctrlPr>
                        </m:sSubPr>
                        <m:e>
                          <m:r>
                            <a:rPr lang="sv-SE" b="0" i="1" smtClean="0">
                              <a:solidFill>
                                <a:schemeClr val="tx1"/>
                              </a:solidFill>
                              <a:latin typeface="Cambria Math" panose="02040503050406030204" pitchFamily="18" charset="0"/>
                            </a:rPr>
                            <m:t>𝑇</m:t>
                          </m:r>
                        </m:e>
                        <m:sub>
                          <m:r>
                            <a:rPr lang="sv-SE" b="0" i="1" smtClean="0">
                              <a:solidFill>
                                <a:schemeClr val="tx1"/>
                              </a:solidFill>
                              <a:latin typeface="Cambria Math" panose="02040503050406030204" pitchFamily="18" charset="0"/>
                            </a:rPr>
                            <m:t>𝑁𝑍</m:t>
                          </m:r>
                        </m:sub>
                      </m:sSub>
                    </m:oMath>
                  </m:oMathPara>
                </a14:m>
                <a:endParaRPr lang="en-US" dirty="0">
                  <a:solidFill>
                    <a:schemeClr val="tx1"/>
                  </a:solidFill>
                </a:endParaRPr>
              </a:p>
            </p:txBody>
          </p:sp>
        </mc:Choice>
        <mc:Fallback xmlns="">
          <p:sp>
            <p:nvSpPr>
              <p:cNvPr id="50" name="TextBox 49"/>
              <p:cNvSpPr txBox="1">
                <a:spLocks noRot="1" noChangeAspect="1" noMove="1" noResize="1" noEditPoints="1" noAdjustHandles="1" noChangeArrowheads="1" noChangeShapeType="1" noTextEdit="1"/>
              </p:cNvSpPr>
              <p:nvPr/>
            </p:nvSpPr>
            <p:spPr>
              <a:xfrm>
                <a:off x="7753830" y="4471372"/>
                <a:ext cx="553678" cy="369332"/>
              </a:xfrm>
              <a:prstGeom prst="rect">
                <a:avLst/>
              </a:prstGeom>
              <a:blipFill>
                <a:blip r:embed="rId7"/>
                <a:stretch>
                  <a:fillRect l="-12088" r="-3297" b="-14754"/>
                </a:stretch>
              </a:blipFill>
            </p:spPr>
            <p:txBody>
              <a:bodyPr/>
              <a:lstStyle/>
              <a:p>
                <a:r>
                  <a:rPr lang="en-US">
                    <a:noFill/>
                  </a:rPr>
                  <a:t> </a:t>
                </a:r>
              </a:p>
            </p:txBody>
          </p:sp>
        </mc:Fallback>
      </mc:AlternateContent>
      <p:sp>
        <p:nvSpPr>
          <p:cNvPr id="14" name="TextBox 13"/>
          <p:cNvSpPr txBox="1"/>
          <p:nvPr/>
        </p:nvSpPr>
        <p:spPr>
          <a:xfrm>
            <a:off x="1601662" y="2639715"/>
            <a:ext cx="630301" cy="461665"/>
          </a:xfrm>
          <a:prstGeom prst="rect">
            <a:avLst/>
          </a:prstGeom>
          <a:noFill/>
        </p:spPr>
        <p:txBody>
          <a:bodyPr wrap="none" rtlCol="0">
            <a:spAutoFit/>
          </a:bodyPr>
          <a:lstStyle/>
          <a:p>
            <a:r>
              <a:rPr lang="en-US" dirty="0">
                <a:solidFill>
                  <a:schemeClr val="tx1"/>
                </a:solidFill>
              </a:rPr>
              <a:t>ON</a:t>
            </a:r>
          </a:p>
        </p:txBody>
      </p:sp>
      <p:sp>
        <p:nvSpPr>
          <p:cNvPr id="52" name="TextBox 51"/>
          <p:cNvSpPr txBox="1"/>
          <p:nvPr/>
        </p:nvSpPr>
        <p:spPr>
          <a:xfrm>
            <a:off x="2483309" y="2620599"/>
            <a:ext cx="750526" cy="461665"/>
          </a:xfrm>
          <a:prstGeom prst="rect">
            <a:avLst/>
          </a:prstGeom>
          <a:noFill/>
        </p:spPr>
        <p:txBody>
          <a:bodyPr wrap="none" rtlCol="0">
            <a:spAutoFit/>
          </a:bodyPr>
          <a:lstStyle/>
          <a:p>
            <a:r>
              <a:rPr lang="en-US" dirty="0">
                <a:solidFill>
                  <a:schemeClr val="tx1"/>
                </a:solidFill>
              </a:rPr>
              <a:t>OFF</a:t>
            </a:r>
          </a:p>
        </p:txBody>
      </p:sp>
      <p:sp>
        <p:nvSpPr>
          <p:cNvPr id="53" name="TextBox 52"/>
          <p:cNvSpPr txBox="1"/>
          <p:nvPr/>
        </p:nvSpPr>
        <p:spPr>
          <a:xfrm>
            <a:off x="3408425" y="2613628"/>
            <a:ext cx="750526" cy="461665"/>
          </a:xfrm>
          <a:prstGeom prst="rect">
            <a:avLst/>
          </a:prstGeom>
          <a:noFill/>
        </p:spPr>
        <p:txBody>
          <a:bodyPr wrap="none" rtlCol="0">
            <a:spAutoFit/>
          </a:bodyPr>
          <a:lstStyle/>
          <a:p>
            <a:r>
              <a:rPr lang="en-US" dirty="0">
                <a:solidFill>
                  <a:schemeClr val="tx1"/>
                </a:solidFill>
              </a:rPr>
              <a:t>OFF</a:t>
            </a:r>
          </a:p>
        </p:txBody>
      </p:sp>
      <p:sp>
        <p:nvSpPr>
          <p:cNvPr id="54" name="TextBox 53"/>
          <p:cNvSpPr txBox="1"/>
          <p:nvPr/>
        </p:nvSpPr>
        <p:spPr>
          <a:xfrm>
            <a:off x="4401778" y="2620599"/>
            <a:ext cx="630301" cy="461665"/>
          </a:xfrm>
          <a:prstGeom prst="rect">
            <a:avLst/>
          </a:prstGeom>
          <a:noFill/>
        </p:spPr>
        <p:txBody>
          <a:bodyPr wrap="none" rtlCol="0">
            <a:spAutoFit/>
          </a:bodyPr>
          <a:lstStyle/>
          <a:p>
            <a:r>
              <a:rPr lang="en-US" dirty="0">
                <a:solidFill>
                  <a:schemeClr val="tx1"/>
                </a:solidFill>
              </a:rPr>
              <a:t>ON</a:t>
            </a:r>
          </a:p>
        </p:txBody>
      </p:sp>
      <p:sp>
        <p:nvSpPr>
          <p:cNvPr id="55" name="TextBox 54"/>
          <p:cNvSpPr txBox="1"/>
          <p:nvPr/>
        </p:nvSpPr>
        <p:spPr>
          <a:xfrm>
            <a:off x="5583729" y="2132974"/>
            <a:ext cx="1124026" cy="461665"/>
          </a:xfrm>
          <a:prstGeom prst="rect">
            <a:avLst/>
          </a:prstGeom>
          <a:noFill/>
        </p:spPr>
        <p:txBody>
          <a:bodyPr wrap="none" rtlCol="0">
            <a:spAutoFit/>
          </a:bodyPr>
          <a:lstStyle/>
          <a:p>
            <a:r>
              <a:rPr lang="en-US" dirty="0">
                <a:solidFill>
                  <a:schemeClr val="tx1"/>
                </a:solidFill>
              </a:rPr>
              <a:t>“WFC”</a:t>
            </a:r>
          </a:p>
        </p:txBody>
      </p:sp>
      <mc:AlternateContent xmlns:mc="http://schemas.openxmlformats.org/markup-compatibility/2006" xmlns:a14="http://schemas.microsoft.com/office/drawing/2010/main">
        <mc:Choice Requires="a14">
          <p:sp>
            <p:nvSpPr>
              <p:cNvPr id="51" name="Rectangle 50"/>
              <p:cNvSpPr/>
              <p:nvPr/>
            </p:nvSpPr>
            <p:spPr>
              <a:xfrm>
                <a:off x="7011523" y="5358480"/>
                <a:ext cx="2450671" cy="854145"/>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sSub>
                        <m:sSubPr>
                          <m:ctrlPr>
                            <a:rPr lang="sv-SE" b="0" i="1" smtClean="0">
                              <a:solidFill>
                                <a:schemeClr val="tx1"/>
                              </a:solidFill>
                              <a:latin typeface="Cambria Math" panose="02040503050406030204" pitchFamily="18" charset="0"/>
                            </a:rPr>
                          </m:ctrlPr>
                        </m:sSubPr>
                        <m:e>
                          <m:r>
                            <a:rPr lang="sv-SE" b="0" i="1" smtClean="0">
                              <a:solidFill>
                                <a:schemeClr val="tx1"/>
                              </a:solidFill>
                              <a:latin typeface="Cambria Math" panose="02040503050406030204" pitchFamily="18" charset="0"/>
                            </a:rPr>
                            <m:t>𝑆𝑁𝑅</m:t>
                          </m:r>
                        </m:e>
                        <m:sub>
                          <m:r>
                            <a:rPr lang="sv-SE" b="0" i="1" smtClean="0">
                              <a:solidFill>
                                <a:schemeClr val="tx1"/>
                              </a:solidFill>
                              <a:latin typeface="Cambria Math" panose="02040503050406030204" pitchFamily="18" charset="0"/>
                            </a:rPr>
                            <m:t>𝑔𝑎𝑖𝑛</m:t>
                          </m:r>
                        </m:sub>
                      </m:sSub>
                      <m:r>
                        <a:rPr lang="sv-SE" b="0" i="1" smtClean="0">
                          <a:solidFill>
                            <a:schemeClr val="tx1"/>
                          </a:solidFill>
                          <a:latin typeface="Cambria Math" panose="02040503050406030204" pitchFamily="18" charset="0"/>
                        </a:rPr>
                        <m:t>= </m:t>
                      </m:r>
                      <m:f>
                        <m:fPr>
                          <m:ctrlPr>
                            <a:rPr lang="sv-SE" b="0" i="1" smtClean="0">
                              <a:solidFill>
                                <a:schemeClr val="tx1"/>
                              </a:solidFill>
                              <a:latin typeface="Cambria Math" panose="02040503050406030204" pitchFamily="18" charset="0"/>
                            </a:rPr>
                          </m:ctrlPr>
                        </m:fPr>
                        <m:num>
                          <m:sSub>
                            <m:sSubPr>
                              <m:ctrlPr>
                                <a:rPr lang="sv-SE" b="0" i="1" smtClean="0">
                                  <a:solidFill>
                                    <a:schemeClr val="tx1"/>
                                  </a:solidFill>
                                  <a:latin typeface="Cambria Math" panose="02040503050406030204" pitchFamily="18" charset="0"/>
                                </a:rPr>
                              </m:ctrlPr>
                            </m:sSubPr>
                            <m:e>
                              <m:r>
                                <a:rPr lang="sv-SE" b="0" i="1" smtClean="0">
                                  <a:solidFill>
                                    <a:schemeClr val="tx1"/>
                                  </a:solidFill>
                                  <a:latin typeface="Cambria Math" panose="02040503050406030204" pitchFamily="18" charset="0"/>
                                </a:rPr>
                                <m:t>𝑇</m:t>
                              </m:r>
                            </m:e>
                            <m:sub>
                              <m:r>
                                <a:rPr lang="sv-SE" b="0" i="1" smtClean="0">
                                  <a:solidFill>
                                    <a:schemeClr val="tx1"/>
                                  </a:solidFill>
                                  <a:latin typeface="Cambria Math" panose="02040503050406030204" pitchFamily="18" charset="0"/>
                                </a:rPr>
                                <m:t>𝑏</m:t>
                              </m:r>
                            </m:sub>
                          </m:sSub>
                          <m:r>
                            <a:rPr lang="sv-SE" b="0" i="1" smtClean="0">
                              <a:solidFill>
                                <a:schemeClr val="tx1"/>
                              </a:solidFill>
                              <a:latin typeface="Cambria Math" panose="02040503050406030204" pitchFamily="18" charset="0"/>
                            </a:rPr>
                            <m:t>/2</m:t>
                          </m:r>
                        </m:num>
                        <m:den>
                          <m:sSub>
                            <m:sSubPr>
                              <m:ctrlPr>
                                <a:rPr lang="sv-SE" i="1">
                                  <a:solidFill>
                                    <a:schemeClr val="tx1"/>
                                  </a:solidFill>
                                  <a:latin typeface="Cambria Math" panose="02040503050406030204" pitchFamily="18" charset="0"/>
                                </a:rPr>
                              </m:ctrlPr>
                            </m:sSubPr>
                            <m:e>
                              <m:r>
                                <a:rPr lang="sv-SE" i="1">
                                  <a:solidFill>
                                    <a:schemeClr val="tx1"/>
                                  </a:solidFill>
                                  <a:latin typeface="Cambria Math" panose="02040503050406030204" pitchFamily="18" charset="0"/>
                                </a:rPr>
                                <m:t>𝑇</m:t>
                              </m:r>
                            </m:e>
                            <m:sub>
                              <m:r>
                                <a:rPr lang="sv-SE" b="0" i="1" smtClean="0">
                                  <a:solidFill>
                                    <a:schemeClr val="tx1"/>
                                  </a:solidFill>
                                  <a:latin typeface="Cambria Math" panose="02040503050406030204" pitchFamily="18" charset="0"/>
                                </a:rPr>
                                <m:t>𝑁𝑍</m:t>
                              </m:r>
                            </m:sub>
                          </m:sSub>
                        </m:den>
                      </m:f>
                    </m:oMath>
                  </m:oMathPara>
                </a14:m>
                <a:endParaRPr lang="en-US" dirty="0"/>
              </a:p>
            </p:txBody>
          </p:sp>
        </mc:Choice>
        <mc:Fallback xmlns="">
          <p:sp>
            <p:nvSpPr>
              <p:cNvPr id="51" name="Rectangle 50"/>
              <p:cNvSpPr>
                <a:spLocks noRot="1" noChangeAspect="1" noMove="1" noResize="1" noEditPoints="1" noAdjustHandles="1" noChangeArrowheads="1" noChangeShapeType="1" noTextEdit="1"/>
              </p:cNvSpPr>
              <p:nvPr/>
            </p:nvSpPr>
            <p:spPr>
              <a:xfrm>
                <a:off x="7011523" y="5358480"/>
                <a:ext cx="2450671" cy="854145"/>
              </a:xfrm>
              <a:prstGeom prst="rect">
                <a:avLst/>
              </a:prstGeom>
              <a:blipFill>
                <a:blip r:embed="rId8"/>
                <a:stretch>
                  <a:fillRect/>
                </a:stretch>
              </a:blipFill>
            </p:spPr>
            <p:txBody>
              <a:bodyPr/>
              <a:lstStyle/>
              <a:p>
                <a:r>
                  <a:rPr lang="en-US">
                    <a:noFill/>
                  </a:rPr>
                  <a:t> </a:t>
                </a:r>
              </a:p>
            </p:txBody>
          </p:sp>
        </mc:Fallback>
      </mc:AlternateContent>
      <p:sp>
        <p:nvSpPr>
          <p:cNvPr id="7" name="TextBox 6"/>
          <p:cNvSpPr txBox="1"/>
          <p:nvPr/>
        </p:nvSpPr>
        <p:spPr>
          <a:xfrm>
            <a:off x="5032079" y="5582439"/>
            <a:ext cx="628698" cy="461665"/>
          </a:xfrm>
          <a:prstGeom prst="rect">
            <a:avLst/>
          </a:prstGeom>
          <a:noFill/>
        </p:spPr>
        <p:txBody>
          <a:bodyPr wrap="none" rtlCol="0">
            <a:spAutoFit/>
          </a:bodyPr>
          <a:lstStyle/>
          <a:p>
            <a:r>
              <a:rPr lang="en-US" dirty="0">
                <a:solidFill>
                  <a:schemeClr val="tx1"/>
                </a:solidFill>
              </a:rPr>
              <a:t>and</a:t>
            </a:r>
          </a:p>
        </p:txBody>
      </p:sp>
    </p:spTree>
    <p:extLst>
      <p:ext uri="{BB962C8B-B14F-4D97-AF65-F5344CB8AC3E}">
        <p14:creationId xmlns:p14="http://schemas.microsoft.com/office/powerpoint/2010/main" val="14059416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Theoretical Gain - SNR</a:t>
            </a:r>
          </a:p>
        </p:txBody>
      </p:sp>
      <p:sp>
        <p:nvSpPr>
          <p:cNvPr id="3" name="Content Placeholder 2"/>
          <p:cNvSpPr>
            <a:spLocks noGrp="1"/>
          </p:cNvSpPr>
          <p:nvPr>
            <p:ph idx="1"/>
          </p:nvPr>
        </p:nvSpPr>
        <p:spPr>
          <a:xfrm>
            <a:off x="929217" y="1830390"/>
            <a:ext cx="10361084" cy="3265899"/>
          </a:xfrm>
        </p:spPr>
        <p:txBody>
          <a:bodyPr/>
          <a:lstStyle/>
          <a:p>
            <a:pPr>
              <a:buFont typeface="Arial" panose="020B0604020202020204" pitchFamily="34" charset="0"/>
              <a:buChar char="•"/>
            </a:pPr>
            <a:r>
              <a:rPr lang="en-US" dirty="0"/>
              <a:t>The problem with this reasoning about increased SNR is that it </a:t>
            </a:r>
            <a:r>
              <a:rPr lang="en-US" i="1" dirty="0"/>
              <a:t>does not take into account how the decision metric is generated</a:t>
            </a:r>
            <a:r>
              <a:rPr lang="en-US" dirty="0"/>
              <a:t>, i.e., non-coherently</a:t>
            </a:r>
          </a:p>
          <a:p>
            <a:pPr>
              <a:buFont typeface="Arial" panose="020B0604020202020204" pitchFamily="34" charset="0"/>
              <a:buChar char="•"/>
            </a:pPr>
            <a:r>
              <a:rPr lang="en-US" dirty="0"/>
              <a:t>Instead, looking at the decision metric as a sum of N samples added non-coherently the loss of using more samples can  be interpreted as the so-called </a:t>
            </a:r>
            <a:r>
              <a:rPr lang="en-US" i="1" dirty="0"/>
              <a:t>non-coherent combining loss</a:t>
            </a:r>
          </a:p>
          <a:p>
            <a:pPr>
              <a:buFont typeface="Arial" panose="020B0604020202020204" pitchFamily="34" charset="0"/>
              <a:buChar char="•"/>
            </a:pPr>
            <a:r>
              <a:rPr lang="en-US" dirty="0"/>
              <a:t>The non-coherent combining loss when using diversity for improving the performance over fading channels have the following interesting properties</a:t>
            </a:r>
          </a:p>
          <a:p>
            <a:pPr lvl="1">
              <a:buFont typeface="Arial" panose="020B0604020202020204" pitchFamily="34" charset="0"/>
              <a:buChar char="•"/>
            </a:pPr>
            <a:r>
              <a:rPr lang="en-US" dirty="0"/>
              <a:t>It increases with decreased SNR</a:t>
            </a:r>
          </a:p>
          <a:p>
            <a:pPr lvl="1">
              <a:buFont typeface="Arial" panose="020B0604020202020204" pitchFamily="34" charset="0"/>
              <a:buChar char="•"/>
            </a:pPr>
            <a:r>
              <a:rPr lang="en-US" dirty="0"/>
              <a:t>Asymptotically, for SNR = -infinity dB, the loss is 10 log10(sqrt(N)), i.e., 1.5 dB for every doubling of N </a:t>
            </a:r>
          </a:p>
          <a:p>
            <a:pPr>
              <a:buFont typeface="Arial" panose="020B0604020202020204" pitchFamily="34" charset="0"/>
              <a:buChar char="•"/>
            </a:pPr>
            <a:r>
              <a:rPr lang="en-US" i="1" dirty="0"/>
              <a:t>Recall that the WUR is operating at rather low SNR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Leif Wilhelmsson, Ericsson AB</a:t>
            </a:r>
            <a:endParaRPr lang="en-GB" dirty="0"/>
          </a:p>
        </p:txBody>
      </p:sp>
      <p:sp>
        <p:nvSpPr>
          <p:cNvPr id="6" name="Date Placeholder 5"/>
          <p:cNvSpPr>
            <a:spLocks noGrp="1"/>
          </p:cNvSpPr>
          <p:nvPr>
            <p:ph type="dt" idx="15"/>
          </p:nvPr>
        </p:nvSpPr>
        <p:spPr/>
        <p:txBody>
          <a:bodyPr/>
          <a:lstStyle/>
          <a:p>
            <a:r>
              <a:rPr lang="en-US"/>
              <a:t>November, 2017</a:t>
            </a:r>
            <a:endParaRPr lang="en-GB" dirty="0"/>
          </a:p>
        </p:txBody>
      </p:sp>
    </p:spTree>
    <p:extLst>
      <p:ext uri="{BB962C8B-B14F-4D97-AF65-F5344CB8AC3E}">
        <p14:creationId xmlns:p14="http://schemas.microsoft.com/office/powerpoint/2010/main" val="341807125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Simple Estimation of the SNR Gain - 62.5 kb/s</a:t>
            </a:r>
          </a:p>
        </p:txBody>
      </p:sp>
      <p:sp>
        <p:nvSpPr>
          <p:cNvPr id="3" name="Content Placeholder 2"/>
          <p:cNvSpPr>
            <a:spLocks noGrp="1"/>
          </p:cNvSpPr>
          <p:nvPr>
            <p:ph idx="1"/>
          </p:nvPr>
        </p:nvSpPr>
        <p:spPr>
          <a:xfrm>
            <a:off x="965200" y="3050441"/>
            <a:ext cx="10361084" cy="3035441"/>
          </a:xfrm>
        </p:spPr>
        <p:txBody>
          <a:bodyPr/>
          <a:lstStyle/>
          <a:p>
            <a:r>
              <a:rPr lang="sv-SE" sz="1600" dirty="0" err="1"/>
              <a:t>Nsamples</a:t>
            </a:r>
            <a:r>
              <a:rPr lang="sv-SE" sz="1600" dirty="0"/>
              <a:t> = 4*80; </a:t>
            </a:r>
          </a:p>
          <a:p>
            <a:r>
              <a:rPr lang="sv-SE" sz="1600" dirty="0"/>
              <a:t>for symbol = 1:nrOfSymbols</a:t>
            </a:r>
          </a:p>
          <a:p>
            <a:r>
              <a:rPr lang="pt-BR" sz="1600" dirty="0"/>
              <a:t>		s(1:NZ) = 1/sqrt(NZ)*ones(1,NZ); % E[s^2] = 1</a:t>
            </a:r>
          </a:p>
          <a:p>
            <a:r>
              <a:rPr lang="pt-BR" sz="1600" dirty="0"/>
              <a:t>          s(NZ+1:Nsamples) = zeros(1,Nsamples-NZ);</a:t>
            </a:r>
          </a:p>
          <a:p>
            <a:r>
              <a:rPr lang="sv-SE" sz="1600" dirty="0"/>
              <a:t>		 n = 1/(</a:t>
            </a:r>
            <a:r>
              <a:rPr lang="sv-SE" sz="1600" dirty="0" err="1"/>
              <a:t>sqrt</a:t>
            </a:r>
            <a:r>
              <a:rPr lang="sv-SE" sz="1600" dirty="0"/>
              <a:t>(</a:t>
            </a:r>
            <a:r>
              <a:rPr lang="sv-SE" sz="1600" dirty="0" err="1"/>
              <a:t>Nsamples</a:t>
            </a:r>
            <a:r>
              <a:rPr lang="sv-SE" sz="1600" dirty="0"/>
              <a:t>))*10^(-</a:t>
            </a:r>
            <a:r>
              <a:rPr lang="sv-SE" sz="1600" dirty="0" err="1"/>
              <a:t>SNRdB</a:t>
            </a:r>
            <a:r>
              <a:rPr lang="sv-SE" sz="1600" dirty="0"/>
              <a:t>/20)*(</a:t>
            </a:r>
            <a:r>
              <a:rPr lang="sv-SE" sz="1600" dirty="0" err="1"/>
              <a:t>randn</a:t>
            </a:r>
            <a:r>
              <a:rPr lang="sv-SE" sz="1600" dirty="0"/>
              <a:t>(1,Nsamples) + i*</a:t>
            </a:r>
            <a:r>
              <a:rPr lang="sv-SE" sz="1600" dirty="0" err="1"/>
              <a:t>randn</a:t>
            </a:r>
            <a:r>
              <a:rPr lang="sv-SE" sz="1600" dirty="0"/>
              <a:t>(1,Nsamples))/</a:t>
            </a:r>
            <a:r>
              <a:rPr lang="sv-SE" sz="1600" dirty="0" err="1"/>
              <a:t>sqrt</a:t>
            </a:r>
            <a:r>
              <a:rPr lang="sv-SE" sz="1600" dirty="0"/>
              <a:t>(2);</a:t>
            </a:r>
          </a:p>
          <a:p>
            <a:r>
              <a:rPr lang="sv-SE" sz="1600" dirty="0"/>
              <a:t>		 r = </a:t>
            </a:r>
            <a:r>
              <a:rPr lang="sv-SE" sz="1600" dirty="0" err="1"/>
              <a:t>abs</a:t>
            </a:r>
            <a:r>
              <a:rPr lang="sv-SE" sz="1600" dirty="0"/>
              <a:t>(</a:t>
            </a:r>
            <a:r>
              <a:rPr lang="sv-SE" sz="1600" dirty="0" err="1"/>
              <a:t>s+n</a:t>
            </a:r>
            <a:r>
              <a:rPr lang="sv-SE" sz="1600" dirty="0"/>
              <a:t>);</a:t>
            </a:r>
          </a:p>
          <a:p>
            <a:r>
              <a:rPr lang="pt-BR" sz="1600" dirty="0"/>
              <a:t>		 decision(symbol) = sum(r(1:NZ))&lt;sum(r(NZ+1:2*NZ));</a:t>
            </a:r>
            <a:r>
              <a:rPr lang="sv-SE" sz="1600" dirty="0"/>
              <a:t>           </a:t>
            </a:r>
          </a:p>
          <a:p>
            <a:r>
              <a:rPr lang="sv-SE" sz="1600" dirty="0"/>
              <a:t> end</a:t>
            </a:r>
          </a:p>
          <a:p>
            <a:r>
              <a:rPr lang="sv-SE" sz="1600" dirty="0"/>
              <a:t>	</a:t>
            </a:r>
          </a:p>
          <a:p>
            <a:r>
              <a:rPr lang="sv-SE" sz="1600" dirty="0"/>
              <a:t> BER = </a:t>
            </a:r>
            <a:r>
              <a:rPr lang="sv-SE" sz="1600" dirty="0" err="1"/>
              <a:t>sum</a:t>
            </a:r>
            <a:r>
              <a:rPr lang="sv-SE" sz="1600" dirty="0"/>
              <a:t>(decision)/</a:t>
            </a:r>
            <a:r>
              <a:rPr lang="sv-SE" sz="1600" dirty="0" err="1"/>
              <a:t>nrOfSymbols</a:t>
            </a:r>
            <a:r>
              <a:rPr lang="sv-SE" sz="1600" dirty="0"/>
              <a:t>;</a:t>
            </a:r>
          </a:p>
          <a:p>
            <a:pPr>
              <a:buFont typeface="Arial" panose="020B0604020202020204" pitchFamily="34" charset="0"/>
              <a:buChar char="•"/>
            </a:pPr>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Leif Wilhelmsson, Ericsson AB</a:t>
            </a:r>
            <a:endParaRPr lang="en-GB" dirty="0"/>
          </a:p>
        </p:txBody>
      </p:sp>
      <p:sp>
        <p:nvSpPr>
          <p:cNvPr id="6" name="Date Placeholder 5"/>
          <p:cNvSpPr>
            <a:spLocks noGrp="1"/>
          </p:cNvSpPr>
          <p:nvPr>
            <p:ph type="dt" idx="15"/>
          </p:nvPr>
        </p:nvSpPr>
        <p:spPr/>
        <p:txBody>
          <a:bodyPr/>
          <a:lstStyle/>
          <a:p>
            <a:r>
              <a:rPr lang="en-US"/>
              <a:t>November, 2017</a:t>
            </a:r>
            <a:endParaRPr lang="en-GB" dirty="0"/>
          </a:p>
        </p:txBody>
      </p:sp>
      <p:cxnSp>
        <p:nvCxnSpPr>
          <p:cNvPr id="7" name="Straight Arrow Connector 6"/>
          <p:cNvCxnSpPr/>
          <p:nvPr/>
        </p:nvCxnSpPr>
        <p:spPr bwMode="auto">
          <a:xfrm flipV="1">
            <a:off x="5951984" y="3087967"/>
            <a:ext cx="4968552" cy="1504"/>
          </a:xfrm>
          <a:prstGeom prst="straightConnector1">
            <a:avLst/>
          </a:prstGeom>
          <a:solidFill>
            <a:srgbClr val="00B8FF"/>
          </a:solidFill>
          <a:ln w="25400" cap="flat" cmpd="sng" algn="ctr">
            <a:solidFill>
              <a:schemeClr val="tx1"/>
            </a:solidFill>
            <a:prstDash val="solid"/>
            <a:round/>
            <a:headEnd type="none" w="med" len="med"/>
            <a:tailEnd type="triangle"/>
          </a:ln>
          <a:effectLst/>
        </p:spPr>
      </p:cxnSp>
      <p:sp>
        <p:nvSpPr>
          <p:cNvPr id="8" name="Rectangle 7"/>
          <p:cNvSpPr/>
          <p:nvPr/>
        </p:nvSpPr>
        <p:spPr bwMode="auto">
          <a:xfrm>
            <a:off x="6778880" y="2492896"/>
            <a:ext cx="613264" cy="595499"/>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cxnSp>
        <p:nvCxnSpPr>
          <p:cNvPr id="9" name="Straight Connector 8"/>
          <p:cNvCxnSpPr/>
          <p:nvPr/>
        </p:nvCxnSpPr>
        <p:spPr bwMode="auto">
          <a:xfrm>
            <a:off x="6456040" y="2698645"/>
            <a:ext cx="0" cy="432048"/>
          </a:xfrm>
          <a:prstGeom prst="line">
            <a:avLst/>
          </a:prstGeom>
          <a:solidFill>
            <a:srgbClr val="00B8FF"/>
          </a:solidFill>
          <a:ln w="25400" cap="flat" cmpd="sng" algn="ctr">
            <a:solidFill>
              <a:schemeClr val="tx1"/>
            </a:solidFill>
            <a:prstDash val="solid"/>
            <a:round/>
            <a:headEnd type="none" w="med" len="med"/>
            <a:tailEnd type="none" w="med" len="med"/>
          </a:ln>
          <a:effectLst/>
        </p:spPr>
      </p:cxnSp>
      <p:cxnSp>
        <p:nvCxnSpPr>
          <p:cNvPr id="10" name="Straight Connector 9"/>
          <p:cNvCxnSpPr/>
          <p:nvPr/>
        </p:nvCxnSpPr>
        <p:spPr bwMode="auto">
          <a:xfrm>
            <a:off x="7392144" y="2700150"/>
            <a:ext cx="0" cy="432048"/>
          </a:xfrm>
          <a:prstGeom prst="line">
            <a:avLst/>
          </a:prstGeom>
          <a:solidFill>
            <a:srgbClr val="00B8FF"/>
          </a:solidFill>
          <a:ln w="25400" cap="flat" cmpd="sng" algn="ctr">
            <a:solidFill>
              <a:schemeClr val="tx1"/>
            </a:solidFill>
            <a:prstDash val="solid"/>
            <a:round/>
            <a:headEnd type="none" w="med" len="med"/>
            <a:tailEnd type="none" w="med" len="med"/>
          </a:ln>
          <a:effectLst/>
        </p:spPr>
      </p:cxnSp>
      <p:cxnSp>
        <p:nvCxnSpPr>
          <p:cNvPr id="11" name="Straight Connector 10"/>
          <p:cNvCxnSpPr/>
          <p:nvPr/>
        </p:nvCxnSpPr>
        <p:spPr bwMode="auto">
          <a:xfrm>
            <a:off x="8328570" y="2698645"/>
            <a:ext cx="0" cy="432048"/>
          </a:xfrm>
          <a:prstGeom prst="line">
            <a:avLst/>
          </a:prstGeom>
          <a:solidFill>
            <a:srgbClr val="00B8FF"/>
          </a:solidFill>
          <a:ln w="25400" cap="flat" cmpd="sng" algn="ctr">
            <a:solidFill>
              <a:schemeClr val="tx1"/>
            </a:solidFill>
            <a:prstDash val="solid"/>
            <a:round/>
            <a:headEnd type="none" w="med" len="med"/>
            <a:tailEnd type="none" w="med" len="med"/>
          </a:ln>
          <a:effectLst/>
        </p:spPr>
      </p:cxnSp>
      <p:cxnSp>
        <p:nvCxnSpPr>
          <p:cNvPr id="12" name="Straight Connector 11"/>
          <p:cNvCxnSpPr/>
          <p:nvPr/>
        </p:nvCxnSpPr>
        <p:spPr bwMode="auto">
          <a:xfrm>
            <a:off x="9264352" y="2698646"/>
            <a:ext cx="0" cy="432048"/>
          </a:xfrm>
          <a:prstGeom prst="line">
            <a:avLst/>
          </a:prstGeom>
          <a:solidFill>
            <a:srgbClr val="00B8FF"/>
          </a:solidFill>
          <a:ln w="25400" cap="flat" cmpd="sng" algn="ctr">
            <a:solidFill>
              <a:schemeClr val="tx1"/>
            </a:solidFill>
            <a:prstDash val="solid"/>
            <a:round/>
            <a:headEnd type="none" w="med" len="med"/>
            <a:tailEnd type="none" w="med" len="med"/>
          </a:ln>
          <a:effectLst/>
        </p:spPr>
      </p:cxnSp>
      <p:cxnSp>
        <p:nvCxnSpPr>
          <p:cNvPr id="13" name="Straight Connector 12"/>
          <p:cNvCxnSpPr/>
          <p:nvPr/>
        </p:nvCxnSpPr>
        <p:spPr bwMode="auto">
          <a:xfrm>
            <a:off x="10200778" y="2697141"/>
            <a:ext cx="0" cy="432048"/>
          </a:xfrm>
          <a:prstGeom prst="line">
            <a:avLst/>
          </a:prstGeom>
          <a:solidFill>
            <a:srgbClr val="00B8FF"/>
          </a:solidFill>
          <a:ln w="25400" cap="flat" cmpd="sng" algn="ctr">
            <a:solidFill>
              <a:schemeClr val="tx1"/>
            </a:solidFill>
            <a:prstDash val="solid"/>
            <a:round/>
            <a:headEnd type="none" w="med" len="med"/>
            <a:tailEnd type="none" w="med" len="med"/>
          </a:ln>
          <a:effectLst/>
        </p:spPr>
      </p:cxnSp>
      <p:sp>
        <p:nvSpPr>
          <p:cNvPr id="14" name="Right Brace 13"/>
          <p:cNvSpPr/>
          <p:nvPr/>
        </p:nvSpPr>
        <p:spPr bwMode="auto">
          <a:xfrm rot="16200000">
            <a:off x="8186432" y="191493"/>
            <a:ext cx="293776" cy="3734922"/>
          </a:xfrm>
          <a:prstGeom prst="righ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5" name="TextBox 14"/>
          <p:cNvSpPr txBox="1"/>
          <p:nvPr/>
        </p:nvSpPr>
        <p:spPr>
          <a:xfrm>
            <a:off x="8944371" y="3634222"/>
            <a:ext cx="689612" cy="461665"/>
          </a:xfrm>
          <a:prstGeom prst="rect">
            <a:avLst/>
          </a:prstGeom>
          <a:noFill/>
        </p:spPr>
        <p:txBody>
          <a:bodyPr wrap="none" rtlCol="0">
            <a:spAutoFit/>
          </a:bodyPr>
          <a:lstStyle/>
          <a:p>
            <a:r>
              <a:rPr lang="en-US" dirty="0">
                <a:solidFill>
                  <a:schemeClr val="tx1"/>
                </a:solidFill>
              </a:rPr>
              <a:t>8 us</a:t>
            </a:r>
          </a:p>
        </p:txBody>
      </p:sp>
      <mc:AlternateContent xmlns:mc="http://schemas.openxmlformats.org/markup-compatibility/2006" xmlns:a14="http://schemas.microsoft.com/office/drawing/2010/main">
        <mc:Choice Requires="a14">
          <p:sp>
            <p:nvSpPr>
              <p:cNvPr id="18" name="TextBox 17"/>
              <p:cNvSpPr txBox="1"/>
              <p:nvPr/>
            </p:nvSpPr>
            <p:spPr>
              <a:xfrm>
                <a:off x="6862080" y="3153427"/>
                <a:ext cx="553678" cy="369332"/>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sv-SE" b="0" i="1" smtClean="0">
                              <a:solidFill>
                                <a:schemeClr val="tx1"/>
                              </a:solidFill>
                              <a:latin typeface="Cambria Math" panose="02040503050406030204" pitchFamily="18" charset="0"/>
                            </a:rPr>
                          </m:ctrlPr>
                        </m:sSubPr>
                        <m:e>
                          <m:r>
                            <a:rPr lang="sv-SE" b="0" i="1" smtClean="0">
                              <a:solidFill>
                                <a:schemeClr val="tx1"/>
                              </a:solidFill>
                              <a:latin typeface="Cambria Math" panose="02040503050406030204" pitchFamily="18" charset="0"/>
                            </a:rPr>
                            <m:t>𝑇</m:t>
                          </m:r>
                        </m:e>
                        <m:sub>
                          <m:r>
                            <a:rPr lang="sv-SE" b="0" i="1" smtClean="0">
                              <a:solidFill>
                                <a:schemeClr val="tx1"/>
                              </a:solidFill>
                              <a:latin typeface="Cambria Math" panose="02040503050406030204" pitchFamily="18" charset="0"/>
                            </a:rPr>
                            <m:t>𝑁𝑍</m:t>
                          </m:r>
                        </m:sub>
                      </m:sSub>
                    </m:oMath>
                  </m:oMathPara>
                </a14:m>
                <a:endParaRPr lang="en-US" dirty="0">
                  <a:solidFill>
                    <a:schemeClr val="tx1"/>
                  </a:solidFill>
                </a:endParaRPr>
              </a:p>
            </p:txBody>
          </p:sp>
        </mc:Choice>
        <mc:Fallback xmlns="">
          <p:sp>
            <p:nvSpPr>
              <p:cNvPr id="18" name="TextBox 17"/>
              <p:cNvSpPr txBox="1">
                <a:spLocks noRot="1" noChangeAspect="1" noMove="1" noResize="1" noEditPoints="1" noAdjustHandles="1" noChangeArrowheads="1" noChangeShapeType="1" noTextEdit="1"/>
              </p:cNvSpPr>
              <p:nvPr/>
            </p:nvSpPr>
            <p:spPr>
              <a:xfrm>
                <a:off x="6862080" y="3153427"/>
                <a:ext cx="553678" cy="369332"/>
              </a:xfrm>
              <a:prstGeom prst="rect">
                <a:avLst/>
              </a:prstGeom>
              <a:blipFill>
                <a:blip r:embed="rId2"/>
                <a:stretch>
                  <a:fillRect l="-12222" r="-4444" b="-14754"/>
                </a:stretch>
              </a:blipFill>
            </p:spPr>
            <p:txBody>
              <a:bodyPr/>
              <a:lstStyle/>
              <a:p>
                <a:r>
                  <a:rPr lang="en-US">
                    <a:noFill/>
                  </a:rPr>
                  <a:t> </a:t>
                </a:r>
              </a:p>
            </p:txBody>
          </p:sp>
        </mc:Fallback>
      </mc:AlternateContent>
      <p:cxnSp>
        <p:nvCxnSpPr>
          <p:cNvPr id="19" name="Straight Arrow Connector 18"/>
          <p:cNvCxnSpPr/>
          <p:nvPr/>
        </p:nvCxnSpPr>
        <p:spPr bwMode="auto">
          <a:xfrm flipV="1">
            <a:off x="6811117" y="3552917"/>
            <a:ext cx="687843" cy="10642"/>
          </a:xfrm>
          <a:prstGeom prst="straightConnector1">
            <a:avLst/>
          </a:prstGeom>
          <a:solidFill>
            <a:srgbClr val="00B8FF"/>
          </a:solidFill>
          <a:ln w="9525" cap="flat" cmpd="sng" algn="ctr">
            <a:solidFill>
              <a:schemeClr val="tx1"/>
            </a:solidFill>
            <a:prstDash val="solid"/>
            <a:round/>
            <a:headEnd type="triangle" w="med" len="med"/>
            <a:tailEnd type="triangle"/>
          </a:ln>
          <a:effectLst/>
        </p:spPr>
      </p:cxnSp>
      <p:cxnSp>
        <p:nvCxnSpPr>
          <p:cNvPr id="20" name="Straight Arrow Connector 19"/>
          <p:cNvCxnSpPr/>
          <p:nvPr/>
        </p:nvCxnSpPr>
        <p:spPr bwMode="auto">
          <a:xfrm>
            <a:off x="8377576" y="4042565"/>
            <a:ext cx="1823202" cy="0"/>
          </a:xfrm>
          <a:prstGeom prst="straightConnector1">
            <a:avLst/>
          </a:prstGeom>
          <a:solidFill>
            <a:srgbClr val="00B8FF"/>
          </a:solidFill>
          <a:ln w="9525" cap="flat" cmpd="sng" algn="ctr">
            <a:solidFill>
              <a:schemeClr val="tx1"/>
            </a:solidFill>
            <a:prstDash val="solid"/>
            <a:round/>
            <a:headEnd type="triangle" w="med" len="med"/>
            <a:tailEnd type="triangle"/>
          </a:ln>
          <a:effectLst/>
        </p:spPr>
      </p:cxnSp>
      <p:sp>
        <p:nvSpPr>
          <p:cNvPr id="22" name="Rectangle 21"/>
          <p:cNvSpPr/>
          <p:nvPr/>
        </p:nvSpPr>
        <p:spPr bwMode="auto">
          <a:xfrm>
            <a:off x="8637770" y="2471644"/>
            <a:ext cx="626582" cy="597316"/>
          </a:xfrm>
          <a:prstGeom prst="rect">
            <a:avLst/>
          </a:prstGeom>
          <a:no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a:ln>
                <a:noFill/>
              </a:ln>
              <a:solidFill>
                <a:schemeClr val="bg1"/>
              </a:solidFill>
              <a:effectLst/>
              <a:latin typeface="Times New Roman" pitchFamily="16" charset="0"/>
              <a:ea typeface="MS Gothic" charset="-128"/>
            </a:endParaRPr>
          </a:p>
        </p:txBody>
      </p:sp>
      <p:sp>
        <p:nvSpPr>
          <p:cNvPr id="24" name="Rectangle 23"/>
          <p:cNvSpPr/>
          <p:nvPr/>
        </p:nvSpPr>
        <p:spPr>
          <a:xfrm>
            <a:off x="6862080" y="1412776"/>
            <a:ext cx="3291286" cy="461665"/>
          </a:xfrm>
          <a:prstGeom prst="rect">
            <a:avLst/>
          </a:prstGeom>
        </p:spPr>
        <p:txBody>
          <a:bodyPr wrap="none">
            <a:spAutoFit/>
          </a:bodyPr>
          <a:lstStyle/>
          <a:p>
            <a:r>
              <a:rPr lang="sv-SE" dirty="0" err="1">
                <a:solidFill>
                  <a:schemeClr val="tx1"/>
                </a:solidFill>
              </a:rPr>
              <a:t>Nsamples</a:t>
            </a:r>
            <a:r>
              <a:rPr lang="sv-SE" dirty="0">
                <a:solidFill>
                  <a:schemeClr val="tx1"/>
                </a:solidFill>
              </a:rPr>
              <a:t> = 4*80 = 320 </a:t>
            </a:r>
          </a:p>
        </p:txBody>
      </p:sp>
      <mc:AlternateContent xmlns:mc="http://schemas.openxmlformats.org/markup-compatibility/2006" xmlns:a14="http://schemas.microsoft.com/office/drawing/2010/main">
        <mc:Choice Requires="a14">
          <p:sp>
            <p:nvSpPr>
              <p:cNvPr id="25" name="TextBox 24"/>
              <p:cNvSpPr txBox="1"/>
              <p:nvPr/>
            </p:nvSpPr>
            <p:spPr>
              <a:xfrm>
                <a:off x="8710674" y="3095890"/>
                <a:ext cx="553678" cy="369332"/>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sv-SE" b="0" i="1" smtClean="0">
                              <a:solidFill>
                                <a:schemeClr val="tx1"/>
                              </a:solidFill>
                              <a:latin typeface="Cambria Math" panose="02040503050406030204" pitchFamily="18" charset="0"/>
                            </a:rPr>
                          </m:ctrlPr>
                        </m:sSubPr>
                        <m:e>
                          <m:r>
                            <a:rPr lang="sv-SE" b="0" i="1" smtClean="0">
                              <a:solidFill>
                                <a:schemeClr val="tx1"/>
                              </a:solidFill>
                              <a:latin typeface="Cambria Math" panose="02040503050406030204" pitchFamily="18" charset="0"/>
                            </a:rPr>
                            <m:t>𝑇</m:t>
                          </m:r>
                        </m:e>
                        <m:sub>
                          <m:r>
                            <a:rPr lang="sv-SE" b="0" i="1" smtClean="0">
                              <a:solidFill>
                                <a:schemeClr val="tx1"/>
                              </a:solidFill>
                              <a:latin typeface="Cambria Math" panose="02040503050406030204" pitchFamily="18" charset="0"/>
                            </a:rPr>
                            <m:t>𝑁𝑍</m:t>
                          </m:r>
                        </m:sub>
                      </m:sSub>
                    </m:oMath>
                  </m:oMathPara>
                </a14:m>
                <a:endParaRPr lang="en-US" dirty="0">
                  <a:solidFill>
                    <a:schemeClr val="tx1"/>
                  </a:solidFill>
                </a:endParaRPr>
              </a:p>
            </p:txBody>
          </p:sp>
        </mc:Choice>
        <mc:Fallback xmlns="">
          <p:sp>
            <p:nvSpPr>
              <p:cNvPr id="25" name="TextBox 24"/>
              <p:cNvSpPr txBox="1">
                <a:spLocks noRot="1" noChangeAspect="1" noMove="1" noResize="1" noEditPoints="1" noAdjustHandles="1" noChangeArrowheads="1" noChangeShapeType="1" noTextEdit="1"/>
              </p:cNvSpPr>
              <p:nvPr/>
            </p:nvSpPr>
            <p:spPr>
              <a:xfrm>
                <a:off x="8710674" y="3095890"/>
                <a:ext cx="553678" cy="369332"/>
              </a:xfrm>
              <a:prstGeom prst="rect">
                <a:avLst/>
              </a:prstGeom>
              <a:blipFill>
                <a:blip r:embed="rId3"/>
                <a:stretch>
                  <a:fillRect l="-12088" r="-3297" b="-16667"/>
                </a:stretch>
              </a:blipFill>
            </p:spPr>
            <p:txBody>
              <a:bodyPr/>
              <a:lstStyle/>
              <a:p>
                <a:r>
                  <a:rPr lang="en-US">
                    <a:noFill/>
                  </a:rPr>
                  <a:t> </a:t>
                </a:r>
              </a:p>
            </p:txBody>
          </p:sp>
        </mc:Fallback>
      </mc:AlternateContent>
      <p:cxnSp>
        <p:nvCxnSpPr>
          <p:cNvPr id="26" name="Straight Arrow Connector 25"/>
          <p:cNvCxnSpPr/>
          <p:nvPr/>
        </p:nvCxnSpPr>
        <p:spPr bwMode="auto">
          <a:xfrm flipV="1">
            <a:off x="8659711" y="3495380"/>
            <a:ext cx="687843" cy="10642"/>
          </a:xfrm>
          <a:prstGeom prst="straightConnector1">
            <a:avLst/>
          </a:prstGeom>
          <a:solidFill>
            <a:srgbClr val="00B8FF"/>
          </a:solidFill>
          <a:ln w="9525" cap="flat" cmpd="sng" algn="ctr">
            <a:solidFill>
              <a:schemeClr val="tx1"/>
            </a:solidFill>
            <a:prstDash val="solid"/>
            <a:round/>
            <a:headEnd type="triangle" w="med" len="med"/>
            <a:tailEnd type="triangle"/>
          </a:ln>
          <a:effectLst/>
        </p:spPr>
      </p:cxnSp>
      <mc:AlternateContent xmlns:mc="http://schemas.openxmlformats.org/markup-compatibility/2006" xmlns:a14="http://schemas.microsoft.com/office/drawing/2010/main">
        <mc:Choice Requires="a14">
          <p:sp>
            <p:nvSpPr>
              <p:cNvPr id="23" name="TextBox 22"/>
              <p:cNvSpPr txBox="1"/>
              <p:nvPr/>
            </p:nvSpPr>
            <p:spPr>
              <a:xfrm>
                <a:off x="3138486" y="2177517"/>
                <a:ext cx="2195986" cy="369332"/>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sv-SE" b="0" i="1" smtClean="0">
                              <a:solidFill>
                                <a:schemeClr val="tx1"/>
                              </a:solidFill>
                              <a:latin typeface="Cambria Math" panose="02040503050406030204" pitchFamily="18" charset="0"/>
                            </a:rPr>
                          </m:ctrlPr>
                        </m:sSubPr>
                        <m:e>
                          <m:r>
                            <a:rPr lang="sv-SE" b="0" i="1" smtClean="0">
                              <a:solidFill>
                                <a:schemeClr val="tx1"/>
                              </a:solidFill>
                              <a:latin typeface="Cambria Math" panose="02040503050406030204" pitchFamily="18" charset="0"/>
                            </a:rPr>
                            <m:t>1</m:t>
                          </m:r>
                          <m:r>
                            <a:rPr lang="sv-SE" b="0" i="1" smtClean="0">
                              <a:solidFill>
                                <a:schemeClr val="tx1"/>
                              </a:solidFill>
                              <a:latin typeface="Cambria Math" panose="02040503050406030204" pitchFamily="18" charset="0"/>
                              <a:ea typeface="Cambria Math" panose="02040503050406030204" pitchFamily="18" charset="0"/>
                            </a:rPr>
                            <m:t>≤</m:t>
                          </m:r>
                          <m:r>
                            <a:rPr lang="sv-SE" b="0" i="1" smtClean="0">
                              <a:solidFill>
                                <a:schemeClr val="tx1"/>
                              </a:solidFill>
                              <a:latin typeface="Cambria Math" panose="02040503050406030204" pitchFamily="18" charset="0"/>
                              <a:ea typeface="Cambria Math" panose="02040503050406030204" pitchFamily="18" charset="0"/>
                            </a:rPr>
                            <m:t>𝑁𝑍</m:t>
                          </m:r>
                          <m:r>
                            <a:rPr lang="sv-SE" b="0" i="1" smtClean="0">
                              <a:solidFill>
                                <a:schemeClr val="tx1"/>
                              </a:solidFill>
                              <a:latin typeface="Cambria Math" panose="02040503050406030204" pitchFamily="18" charset="0"/>
                              <a:ea typeface="Cambria Math" panose="02040503050406030204" pitchFamily="18" charset="0"/>
                            </a:rPr>
                            <m:t>≤160</m:t>
                          </m:r>
                        </m:e>
                        <m:sub/>
                      </m:sSub>
                    </m:oMath>
                  </m:oMathPara>
                </a14:m>
                <a:endParaRPr lang="en-US" dirty="0">
                  <a:solidFill>
                    <a:schemeClr val="tx1"/>
                  </a:solidFill>
                </a:endParaRPr>
              </a:p>
            </p:txBody>
          </p:sp>
        </mc:Choice>
        <mc:Fallback xmlns="">
          <p:sp>
            <p:nvSpPr>
              <p:cNvPr id="23" name="TextBox 22"/>
              <p:cNvSpPr txBox="1">
                <a:spLocks noRot="1" noChangeAspect="1" noMove="1" noResize="1" noEditPoints="1" noAdjustHandles="1" noChangeArrowheads="1" noChangeShapeType="1" noTextEdit="1"/>
              </p:cNvSpPr>
              <p:nvPr/>
            </p:nvSpPr>
            <p:spPr>
              <a:xfrm>
                <a:off x="3138486" y="2177517"/>
                <a:ext cx="2195986" cy="369332"/>
              </a:xfrm>
              <a:prstGeom prst="rect">
                <a:avLst/>
              </a:prstGeom>
              <a:blipFill>
                <a:blip r:embed="rId4"/>
                <a:stretch>
                  <a:fillRect l="-2778" b="-13115"/>
                </a:stretch>
              </a:blipFill>
            </p:spPr>
            <p:txBody>
              <a:bodyPr/>
              <a:lstStyle/>
              <a:p>
                <a:r>
                  <a:rPr lang="en-US">
                    <a:noFill/>
                  </a:rPr>
                  <a:t> </a:t>
                </a:r>
              </a:p>
            </p:txBody>
          </p:sp>
        </mc:Fallback>
      </mc:AlternateContent>
      <p:sp>
        <p:nvSpPr>
          <p:cNvPr id="27" name="Right Brace 26"/>
          <p:cNvSpPr/>
          <p:nvPr/>
        </p:nvSpPr>
        <p:spPr bwMode="auto">
          <a:xfrm rot="16200000">
            <a:off x="6907972" y="2027269"/>
            <a:ext cx="385703" cy="629869"/>
          </a:xfrm>
          <a:prstGeom prst="righ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cxnSp>
        <p:nvCxnSpPr>
          <p:cNvPr id="17" name="Straight Arrow Connector 16"/>
          <p:cNvCxnSpPr>
            <a:stCxn id="23" idx="3"/>
          </p:cNvCxnSpPr>
          <p:nvPr/>
        </p:nvCxnSpPr>
        <p:spPr bwMode="auto">
          <a:xfrm>
            <a:off x="5334472" y="2362183"/>
            <a:ext cx="1444408"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Tree>
    <p:extLst>
      <p:ext uri="{BB962C8B-B14F-4D97-AF65-F5344CB8AC3E}">
        <p14:creationId xmlns:p14="http://schemas.microsoft.com/office/powerpoint/2010/main" val="3733046276"/>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24174</TotalTime>
  <Words>1948</Words>
  <Application>Microsoft Office PowerPoint</Application>
  <PresentationFormat>Widescreen</PresentationFormat>
  <Paragraphs>238</Paragraphs>
  <Slides>23</Slides>
  <Notes>5</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23</vt:i4>
      </vt:variant>
    </vt:vector>
  </HeadingPairs>
  <TitlesOfParts>
    <vt:vector size="30" baseType="lpstr">
      <vt:lpstr>Arial Unicode MS</vt:lpstr>
      <vt:lpstr>MS Gothic</vt:lpstr>
      <vt:lpstr>Arial</vt:lpstr>
      <vt:lpstr>Cambria Math</vt:lpstr>
      <vt:lpstr>Times New Roman</vt:lpstr>
      <vt:lpstr>Office Theme</vt:lpstr>
      <vt:lpstr>Document</vt:lpstr>
      <vt:lpstr>Partial OOK – Generalizing the Blank GI Idea</vt:lpstr>
      <vt:lpstr>Abstract</vt:lpstr>
      <vt:lpstr>Outline</vt:lpstr>
      <vt:lpstr>Motivation</vt:lpstr>
      <vt:lpstr>Discussion of the theoretical gain</vt:lpstr>
      <vt:lpstr>Discussion of the theoretical gain - ISI</vt:lpstr>
      <vt:lpstr>Discussion of the theoretical gain - SNR</vt:lpstr>
      <vt:lpstr>The Theoretical Gain - SNR</vt:lpstr>
      <vt:lpstr>Simple Estimation of the SNR Gain - 62.5 kb/s</vt:lpstr>
      <vt:lpstr>Simple Estimation of the SNR Gain - 62.5 kb/s</vt:lpstr>
      <vt:lpstr>Simple Estimation of the SNR Gain - 250 kb/s</vt:lpstr>
      <vt:lpstr>Discussion of Practically Achievable Gains</vt:lpstr>
      <vt:lpstr>Discussion of PA Model</vt:lpstr>
      <vt:lpstr>Discussion of practically achievable gains</vt:lpstr>
      <vt:lpstr>Discussion of practically achievable gains – 4 MHz BW</vt:lpstr>
      <vt:lpstr>Discussion of practically achievable gains – 8 MHz BW</vt:lpstr>
      <vt:lpstr>Discussion of practically achievable gains – power limited</vt:lpstr>
      <vt:lpstr>Simulation Results - AWGN</vt:lpstr>
      <vt:lpstr>Simulation Results – TGn Channels</vt:lpstr>
      <vt:lpstr>Simulation Results – Increase Receiver Window Size </vt:lpstr>
      <vt:lpstr>Conclusions</vt:lpstr>
      <vt:lpstr>Straw Poll</vt:lpstr>
      <vt:lpstr>References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Leif Wilhelmsson R</dc:creator>
  <cp:lastModifiedBy>Leif Wilhelmsson R</cp:lastModifiedBy>
  <cp:revision>185</cp:revision>
  <cp:lastPrinted>1601-01-01T00:00:00Z</cp:lastPrinted>
  <dcterms:created xsi:type="dcterms:W3CDTF">2017-07-10T13:05:41Z</dcterms:created>
  <dcterms:modified xsi:type="dcterms:W3CDTF">2017-11-06T12:21:57Z</dcterms:modified>
</cp:coreProperties>
</file>