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  <p:sldMasterId id="2147483661" r:id="rId2"/>
  </p:sldMasterIdLst>
  <p:notesMasterIdLst>
    <p:notesMasterId r:id="rId11"/>
  </p:notesMasterIdLst>
  <p:handoutMasterIdLst>
    <p:handoutMasterId r:id="rId12"/>
  </p:handoutMasterIdLst>
  <p:sldIdLst>
    <p:sldId id="256" r:id="rId3"/>
    <p:sldId id="284" r:id="rId4"/>
    <p:sldId id="285" r:id="rId5"/>
    <p:sldId id="290" r:id="rId6"/>
    <p:sldId id="289" r:id="rId7"/>
    <p:sldId id="292" r:id="rId8"/>
    <p:sldId id="286" r:id="rId9"/>
    <p:sldId id="293" r:id="rId10"/>
  </p:sldIdLst>
  <p:sldSz cx="9144000" cy="6858000" type="screen4x3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2838">
          <p15:clr>
            <a:srgbClr val="A4A3A4"/>
          </p15:clr>
        </p15:guide>
        <p15:guide id="4" pos="21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768" autoAdjust="0"/>
    <p:restoredTop sz="94750" autoAdjust="0"/>
  </p:normalViewPr>
  <p:slideViewPr>
    <p:cSldViewPr>
      <p:cViewPr varScale="1">
        <p:scale>
          <a:sx n="64" d="100"/>
          <a:sy n="64" d="100"/>
        </p:scale>
        <p:origin x="1144" y="3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1280"/>
    </p:cViewPr>
  </p:sorterViewPr>
  <p:notesViewPr>
    <p:cSldViewPr>
      <p:cViewPr>
        <p:scale>
          <a:sx n="100" d="100"/>
          <a:sy n="100" d="100"/>
        </p:scale>
        <p:origin x="-544" y="-48"/>
      </p:cViewPr>
      <p:guideLst>
        <p:guide orient="horz" pos="2880"/>
        <p:guide pos="2160"/>
        <p:guide orient="horz" pos="2838"/>
        <p:guide pos="213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17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2115" cy="456731"/>
          </a:xfrm>
          <a:prstGeom prst="rect">
            <a:avLst/>
          </a:prstGeom>
        </p:spPr>
        <p:txBody>
          <a:bodyPr vert="horz" lIns="90233" tIns="45116" rIns="90233" bIns="4511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316" y="0"/>
            <a:ext cx="2972115" cy="456731"/>
          </a:xfrm>
          <a:prstGeom prst="rect">
            <a:avLst/>
          </a:prstGeom>
        </p:spPr>
        <p:txBody>
          <a:bodyPr vert="horz" lIns="90233" tIns="45116" rIns="90233" bIns="45116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705"/>
            <a:ext cx="2972115" cy="456731"/>
          </a:xfrm>
          <a:prstGeom prst="rect">
            <a:avLst/>
          </a:prstGeom>
        </p:spPr>
        <p:txBody>
          <a:bodyPr vert="horz" lIns="90233" tIns="45116" rIns="90233" bIns="4511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316" y="8685705"/>
            <a:ext cx="2972115" cy="456731"/>
          </a:xfrm>
          <a:prstGeom prst="rect">
            <a:avLst/>
          </a:prstGeom>
        </p:spPr>
        <p:txBody>
          <a:bodyPr vert="horz" lIns="90233" tIns="45116" rIns="90233" bIns="45116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-76200" y="12700"/>
            <a:ext cx="6858000" cy="91440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233" tIns="45116" rIns="90233" bIns="45116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4038600" y="76200"/>
            <a:ext cx="2362200" cy="21629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02330" algn="l"/>
                <a:tab pos="1804660" algn="l"/>
                <a:tab pos="2706990" algn="l"/>
                <a:tab pos="3609320" algn="l"/>
                <a:tab pos="4511650" algn="l"/>
                <a:tab pos="5413980" algn="l"/>
                <a:tab pos="6316309" algn="l"/>
                <a:tab pos="7218639" algn="l"/>
                <a:tab pos="8120969" algn="l"/>
                <a:tab pos="9023299" algn="l"/>
                <a:tab pos="9925629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802.11-16/0318r2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6862" y="95415"/>
            <a:ext cx="1181938" cy="19551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02330" algn="l"/>
                <a:tab pos="1804660" algn="l"/>
                <a:tab pos="2706990" algn="l"/>
                <a:tab pos="3609320" algn="l"/>
                <a:tab pos="4511650" algn="l"/>
                <a:tab pos="5413980" algn="l"/>
                <a:tab pos="6316309" algn="l"/>
                <a:tab pos="7218639" algn="l"/>
                <a:tab pos="8120969" algn="l"/>
                <a:tab pos="9023299" algn="l"/>
                <a:tab pos="9925629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2016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87212" y="8853069"/>
            <a:ext cx="505558" cy="3581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02330" algn="l"/>
                <a:tab pos="1804660" algn="l"/>
                <a:tab pos="2706990" algn="l"/>
                <a:tab pos="3609320" algn="l"/>
                <a:tab pos="4511650" algn="l"/>
                <a:tab pos="5413980" algn="l"/>
                <a:tab pos="6316309" algn="l"/>
                <a:tab pos="7218639" algn="l"/>
                <a:tab pos="8120969" algn="l"/>
                <a:tab pos="9023299" algn="l"/>
                <a:tab pos="9925629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14376" y="8853069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02330" algn="l"/>
                <a:tab pos="1804660" algn="l"/>
                <a:tab pos="2706990" algn="l"/>
                <a:tab pos="3609320" algn="l"/>
                <a:tab pos="4511650" algn="l"/>
                <a:tab pos="5413980" algn="l"/>
                <a:tab pos="6316309" algn="l"/>
                <a:tab pos="7218639" algn="l"/>
                <a:tab pos="8120969" algn="l"/>
                <a:tab pos="9023299" algn="l"/>
                <a:tab pos="9925629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5945" y="8851505"/>
            <a:ext cx="5426110" cy="156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0233" tIns="45116" rIns="90233" bIns="45116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762000" y="290932"/>
            <a:ext cx="5576835" cy="156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0233" tIns="45116" rIns="90233" bIns="45116"/>
          <a:lstStyle/>
          <a:p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lide Image Placeholder 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5298937" y="8853069"/>
            <a:ext cx="912201" cy="178313"/>
          </a:xfrm>
          <a:prstGeom prst="rect">
            <a:avLst/>
          </a:prstGeom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41431" y="691353"/>
            <a:ext cx="4575140" cy="34176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233" tIns="45116" rIns="90233" bIns="45116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3772" y="4343636"/>
            <a:ext cx="5030456" cy="420755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James Lepp, BlackBerry Limited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James Lepp, BlackBerry Limited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11/6/2017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9240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11/6/2017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6269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11/6/2017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4065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11/6/2017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9282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11/6/2017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8951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11/6/2017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913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11/6/2017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6715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11/6/2017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903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11/6/2017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981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James Lepp, BlackBerry Limited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11/6/2017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0191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11/6/2017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200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2017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James Lepp, BlackBerry Limited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3432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James Lepp, BlackBerry Limited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2015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James Lepp, BlackBerry Limited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2017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James Lepp, BlackBerry Limited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2017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James Lepp, BlackBerry Limited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James Lepp, BlackBerry Limited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James Lepp, BlackBerry Limited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James Lepp, BlackBerry Limited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802.11-17/1671r0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8" r:id="rId9"/>
    <p:sldLayoutId id="2147483659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03D70-A785-4142-AEDF-A4BDE2711EA5}" type="datetimeFigureOut">
              <a:rPr lang="en-US" smtClean="0"/>
              <a:t>11/6/2017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100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1004-04-00ba-considerations-on-wur-frame-format.pptx" TargetMode="External"/><Relationship Id="rId2" Type="http://schemas.openxmlformats.org/officeDocument/2006/relationships/hyperlink" Target="https://mentor.ieee.org/802.11/dcn/17/11-17-0977-04-00ba-address-structure-in-unicast-wake-up-frame.ppt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7/11-17-1004-04-00ba-considerations-on-wur-frame-format.ppt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James Lepp, BlackBerry Limited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CA" dirty="0"/>
              <a:t>M</a:t>
            </a:r>
            <a:r>
              <a:rPr lang="en-US" dirty="0"/>
              <a:t>AC considerations for the V2P use case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November 6 </a:t>
            </a:r>
            <a:r>
              <a:rPr lang="en-GB" altLang="en-US" sz="2000" b="0" dirty="0"/>
              <a:t>2017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57200" y="2514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5723582"/>
              </p:ext>
            </p:extLst>
          </p:nvPr>
        </p:nvGraphicFramePr>
        <p:xfrm>
          <a:off x="457200" y="2895600"/>
          <a:ext cx="8305800" cy="9900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1842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Affiliations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1609"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James Lepp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BlackBerry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 Limited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1001 Farrar Road, Ottawa, ON, Canada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(+1) </a:t>
                      </a:r>
                    </a:p>
                    <a:p>
                      <a:pPr algn="l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613-595-4156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jlepp@blackberry.com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Recap of the V2P usage model and OCB requirements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Recap of past presentations on 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Comment on addressing for OCB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Recommendation for WUR address/identity for OCB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 err="1"/>
              <a:t>Strawpoll</a:t>
            </a:r>
            <a:endParaRPr lang="en-CA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James Lepp, BlackBerry Limited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358882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V2P Usage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0813" cy="4113213"/>
          </a:xfrm>
        </p:spPr>
        <p:txBody>
          <a:bodyPr/>
          <a:lstStyle/>
          <a:p>
            <a:r>
              <a:rPr lang="en-CA" b="0" dirty="0"/>
              <a:t>Device uses the wake-up receiver to power up into the OCB mode (instead of the regular associated to an AP mode)</a:t>
            </a:r>
          </a:p>
          <a:p>
            <a:r>
              <a:rPr lang="en-CA" b="0" dirty="0"/>
              <a:t>How is an OCB frame different from a regular 802.11 frame? </a:t>
            </a:r>
            <a:r>
              <a:rPr lang="en-CA" sz="2000" i="1" dirty="0"/>
              <a:t>The BSSID address field is FF-FF-FF-FF-FF-FF (aka all 1s).</a:t>
            </a:r>
          </a:p>
          <a:p>
            <a:endParaRPr lang="en-CA" b="0" dirty="0"/>
          </a:p>
          <a:p>
            <a:r>
              <a:rPr lang="en-CA" b="0" dirty="0"/>
              <a:t>Two types of OCB frames can be sent: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b="0" dirty="0"/>
              <a:t>Group Addressed (Broadcast) addressed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b="0" dirty="0"/>
              <a:t>Unicast between two STAs</a:t>
            </a:r>
          </a:p>
          <a:p>
            <a:endParaRPr lang="en-CA" dirty="0"/>
          </a:p>
          <a:p>
            <a:r>
              <a:rPr lang="en-CA" sz="2000" dirty="0">
                <a:solidFill>
                  <a:srgbClr val="FF0000"/>
                </a:solidFill>
              </a:rPr>
              <a:t>				</a:t>
            </a:r>
            <a:r>
              <a:rPr lang="en-CA" sz="1800" dirty="0">
                <a:solidFill>
                  <a:srgbClr val="FF0000"/>
                </a:solidFill>
              </a:rPr>
              <a:t>OCB = Outside the Context of a BSS (originally from 802.11p)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James Lepp, BlackBerry Limited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234300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B944A-7A1B-4B44-A393-E17AD495C3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OCB usage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F60F7D-F634-4C5D-B75E-2E283388DB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b="0" dirty="0"/>
              <a:t>The operation of OCB and what goes in OCB frames is outside the scope of 802.11.</a:t>
            </a:r>
          </a:p>
          <a:p>
            <a:r>
              <a:rPr lang="en-CA" b="0" dirty="0"/>
              <a:t>Other standards and specifications describe both what to put in the frames AND when to send the frames.</a:t>
            </a:r>
          </a:p>
          <a:p>
            <a:endParaRPr lang="en-CA" b="0" dirty="0"/>
          </a:p>
          <a:p>
            <a:r>
              <a:rPr lang="en-CA" b="0" dirty="0"/>
              <a:t>The goal with the OCB WUR is to similarly enable a WUR trigger frame to allow a low power wake up of devices that operate in the OCB mode.</a:t>
            </a:r>
          </a:p>
          <a:p>
            <a:r>
              <a:rPr lang="en-CA" b="0" dirty="0"/>
              <a:t>Don’t need to specify when to send it, or what to do in response to receiving it in 802.11ba.</a:t>
            </a: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EFC066-A012-4184-9236-41887C1DF2F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1DCE33-ACC5-48CA-B844-113D480D658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James Lepp, BlackBerry Limited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CC9D27A-576E-4E56-A106-FCCBF19BD0C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273481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4F0391-CF82-4A04-A44C-196B50E328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Addressing in WUR frames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340A98-9821-4CA2-A4D1-E8B117B485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sz="2000" b="0" dirty="0"/>
              <a:t>There have been two general proposals for addressing/identifiers in WUR frames.</a:t>
            </a:r>
          </a:p>
          <a:p>
            <a:r>
              <a:rPr lang="en-CA" sz="2000" b="0" dirty="0"/>
              <a:t>From </a:t>
            </a:r>
            <a:r>
              <a:rPr lang="en-CA" sz="2000" b="0" dirty="0">
                <a:hlinkClick r:id="rId2"/>
              </a:rPr>
              <a:t>11-17/977r4</a:t>
            </a:r>
            <a:r>
              <a:rPr lang="en-CA" sz="2000" b="0" dirty="0"/>
              <a:t>, two addresses: a shortened Transmitter Address (µTA) and shortened Receiver Address (µRA). Sometimes I see folks in this group confused between TA and BSSID and for the particular </a:t>
            </a:r>
            <a:r>
              <a:rPr lang="en-CA" sz="2000" b="0" dirty="0" err="1"/>
              <a:t>mgmt</a:t>
            </a:r>
            <a:r>
              <a:rPr lang="en-CA" sz="2000" b="0" dirty="0"/>
              <a:t> frame being discussed maybe it doesn’t matter.</a:t>
            </a:r>
          </a:p>
          <a:p>
            <a:r>
              <a:rPr lang="en-CA" sz="2000" b="0" dirty="0"/>
              <a:t>From </a:t>
            </a:r>
            <a:r>
              <a:rPr lang="en-CA" sz="2000" b="0" dirty="0">
                <a:hlinkClick r:id="rId3"/>
              </a:rPr>
              <a:t>11-17/1004r4</a:t>
            </a:r>
            <a:r>
              <a:rPr lang="en-CA" sz="2000" b="0" dirty="0"/>
              <a:t>, one address: have a single identification/address field that is unique to the sender-receiver link</a:t>
            </a:r>
          </a:p>
          <a:p>
            <a:r>
              <a:rPr lang="en-CA" sz="2000" b="0" dirty="0"/>
              <a:t>In either case a reserved value can indicate OCB WUR frame. (e.g. all 1s). This aligns with how 802.11 identifies OCB today.</a:t>
            </a:r>
          </a:p>
          <a:p>
            <a:r>
              <a:rPr lang="en-CA" sz="2000" b="0" dirty="0"/>
              <a:t>Alternatively a flag in the Frame Control could be used instead.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2D6B4D-47F3-48A2-8858-3AE79A00C06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EDD7B-E6BB-48A8-9276-19346BA56B2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James Lepp, BlackBerry Limited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1872D29-51D2-41D4-A416-6BD9BA9A994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693091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4F0391-CF82-4A04-A44C-196B50E328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Addressing of OCB WUR frames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340A98-9821-4CA2-A4D1-E8B117B485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b="0" dirty="0"/>
              <a:t>May be desirable to have two reserved values, one for broadcast OCB, and another for unicast OCB.</a:t>
            </a:r>
          </a:p>
          <a:p>
            <a:r>
              <a:rPr lang="en-CA" b="0" dirty="0"/>
              <a:t>To enable unicast OCB, an otherwise optional payload will need to contain 2 MAC addresses (or shorthand versions of MAC addresses).</a:t>
            </a:r>
          </a:p>
          <a:p>
            <a:r>
              <a:rPr lang="en-CA" b="0" dirty="0"/>
              <a:t>The optional Frame Body described in </a:t>
            </a:r>
            <a:r>
              <a:rPr lang="en-CA" b="0" dirty="0">
                <a:hlinkClick r:id="rId2"/>
              </a:rPr>
              <a:t>11-17/1004r4</a:t>
            </a:r>
            <a:r>
              <a:rPr lang="en-CA" b="0" dirty="0"/>
              <a:t> can support this.</a:t>
            </a:r>
          </a:p>
          <a:p>
            <a:r>
              <a:rPr lang="en-CA" b="0" dirty="0"/>
              <a:t>Based on the use case for V2P, it might be good enough just to define broadcast OCB, as a-priori knowledge of the address of the station you are waking up may be difficult.</a:t>
            </a: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2D6B4D-47F3-48A2-8858-3AE79A00C06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EDD7B-E6BB-48A8-9276-19346BA56B2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James Lepp, BlackBerry Limited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1872D29-51D2-41D4-A416-6BD9BA9A994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685966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/>
              <a:t>Strawpoll</a:t>
            </a:r>
            <a:r>
              <a:rPr lang="en-CA" dirty="0"/>
              <a:t>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sz="2000" dirty="0"/>
              <a:t>Do you agree to add the following to the 802.11ba SFD:</a:t>
            </a:r>
          </a:p>
          <a:p>
            <a:r>
              <a:rPr lang="en-CA" sz="2000" dirty="0"/>
              <a:t>“For indication of 802.11ba OCB, a reserved value for the address/identity field(s) is used.”</a:t>
            </a:r>
          </a:p>
          <a:p>
            <a:endParaRPr lang="en-CA" sz="2000" dirty="0"/>
          </a:p>
          <a:p>
            <a:r>
              <a:rPr lang="en-CA" sz="2000" dirty="0"/>
              <a:t>Y</a:t>
            </a:r>
          </a:p>
          <a:p>
            <a:r>
              <a:rPr lang="en-CA" sz="2000" dirty="0"/>
              <a:t>N</a:t>
            </a:r>
          </a:p>
          <a:p>
            <a:r>
              <a:rPr lang="en-CA" sz="2000" dirty="0"/>
              <a:t>A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James Lepp, BlackBerry Limited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691357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/>
              <a:t>Strawpoll</a:t>
            </a:r>
            <a:r>
              <a:rPr lang="en-CA" dirty="0"/>
              <a:t>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sz="2000" dirty="0"/>
              <a:t>Do you agree to add the following to the 802.11ba SFD:</a:t>
            </a:r>
          </a:p>
          <a:p>
            <a:r>
              <a:rPr lang="en-CA" sz="2000" dirty="0"/>
              <a:t>“The reserved address to indicate 802.11ba OCB operation is all 1s (aka all Fs).”</a:t>
            </a:r>
          </a:p>
          <a:p>
            <a:endParaRPr lang="en-CA" sz="2000" dirty="0"/>
          </a:p>
          <a:p>
            <a:r>
              <a:rPr lang="en-CA" sz="2000" dirty="0"/>
              <a:t>Y</a:t>
            </a:r>
          </a:p>
          <a:p>
            <a:r>
              <a:rPr lang="en-CA" sz="2000" dirty="0"/>
              <a:t>N</a:t>
            </a:r>
          </a:p>
          <a:p>
            <a:r>
              <a:rPr lang="en-CA" sz="2000" dirty="0"/>
              <a:t>A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James Lepp, BlackBerry Limited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732436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IEEE802.11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IEEE802.11</Template>
  <TotalTime>0</TotalTime>
  <Words>605</Words>
  <Application>Microsoft Office PowerPoint</Application>
  <PresentationFormat>On-screen Show (4:3)</PresentationFormat>
  <Paragraphs>87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 Unicode MS</vt:lpstr>
      <vt:lpstr>MS Gothic</vt:lpstr>
      <vt:lpstr>Arial</vt:lpstr>
      <vt:lpstr>Calibri</vt:lpstr>
      <vt:lpstr>Times New Roman</vt:lpstr>
      <vt:lpstr>IEEE802.11</vt:lpstr>
      <vt:lpstr>Custom Design</vt:lpstr>
      <vt:lpstr>MAC considerations for the V2P use case</vt:lpstr>
      <vt:lpstr>Summary</vt:lpstr>
      <vt:lpstr>V2P Usage Model</vt:lpstr>
      <vt:lpstr>OCB usage</vt:lpstr>
      <vt:lpstr>Addressing in WUR frames</vt:lpstr>
      <vt:lpstr>Addressing of OCB WUR frames</vt:lpstr>
      <vt:lpstr>Strawpoll #1</vt:lpstr>
      <vt:lpstr>Strawpoll #2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2017-03-16T15:55:21Z</dcterms:created>
  <dcterms:modified xsi:type="dcterms:W3CDTF">2017-11-06T19:26:10Z</dcterms:modified>
</cp:coreProperties>
</file>