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25"/>
  </p:notesMasterIdLst>
  <p:handoutMasterIdLst>
    <p:handoutMasterId r:id="rId26"/>
  </p:handoutMasterIdLst>
  <p:sldIdLst>
    <p:sldId id="256" r:id="rId2"/>
    <p:sldId id="290" r:id="rId3"/>
    <p:sldId id="293" r:id="rId4"/>
    <p:sldId id="289" r:id="rId5"/>
    <p:sldId id="292" r:id="rId6"/>
    <p:sldId id="291" r:id="rId7"/>
    <p:sldId id="262" r:id="rId8"/>
    <p:sldId id="265" r:id="rId9"/>
    <p:sldId id="266" r:id="rId10"/>
    <p:sldId id="271" r:id="rId11"/>
    <p:sldId id="272" r:id="rId12"/>
    <p:sldId id="281" r:id="rId13"/>
    <p:sldId id="273" r:id="rId14"/>
    <p:sldId id="279" r:id="rId15"/>
    <p:sldId id="274" r:id="rId16"/>
    <p:sldId id="287" r:id="rId17"/>
    <p:sldId id="276" r:id="rId18"/>
    <p:sldId id="284" r:id="rId19"/>
    <p:sldId id="282" r:id="rId20"/>
    <p:sldId id="286" r:id="rId21"/>
    <p:sldId id="283" r:id="rId22"/>
    <p:sldId id="294" r:id="rId23"/>
    <p:sldId id="264" r:id="rId24"/>
  </p:sldIdLst>
  <p:sldSz cx="9144000" cy="6858000" type="screen4x3"/>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1" userDrawn="1">
          <p15:clr>
            <a:srgbClr val="A4A3A4"/>
          </p15:clr>
        </p15:guide>
        <p15:guide id="2" pos="211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gat.Michael" initials="G" lastIdx="17" clrIdx="0">
    <p:extLst>
      <p:ext uri="{19B8F6BF-5375-455C-9EA6-DF929625EA0E}">
        <p15:presenceInfo xmlns:p15="http://schemas.microsoft.com/office/powerpoint/2012/main" userId="S-1-5-21-3919226555-1731211171-992438848-34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97" autoAdjust="0"/>
    <p:restoredTop sz="94660"/>
  </p:normalViewPr>
  <p:slideViewPr>
    <p:cSldViewPr>
      <p:cViewPr varScale="1">
        <p:scale>
          <a:sx n="66" d="100"/>
          <a:sy n="66" d="100"/>
        </p:scale>
        <p:origin x="1536" y="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2736" y="40"/>
      </p:cViewPr>
      <p:guideLst>
        <p:guide orient="horz" pos="3081"/>
        <p:guide pos="21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71" cy="49590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148" y="0"/>
            <a:ext cx="2945971" cy="495902"/>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11/8/2017</a:t>
            </a:fld>
            <a:endParaRPr lang="en-US" dirty="0"/>
          </a:p>
        </p:txBody>
      </p:sp>
      <p:sp>
        <p:nvSpPr>
          <p:cNvPr id="4" name="Footer Placeholder 3"/>
          <p:cNvSpPr>
            <a:spLocks noGrp="1"/>
          </p:cNvSpPr>
          <p:nvPr>
            <p:ph type="ftr" sz="quarter" idx="2"/>
          </p:nvPr>
        </p:nvSpPr>
        <p:spPr>
          <a:xfrm>
            <a:off x="0" y="9430625"/>
            <a:ext cx="2945971" cy="49590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148" y="9430625"/>
            <a:ext cx="2945971" cy="495902"/>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797675" cy="99282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529336" y="103597"/>
            <a:ext cx="627166" cy="22587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41173" y="103597"/>
            <a:ext cx="809247" cy="22587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927100" y="750888"/>
            <a:ext cx="4941888" cy="37084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05735" y="4716163"/>
            <a:ext cx="4984651" cy="4466512"/>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252326" y="9612343"/>
            <a:ext cx="904177" cy="19360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159176" y="9612342"/>
            <a:ext cx="501111" cy="38891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08092" y="961234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09648" y="9610645"/>
            <a:ext cx="5378380" cy="1698"/>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34948" y="317582"/>
            <a:ext cx="5527780" cy="1698"/>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14</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2277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15</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4415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9499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17</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72364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22</a:t>
            </a:fld>
            <a:endParaRPr lang="en-US" dirty="0"/>
          </a:p>
        </p:txBody>
      </p:sp>
      <p:sp>
        <p:nvSpPr>
          <p:cNvPr id="13313"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8463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23</a:t>
            </a:fld>
            <a:endParaRPr lang="en-US" dirty="0"/>
          </a:p>
        </p:txBody>
      </p:sp>
      <p:sp>
        <p:nvSpPr>
          <p:cNvPr id="20481"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5821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7</a:t>
            </a:fld>
            <a:endParaRPr lang="en-US" dirty="0"/>
          </a:p>
        </p:txBody>
      </p:sp>
      <p:sp>
        <p:nvSpPr>
          <p:cNvPr id="18433"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8</a:t>
            </a:fld>
            <a:endParaRPr lang="en-US" dirty="0"/>
          </a:p>
        </p:txBody>
      </p:sp>
      <p:sp>
        <p:nvSpPr>
          <p:cNvPr id="18433"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6185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9</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4367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10</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7117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11</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4464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12</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04715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13</a:t>
            </a:fld>
            <a:endParaRPr lang="en-US" dirty="0"/>
          </a:p>
        </p:txBody>
      </p:sp>
      <p:sp>
        <p:nvSpPr>
          <p:cNvPr id="19457" name="Rectangle 1"/>
          <p:cNvSpPr txBox="1">
            <a:spLocks noGrp="1" noRot="1" noChangeAspect="1" noChangeArrowheads="1"/>
          </p:cNvSpPr>
          <p:nvPr>
            <p:ph type="sldImg"/>
          </p:nvPr>
        </p:nvSpPr>
        <p:spPr bwMode="auto">
          <a:xfrm>
            <a:off x="925513" y="750888"/>
            <a:ext cx="4946650" cy="3709987"/>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574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
        <p:nvSpPr>
          <p:cNvPr id="4" name="Date Placeholder 3"/>
          <p:cNvSpPr>
            <a:spLocks noGrp="1"/>
          </p:cNvSpPr>
          <p:nvPr>
            <p:ph type="dt" idx="10"/>
          </p:nvPr>
        </p:nvSpPr>
        <p:spPr/>
        <p:txBody>
          <a:bodyPr/>
          <a:lstStyle>
            <a:lvl1pPr>
              <a:defRPr/>
            </a:lvl1pPr>
          </a:lstStyle>
          <a:p>
            <a:r>
              <a:rPr lang="en-US" dirty="0" smtClean="0"/>
              <a:t>November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Alessandro </a:t>
            </a:r>
            <a:r>
              <a:rPr lang="en-GB" dirty="0" err="1" smtClean="0"/>
              <a:t>D'Acierno</a:t>
            </a:r>
            <a:r>
              <a:rPr lang="en-GB" dirty="0" smtClean="0"/>
              <a:t>, Huawei</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Alessandro </a:t>
            </a:r>
            <a:r>
              <a:rPr lang="en-GB" dirty="0" err="1" smtClean="0"/>
              <a:t>D'Acierno</a:t>
            </a:r>
            <a:r>
              <a:rPr lang="en-GB" dirty="0" smtClean="0"/>
              <a:t>,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November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e Placeholder 3"/>
          <p:cNvSpPr>
            <a:spLocks noGrp="1"/>
          </p:cNvSpPr>
          <p:nvPr>
            <p:ph type="dt" idx="10"/>
          </p:nvPr>
        </p:nvSpPr>
        <p:spPr/>
        <p:txBody>
          <a:bodyPr/>
          <a:lstStyle>
            <a:lvl1pPr>
              <a:defRPr/>
            </a:lvl1pPr>
          </a:lstStyle>
          <a:p>
            <a:r>
              <a:rPr lang="en-US" dirty="0" smtClean="0"/>
              <a:t>November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idx="10"/>
          </p:nvPr>
        </p:nvSpPr>
        <p:spPr/>
        <p:txBody>
          <a:bodyPr/>
          <a:lstStyle>
            <a:lvl1pPr>
              <a:defRPr/>
            </a:lvl1pPr>
          </a:lstStyle>
          <a:p>
            <a:r>
              <a:rPr lang="en-US" dirty="0" smtClean="0"/>
              <a:t>November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Alessandro D'Acierno, Huawei</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idx="10"/>
          </p:nvPr>
        </p:nvSpPr>
        <p:spPr/>
        <p:txBody>
          <a:bodyPr/>
          <a:lstStyle>
            <a:lvl1pPr>
              <a:defRPr/>
            </a:lvl1pPr>
          </a:lstStyle>
          <a:p>
            <a:r>
              <a:rPr lang="en-US" dirty="0" smtClean="0"/>
              <a:t>November 2017</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Alessandro D'Acierno, Huawei</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Date Placeholder 2"/>
          <p:cNvSpPr>
            <a:spLocks noGrp="1"/>
          </p:cNvSpPr>
          <p:nvPr>
            <p:ph type="dt" idx="10"/>
          </p:nvPr>
        </p:nvSpPr>
        <p:spPr/>
        <p:txBody>
          <a:bodyPr/>
          <a:lstStyle>
            <a:lvl1pPr>
              <a:defRPr/>
            </a:lvl1pPr>
          </a:lstStyle>
          <a:p>
            <a:r>
              <a:rPr lang="en-US" dirty="0" smtClean="0"/>
              <a:t>November 2017</a:t>
            </a:r>
            <a:endParaRPr lang="en-GB" dirty="0"/>
          </a:p>
        </p:txBody>
      </p:sp>
      <p:sp>
        <p:nvSpPr>
          <p:cNvPr id="4" name="Footer Placeholder 3"/>
          <p:cNvSpPr>
            <a:spLocks noGrp="1"/>
          </p:cNvSpPr>
          <p:nvPr>
            <p:ph type="ftr" idx="11"/>
          </p:nvPr>
        </p:nvSpPr>
        <p:spPr/>
        <p:txBody>
          <a:bodyPr/>
          <a:lstStyle>
            <a:lvl1pPr>
              <a:defRPr/>
            </a:lvl1pPr>
          </a:lstStyle>
          <a:p>
            <a:r>
              <a:rPr lang="en-GB" dirty="0" smtClean="0"/>
              <a:t>Alessandro D'Acierno, Huawei</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November 2017</a:t>
            </a:r>
            <a:endParaRPr lang="en-GB" dirty="0"/>
          </a:p>
        </p:txBody>
      </p:sp>
      <p:sp>
        <p:nvSpPr>
          <p:cNvPr id="3" name="Footer Placeholder 2"/>
          <p:cNvSpPr>
            <a:spLocks noGrp="1"/>
          </p:cNvSpPr>
          <p:nvPr>
            <p:ph type="ftr" idx="11"/>
          </p:nvPr>
        </p:nvSpPr>
        <p:spPr/>
        <p:txBody>
          <a:bodyPr/>
          <a:lstStyle>
            <a:lvl1pPr>
              <a:defRPr/>
            </a:lvl1pPr>
          </a:lstStyle>
          <a:p>
            <a:r>
              <a:rPr lang="en-GB" dirty="0" smtClean="0"/>
              <a:t>Alessandro D'Acierno, Huawei</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p:txBody>
          <a:bodyPr/>
          <a:lstStyle>
            <a:lvl1pPr>
              <a:defRPr/>
            </a:lvl1pPr>
          </a:lstStyle>
          <a:p>
            <a:r>
              <a:rPr lang="en-US" dirty="0" smtClean="0"/>
              <a:t>November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p:txBody>
          <a:bodyPr/>
          <a:lstStyle>
            <a:lvl1pPr>
              <a:defRPr/>
            </a:lvl1pPr>
          </a:lstStyle>
          <a:p>
            <a:r>
              <a:rPr lang="en-US" dirty="0" smtClean="0"/>
              <a:t>November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November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Alessandro </a:t>
            </a:r>
            <a:r>
              <a:rPr lang="en-GB" dirty="0" err="1" smtClean="0"/>
              <a:t>D'Acierno</a:t>
            </a:r>
            <a:r>
              <a:rPr lang="en-GB" dirty="0" smtClean="0"/>
              <a:t>,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46906" y="6472801"/>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802.11-17/1669r0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eee802.org/11/Reports/tgay_update.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docbox.etsi.org/ISG/MWT/Open/0010" TargetMode="External"/><Relationship Id="rId4" Type="http://schemas.openxmlformats.org/officeDocument/2006/relationships/hyperlink" Target="https://mentor.ieee.org/802.11/dcn/17/11-17-1019-02-00ay-mmwave-mesh-network-usage-model.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Alessandro D'Acierno,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3D Ray-Tracing and Network Performance</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2017-11-08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4213350921"/>
              </p:ext>
            </p:extLst>
          </p:nvPr>
        </p:nvGraphicFramePr>
        <p:xfrm>
          <a:off x="515939" y="2286001"/>
          <a:ext cx="8304534" cy="3721259"/>
        </p:xfrm>
        <a:graphic>
          <a:graphicData uri="http://schemas.openxmlformats.org/presentationml/2006/ole">
            <mc:AlternateContent xmlns:mc="http://schemas.openxmlformats.org/markup-compatibility/2006">
              <mc:Choice xmlns:v="urn:schemas-microsoft-com:vml" Requires="v">
                <p:oleObj spid="_x0000_s3169" name="Document" r:id="rId4" imgW="8528957" imgH="3819336" progId="Word.Document.8">
                  <p:embed/>
                </p:oleObj>
              </mc:Choice>
              <mc:Fallback>
                <p:oleObj name="Document" r:id="rId4" imgW="8528957" imgH="3819336" progId="Word.Document.8">
                  <p:embed/>
                  <p:pic>
                    <p:nvPicPr>
                      <p:cNvPr id="0" name="Picture 3"/>
                      <p:cNvPicPr>
                        <a:picLocks noChangeAspect="1" noChangeArrowheads="1"/>
                      </p:cNvPicPr>
                      <p:nvPr/>
                    </p:nvPicPr>
                    <p:blipFill>
                      <a:blip r:embed="rId5"/>
                      <a:srcRect/>
                      <a:stretch>
                        <a:fillRect/>
                      </a:stretch>
                    </p:blipFill>
                    <p:spPr bwMode="auto">
                      <a:xfrm>
                        <a:off x="515939" y="2286001"/>
                        <a:ext cx="8304534" cy="3721259"/>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10</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Washington Map</a:t>
            </a:r>
            <a:endParaRPr lang="en-US" dirty="0"/>
          </a:p>
        </p:txBody>
      </p:sp>
      <p:pic>
        <p:nvPicPr>
          <p:cNvPr id="7" name="Picture 6"/>
          <p:cNvPicPr>
            <a:picLocks noChangeAspect="1"/>
          </p:cNvPicPr>
          <p:nvPr/>
        </p:nvPicPr>
        <p:blipFill>
          <a:blip r:embed="rId3" cstate="print"/>
          <a:srcRect/>
          <a:stretch>
            <a:fillRect/>
          </a:stretch>
        </p:blipFill>
        <p:spPr bwMode="auto">
          <a:xfrm>
            <a:off x="251520" y="1910831"/>
            <a:ext cx="3907346" cy="3553968"/>
          </a:xfrm>
          <a:prstGeom prst="rect">
            <a:avLst/>
          </a:prstGeom>
          <a:noFill/>
          <a:ln w="9525">
            <a:noFill/>
            <a:miter lim="800000"/>
            <a:headEnd/>
            <a:tailEnd/>
          </a:ln>
        </p:spPr>
      </p:pic>
      <p:sp>
        <p:nvSpPr>
          <p:cNvPr id="13" name="Rectangle 6"/>
          <p:cNvSpPr>
            <a:spLocks noChangeArrowheads="1"/>
          </p:cNvSpPr>
          <p:nvPr/>
        </p:nvSpPr>
        <p:spPr bwMode="auto">
          <a:xfrm>
            <a:off x="4342828" y="1844675"/>
            <a:ext cx="4691508" cy="390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4625" marR="0" lvl="0" indent="-17462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The examined area is a portion of Washington D.C., a typical dense urban clutter.</a:t>
            </a:r>
          </a:p>
          <a:p>
            <a:pPr marL="174625" marR="0" lvl="0" indent="-17462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The green square is the map available to the tool but, due to symmetry of the topology and buildings shielding, only the yellow sector has been analyzed in detail.</a:t>
            </a:r>
            <a:endParaRPr kumimoji="0" lang="en-US" altLang="en-US" sz="2000" b="0" i="0" u="none" strike="noStrike" cap="none" normalizeH="0" baseline="0" dirty="0" smtClean="0">
              <a:ln>
                <a:noFill/>
              </a:ln>
              <a:solidFill>
                <a:schemeClr val="tx1"/>
              </a:solidFill>
              <a:effectLst/>
              <a:latin typeface="+mn-lt"/>
            </a:endParaRPr>
          </a:p>
          <a:p>
            <a:pPr marL="174625" marR="0" lvl="0" indent="-17462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Equipment with antennas placed at height ranging between 3 m to 5 m have been used.</a:t>
            </a:r>
          </a:p>
          <a:p>
            <a:pPr marL="174625" marR="0" lvl="0" indent="-17462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US" altLang="en-US" sz="2000" b="0" i="0" u="none" strike="noStrike" cap="none" normalizeH="0" baseline="0" dirty="0" err="1" smtClean="0">
                <a:ln>
                  <a:noFill/>
                </a:ln>
                <a:solidFill>
                  <a:schemeClr val="tx1"/>
                </a:solidFill>
                <a:effectLst/>
                <a:latin typeface="+mn-lt"/>
                <a:ea typeface="Calibri" panose="020F0502020204030204" pitchFamily="34" charset="0"/>
                <a:cs typeface="Arial" panose="020B0604020202020204" pitchFamily="34" charset="0"/>
              </a:rPr>
              <a:t>mmWave</a:t>
            </a:r>
            <a:r>
              <a:rPr kumimoji="0" lang="en-US" altLang="en-US" sz="20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 distribution network topologies have been considered.</a:t>
            </a:r>
            <a:r>
              <a:rPr kumimoji="0" lang="en-US" altLang="en-US" sz="2000" b="0" i="0" u="none" strike="noStrike" cap="none" normalizeH="0" baseline="0" dirty="0" smtClean="0">
                <a:ln>
                  <a:noFill/>
                </a:ln>
                <a:solidFill>
                  <a:schemeClr val="tx1"/>
                </a:solidFill>
                <a:effectLst/>
                <a:latin typeface="+mn-lt"/>
              </a:rPr>
              <a:t> </a:t>
            </a:r>
          </a:p>
        </p:txBody>
      </p:sp>
    </p:spTree>
    <p:extLst>
      <p:ext uri="{BB962C8B-B14F-4D97-AF65-F5344CB8AC3E}">
        <p14:creationId xmlns:p14="http://schemas.microsoft.com/office/powerpoint/2010/main" val="3401435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11</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err="1" smtClean="0">
                <a:solidFill>
                  <a:schemeClr val="tx1"/>
                </a:solidFill>
              </a:rPr>
              <a:t>mmWave</a:t>
            </a:r>
            <a:r>
              <a:rPr lang="en-US" dirty="0" smtClean="0">
                <a:solidFill>
                  <a:schemeClr val="tx1"/>
                </a:solidFill>
              </a:rPr>
              <a:t> Distribution Network </a:t>
            </a:r>
            <a:r>
              <a:rPr lang="en-US" dirty="0" smtClean="0"/>
              <a:t>Topology</a:t>
            </a:r>
            <a:endParaRPr lang="en-US" dirty="0"/>
          </a:p>
        </p:txBody>
      </p:sp>
      <p:pic>
        <p:nvPicPr>
          <p:cNvPr id="7" name="Picture 6"/>
          <p:cNvPicPr>
            <a:picLocks noChangeAspect="1"/>
          </p:cNvPicPr>
          <p:nvPr/>
        </p:nvPicPr>
        <p:blipFill>
          <a:blip r:embed="rId3" cstate="print"/>
          <a:srcRect/>
          <a:stretch>
            <a:fillRect/>
          </a:stretch>
        </p:blipFill>
        <p:spPr bwMode="auto">
          <a:xfrm>
            <a:off x="112238" y="1898671"/>
            <a:ext cx="4121130" cy="3204000"/>
          </a:xfrm>
          <a:prstGeom prst="rect">
            <a:avLst/>
          </a:prstGeom>
          <a:noFill/>
          <a:ln w="9525">
            <a:noFill/>
            <a:miter lim="800000"/>
            <a:headEnd/>
            <a:tailEnd/>
          </a:ln>
        </p:spPr>
      </p:pic>
      <p:sp>
        <p:nvSpPr>
          <p:cNvPr id="2" name="Text Placeholder 1"/>
          <p:cNvSpPr>
            <a:spLocks noGrp="1" noChangeArrowheads="1"/>
          </p:cNvSpPr>
          <p:nvPr>
            <p:ph type="body" idx="1"/>
          </p:nvPr>
        </p:nvSpPr>
        <p:spPr bwMode="auto">
          <a:xfrm>
            <a:off x="4211961" y="1577055"/>
            <a:ext cx="4824536" cy="4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lnSpcReduction="10000"/>
          </a:bodyPr>
          <a:lstStyle/>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analyzed mesh network has 3 fiber Points of Presence (PoP) depicted as blue diamonds (node 1, 7 &amp; 11) and  several Access Points (AP), depicted with yellow placeholders (nodes) and other APs are also placed in same positions of PoPs.</a:t>
            </a:r>
            <a:endParaRPr kumimoji="0" lang="en-US" altLang="en-US" sz="1600" b="0" i="0" u="none" strike="noStrike" cap="none" normalizeH="0" baseline="0" dirty="0" smtClean="0">
              <a:ln>
                <a:noFill/>
              </a:ln>
              <a:solidFill>
                <a:schemeClr val="tx1"/>
              </a:solidFill>
              <a:effectLst/>
            </a:endParaRP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 specific graph has been selected, among the possible ones allowed to connect PoPs and APs, with solid arrows, where each PoP is assumed to reach some AP by means of a preferential path resulting in 3 different “network island” (blue dashed ellipses).</a:t>
            </a:r>
            <a:endParaRPr kumimoji="0" lang="en-US" altLang="en-US" sz="1600" b="0" i="0" u="none" strike="noStrike" cap="none" normalizeH="0" baseline="0" dirty="0" smtClean="0">
              <a:ln>
                <a:noFill/>
              </a:ln>
              <a:solidFill>
                <a:schemeClr val="tx1"/>
              </a:solidFill>
              <a:effectLst/>
            </a:endParaRP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three different network islands are based on network topology, in relation with simulated traffic flow through network nodes (such as spanning tree).</a:t>
            </a:r>
            <a:endParaRPr kumimoji="0" lang="en-US" altLang="en-US" sz="1600" b="0" i="0" u="none" strike="noStrike" cap="none" normalizeH="0" baseline="0" dirty="0" smtClean="0">
              <a:ln>
                <a:noFill/>
              </a:ln>
              <a:solidFill>
                <a:schemeClr val="tx1"/>
              </a:solidFill>
              <a:effectLst/>
            </a:endParaRP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Alternative paths are represented by dashed arrows but not simulated.</a:t>
            </a:r>
            <a:endParaRPr kumimoji="0" lang="en-US" altLang="en-US" sz="1600" b="0" i="0" u="none" strike="noStrike" cap="none" normalizeH="0" baseline="0" dirty="0" smtClean="0">
              <a:ln>
                <a:noFill/>
              </a:ln>
              <a:solidFill>
                <a:schemeClr val="tx1"/>
              </a:solidFill>
              <a:effectLst/>
            </a:endParaRP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Simulations have been carried on only for the preferential path (solid line).</a:t>
            </a:r>
            <a:endParaRPr kumimoji="0" lang="en-US" altLang="en-US" sz="1600" b="0" i="0" u="none" strike="noStrike" cap="none" normalizeH="0" baseline="0" dirty="0" smtClean="0">
              <a:ln>
                <a:noFill/>
              </a:ln>
              <a:solidFill>
                <a:schemeClr val="tx1"/>
              </a:solidFill>
              <a:effectLst/>
            </a:endParaRP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Transmission direction from the PoP onwards is assumed as “downlink” (DL), the opposite is considered as “uplink” (UL) in the whole document.</a:t>
            </a:r>
            <a:endParaRPr kumimoji="0" lang="en-US"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995885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12</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3D Ray-Tracing</a:t>
            </a:r>
            <a:endParaRPr lang="en-US" dirty="0"/>
          </a:p>
        </p:txBody>
      </p:sp>
      <p:sp>
        <p:nvSpPr>
          <p:cNvPr id="10242" name="Rectangle 2"/>
          <p:cNvSpPr>
            <a:spLocks noGrp="1" noChangeArrowheads="1"/>
          </p:cNvSpPr>
          <p:nvPr>
            <p:ph type="body" idx="1"/>
          </p:nvPr>
        </p:nvSpPr>
        <p:spPr>
          <a:xfrm>
            <a:off x="685800" y="5157192"/>
            <a:ext cx="7772400" cy="1296144"/>
          </a:xfrm>
          <a:ln/>
        </p:spPr>
        <p:txBody>
          <a:bodyPr>
            <a:noAutofit/>
          </a:bodyPr>
          <a:lstStyle/>
          <a:p>
            <a:r>
              <a:rPr lang="en-US" sz="1400" b="0" dirty="0"/>
              <a:t>Material = Concrete for building, roughness = 1 mm</a:t>
            </a:r>
          </a:p>
          <a:p>
            <a:r>
              <a:rPr lang="en-US" sz="1400" b="0" dirty="0"/>
              <a:t>Material = Concrete for street and terrain, roughness = 1 mm</a:t>
            </a:r>
          </a:p>
          <a:p>
            <a:r>
              <a:rPr lang="en-US" sz="1400" b="0" dirty="0"/>
              <a:t>Fast Ray Tracing Mode = X3D</a:t>
            </a:r>
          </a:p>
          <a:p>
            <a:pPr marL="0" indent="0"/>
            <a:r>
              <a:rPr lang="en-US" sz="1400" b="0" dirty="0"/>
              <a:t>Ray tracing models transmission, reflection, diffraction, and atmospheric absorption plus roughness </a:t>
            </a:r>
            <a:r>
              <a:rPr lang="en-US" sz="1400" b="0" dirty="0" smtClean="0"/>
              <a:t>correction</a:t>
            </a:r>
            <a:endParaRPr lang="en-US" sz="1400" b="0" dirty="0"/>
          </a:p>
        </p:txBody>
      </p:sp>
      <p:pic>
        <p:nvPicPr>
          <p:cNvPr id="7" name="Picture 3" descr="D:\projects\matlab\node1_to_node4_top3paths.PNG"/>
          <p:cNvPicPr>
            <a:picLocks noChangeAspect="1" noChangeArrowheads="1"/>
          </p:cNvPicPr>
          <p:nvPr/>
        </p:nvPicPr>
        <p:blipFill>
          <a:blip r:embed="rId3" cstate="print"/>
          <a:srcRect/>
          <a:stretch>
            <a:fillRect/>
          </a:stretch>
        </p:blipFill>
        <p:spPr bwMode="auto">
          <a:xfrm>
            <a:off x="685800" y="1931797"/>
            <a:ext cx="3780621" cy="2904251"/>
          </a:xfrm>
          <a:prstGeom prst="rect">
            <a:avLst/>
          </a:prstGeom>
          <a:noFill/>
        </p:spPr>
      </p:pic>
      <p:pic>
        <p:nvPicPr>
          <p:cNvPr id="8" name="Picture 4" descr="D:\projects\matlab\node1_to_node4_paths.PNG"/>
          <p:cNvPicPr>
            <a:picLocks noChangeArrowheads="1"/>
          </p:cNvPicPr>
          <p:nvPr/>
        </p:nvPicPr>
        <p:blipFill>
          <a:blip r:embed="rId4" cstate="print"/>
          <a:srcRect/>
          <a:stretch>
            <a:fillRect/>
          </a:stretch>
        </p:blipFill>
        <p:spPr bwMode="auto">
          <a:xfrm>
            <a:off x="4678200" y="1930848"/>
            <a:ext cx="3780000" cy="2905200"/>
          </a:xfrm>
          <a:prstGeom prst="rect">
            <a:avLst/>
          </a:prstGeom>
          <a:noFill/>
        </p:spPr>
      </p:pic>
      <p:sp>
        <p:nvSpPr>
          <p:cNvPr id="9" name="TextBox 8"/>
          <p:cNvSpPr txBox="1"/>
          <p:nvPr/>
        </p:nvSpPr>
        <p:spPr>
          <a:xfrm>
            <a:off x="964611" y="4797853"/>
            <a:ext cx="3222998" cy="400110"/>
          </a:xfrm>
          <a:prstGeom prst="rect">
            <a:avLst/>
          </a:prstGeom>
          <a:noFill/>
        </p:spPr>
        <p:txBody>
          <a:bodyPr wrap="none" rtlCol="0">
            <a:spAutoFit/>
          </a:bodyPr>
          <a:lstStyle/>
          <a:p>
            <a:r>
              <a:rPr lang="en-US" sz="2000" dirty="0" smtClean="0">
                <a:solidFill>
                  <a:schemeClr val="tx1"/>
                </a:solidFill>
                <a:latin typeface="+mn-lt"/>
                <a:cs typeface="Calibri" panose="020F0502020204030204" pitchFamily="34" charset="0"/>
              </a:rPr>
              <a:t>Node 1 to node 4 top 3 paths</a:t>
            </a:r>
          </a:p>
        </p:txBody>
      </p:sp>
      <p:sp>
        <p:nvSpPr>
          <p:cNvPr id="10" name="TextBox 9"/>
          <p:cNvSpPr txBox="1"/>
          <p:nvPr/>
        </p:nvSpPr>
        <p:spPr>
          <a:xfrm>
            <a:off x="5106133" y="4797853"/>
            <a:ext cx="2924134" cy="400110"/>
          </a:xfrm>
          <a:prstGeom prst="rect">
            <a:avLst/>
          </a:prstGeom>
          <a:noFill/>
        </p:spPr>
        <p:txBody>
          <a:bodyPr wrap="none" rtlCol="0">
            <a:spAutoFit/>
          </a:bodyPr>
          <a:lstStyle/>
          <a:p>
            <a:r>
              <a:rPr lang="en-US" sz="2000" dirty="0" smtClean="0">
                <a:solidFill>
                  <a:schemeClr val="tx1"/>
                </a:solidFill>
                <a:latin typeface="+mn-lt"/>
                <a:cs typeface="Calibri" panose="020F0502020204030204" pitchFamily="34" charset="0"/>
              </a:rPr>
              <a:t>Node 1 to node 4 all paths</a:t>
            </a:r>
          </a:p>
        </p:txBody>
      </p:sp>
    </p:spTree>
    <p:extLst>
      <p:ext uri="{BB962C8B-B14F-4D97-AF65-F5344CB8AC3E}">
        <p14:creationId xmlns:p14="http://schemas.microsoft.com/office/powerpoint/2010/main" val="22430535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13</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Results 1/3</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285750" indent="-285750">
              <a:buFont typeface="Arial" panose="020B0604020202020204" pitchFamily="34" charset="0"/>
              <a:buChar char="•"/>
            </a:pPr>
            <a:r>
              <a:rPr lang="en-US" sz="2000" b="0" dirty="0"/>
              <a:t>For each link and for each direction (UL / DL), the wanted received signal (S) and the aggregated level of interference coming from all other links in the network (I) are computed by means of a 3D ray-tracing tool.</a:t>
            </a:r>
          </a:p>
          <a:p>
            <a:pPr marL="285750" indent="-285750">
              <a:buFont typeface="Arial" panose="020B0604020202020204" pitchFamily="34" charset="0"/>
              <a:buChar char="•"/>
            </a:pPr>
            <a:r>
              <a:rPr lang="en-US" sz="2000" b="0" dirty="0"/>
              <a:t>Results are shown in terms of Signal to Interference Noise Ratio (SINR) </a:t>
            </a:r>
            <a:r>
              <a:rPr lang="en-US" sz="2000" b="0" dirty="0" smtClean="0"/>
              <a:t>and the 7 dB figure reported in slide 8 is the reference target value.</a:t>
            </a:r>
          </a:p>
          <a:p>
            <a:pPr marL="285750" indent="-285750">
              <a:buFont typeface="Arial" panose="020B0604020202020204" pitchFamily="34" charset="0"/>
              <a:buChar char="•"/>
            </a:pPr>
            <a:r>
              <a:rPr lang="en-US" sz="2000" b="0" dirty="0" smtClean="0"/>
              <a:t>Also simulated SNR is reported in order to show the interference effect in the network.</a:t>
            </a:r>
          </a:p>
          <a:p>
            <a:pPr marL="285750" indent="-285750">
              <a:buFont typeface="Arial" panose="020B0604020202020204" pitchFamily="34" charset="0"/>
              <a:buChar char="•"/>
            </a:pPr>
            <a:endParaRPr lang="en-US" sz="2000" b="0" dirty="0"/>
          </a:p>
        </p:txBody>
      </p:sp>
    </p:spTree>
    <p:extLst>
      <p:ext uri="{BB962C8B-B14F-4D97-AF65-F5344CB8AC3E}">
        <p14:creationId xmlns:p14="http://schemas.microsoft.com/office/powerpoint/2010/main" val="457427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14</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Results 2/3</a:t>
            </a:r>
            <a:br>
              <a:rPr lang="en-US" dirty="0" smtClean="0"/>
            </a:br>
            <a:r>
              <a:rPr lang="en-US" sz="2000" b="0" dirty="0" smtClean="0"/>
              <a:t>Single vs. two radio performance</a:t>
            </a:r>
            <a:endParaRPr lang="en-US" sz="2800" b="0" dirty="0"/>
          </a:p>
        </p:txBody>
      </p:sp>
      <p:graphicFrame>
        <p:nvGraphicFramePr>
          <p:cNvPr id="3" name="Table 2"/>
          <p:cNvGraphicFramePr>
            <a:graphicFrameLocks noGrp="1"/>
          </p:cNvGraphicFramePr>
          <p:nvPr>
            <p:extLst>
              <p:ext uri="{D42A27DB-BD31-4B8C-83A1-F6EECF244321}">
                <p14:modId xmlns:p14="http://schemas.microsoft.com/office/powerpoint/2010/main" val="4175389426"/>
              </p:ext>
            </p:extLst>
          </p:nvPr>
        </p:nvGraphicFramePr>
        <p:xfrm>
          <a:off x="611560" y="1899565"/>
          <a:ext cx="3762250" cy="4341774"/>
        </p:xfrm>
        <a:graphic>
          <a:graphicData uri="http://schemas.openxmlformats.org/drawingml/2006/table">
            <a:tbl>
              <a:tblPr firstRow="1" firstCol="1" bandRow="1">
                <a:tableStyleId>{B301B821-A1FF-4177-AEE7-76D212191A09}</a:tableStyleId>
              </a:tblPr>
              <a:tblGrid>
                <a:gridCol w="420325">
                  <a:extLst>
                    <a:ext uri="{9D8B030D-6E8A-4147-A177-3AD203B41FA5}">
                      <a16:colId xmlns:a16="http://schemas.microsoft.com/office/drawing/2014/main" val="20000"/>
                    </a:ext>
                  </a:extLst>
                </a:gridCol>
                <a:gridCol w="442667">
                  <a:extLst>
                    <a:ext uri="{9D8B030D-6E8A-4147-A177-3AD203B41FA5}">
                      <a16:colId xmlns:a16="http://schemas.microsoft.com/office/drawing/2014/main" val="20001"/>
                    </a:ext>
                  </a:extLst>
                </a:gridCol>
                <a:gridCol w="708267">
                  <a:extLst>
                    <a:ext uri="{9D8B030D-6E8A-4147-A177-3AD203B41FA5}">
                      <a16:colId xmlns:a16="http://schemas.microsoft.com/office/drawing/2014/main" val="20002"/>
                    </a:ext>
                  </a:extLst>
                </a:gridCol>
                <a:gridCol w="841067">
                  <a:extLst>
                    <a:ext uri="{9D8B030D-6E8A-4147-A177-3AD203B41FA5}">
                      <a16:colId xmlns:a16="http://schemas.microsoft.com/office/drawing/2014/main" val="20003"/>
                    </a:ext>
                  </a:extLst>
                </a:gridCol>
                <a:gridCol w="794268">
                  <a:extLst>
                    <a:ext uri="{9D8B030D-6E8A-4147-A177-3AD203B41FA5}">
                      <a16:colId xmlns:a16="http://schemas.microsoft.com/office/drawing/2014/main" val="20004"/>
                    </a:ext>
                  </a:extLst>
                </a:gridCol>
                <a:gridCol w="555656">
                  <a:extLst>
                    <a:ext uri="{9D8B030D-6E8A-4147-A177-3AD203B41FA5}">
                      <a16:colId xmlns:a16="http://schemas.microsoft.com/office/drawing/2014/main" val="20005"/>
                    </a:ext>
                  </a:extLst>
                </a:gridCol>
              </a:tblGrid>
              <a:tr h="556158">
                <a:tc>
                  <a:txBody>
                    <a:bodyPr/>
                    <a:lstStyle/>
                    <a:p>
                      <a:pPr algn="ctr">
                        <a:lnSpc>
                          <a:spcPct val="115000"/>
                        </a:lnSpc>
                        <a:spcAft>
                          <a:spcPts val="0"/>
                        </a:spcAft>
                      </a:pPr>
                      <a:r>
                        <a:rPr lang="en-GB" sz="1400" dirty="0">
                          <a:effectLst/>
                        </a:rPr>
                        <a:t>AP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400" dirty="0">
                          <a:effectLst/>
                        </a:rPr>
                        <a:t>AP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400" dirty="0">
                          <a:effectLst/>
                        </a:rPr>
                        <a:t>Length [m]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400" dirty="0">
                          <a:effectLst/>
                        </a:rPr>
                        <a:t>SINR_DL [dB]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400" dirty="0">
                          <a:effectLst/>
                        </a:rPr>
                        <a:t>SINR_UL [dB]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400" dirty="0">
                          <a:effectLst/>
                        </a:rPr>
                        <a:t>SNR [dB]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0"/>
                  </a:ext>
                </a:extLst>
              </a:tr>
              <a:tr h="278079">
                <a:tc>
                  <a:txBody>
                    <a:bodyPr/>
                    <a:lstStyle/>
                    <a:p>
                      <a:pPr algn="ctr">
                        <a:lnSpc>
                          <a:spcPct val="115000"/>
                        </a:lnSpc>
                        <a:spcAft>
                          <a:spcPts val="0"/>
                        </a:spcAft>
                      </a:pPr>
                      <a:r>
                        <a:rPr lang="en-GB" sz="1200" b="0" dirty="0">
                          <a:effectLst/>
                        </a:rPr>
                        <a:t>AP02</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AP03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140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22,6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18,4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22,6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1"/>
                  </a:ext>
                </a:extLst>
              </a:tr>
              <a:tr h="278079">
                <a:tc>
                  <a:txBody>
                    <a:bodyPr/>
                    <a:lstStyle/>
                    <a:p>
                      <a:pPr algn="ctr">
                        <a:lnSpc>
                          <a:spcPct val="115000"/>
                        </a:lnSpc>
                        <a:spcAft>
                          <a:spcPts val="0"/>
                        </a:spcAft>
                      </a:pPr>
                      <a:r>
                        <a:rPr lang="en-GB" sz="1200" b="0" dirty="0">
                          <a:effectLst/>
                        </a:rPr>
                        <a:t>AP10 </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AP11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smtClean="0">
                          <a:effectLst/>
                        </a:rPr>
                        <a:t>4,88(*)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9,07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9,07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2"/>
                  </a:ext>
                </a:extLst>
              </a:tr>
              <a:tr h="278079">
                <a:tc>
                  <a:txBody>
                    <a:bodyPr/>
                    <a:lstStyle/>
                    <a:p>
                      <a:pPr algn="ctr">
                        <a:lnSpc>
                          <a:spcPct val="115000"/>
                        </a:lnSpc>
                        <a:spcAft>
                          <a:spcPts val="0"/>
                        </a:spcAft>
                      </a:pPr>
                      <a:r>
                        <a:rPr lang="en-GB" sz="1200" b="0" dirty="0">
                          <a:effectLst/>
                        </a:rPr>
                        <a:t>AP08</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AP07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118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3"/>
                  </a:ext>
                </a:extLst>
              </a:tr>
              <a:tr h="278079">
                <a:tc>
                  <a:txBody>
                    <a:bodyPr/>
                    <a:lstStyle/>
                    <a:p>
                      <a:pPr algn="ctr">
                        <a:lnSpc>
                          <a:spcPct val="115000"/>
                        </a:lnSpc>
                        <a:spcAft>
                          <a:spcPts val="0"/>
                        </a:spcAft>
                      </a:pPr>
                      <a:r>
                        <a:rPr lang="en-GB" sz="1200" b="0" dirty="0">
                          <a:effectLst/>
                        </a:rPr>
                        <a:t>AP09</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AP05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167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13,1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14,3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4"/>
                  </a:ext>
                </a:extLst>
              </a:tr>
              <a:tr h="278079">
                <a:tc>
                  <a:txBody>
                    <a:bodyPr/>
                    <a:lstStyle/>
                    <a:p>
                      <a:pPr algn="ctr">
                        <a:lnSpc>
                          <a:spcPct val="115000"/>
                        </a:lnSpc>
                        <a:spcAft>
                          <a:spcPts val="0"/>
                        </a:spcAft>
                      </a:pPr>
                      <a:r>
                        <a:rPr lang="en-GB" sz="1200" b="0" dirty="0">
                          <a:effectLst/>
                        </a:rPr>
                        <a:t>AP06</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AP05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105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19,6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24,3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5"/>
                  </a:ext>
                </a:extLst>
              </a:tr>
              <a:tr h="278079">
                <a:tc>
                  <a:txBody>
                    <a:bodyPr/>
                    <a:lstStyle/>
                    <a:p>
                      <a:pPr algn="ctr">
                        <a:lnSpc>
                          <a:spcPct val="115000"/>
                        </a:lnSpc>
                        <a:spcAft>
                          <a:spcPts val="0"/>
                        </a:spcAft>
                      </a:pPr>
                      <a:r>
                        <a:rPr lang="en-GB" sz="1200" b="0" dirty="0">
                          <a:effectLst/>
                        </a:rPr>
                        <a:t>AP06</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AP07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161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8,28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12,5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12,5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6"/>
                  </a:ext>
                </a:extLst>
              </a:tr>
              <a:tr h="278079">
                <a:tc>
                  <a:txBody>
                    <a:bodyPr/>
                    <a:lstStyle/>
                    <a:p>
                      <a:pPr algn="ctr">
                        <a:lnSpc>
                          <a:spcPct val="115000"/>
                        </a:lnSpc>
                        <a:spcAft>
                          <a:spcPts val="0"/>
                        </a:spcAft>
                      </a:pPr>
                      <a:r>
                        <a:rPr lang="en-GB" sz="1200" b="0" dirty="0">
                          <a:effectLst/>
                        </a:rPr>
                        <a:t>AP01</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AP04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120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9,94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11,7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14,1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7"/>
                  </a:ext>
                </a:extLst>
              </a:tr>
              <a:tr h="278079">
                <a:tc>
                  <a:txBody>
                    <a:bodyPr/>
                    <a:lstStyle/>
                    <a:p>
                      <a:pPr algn="ctr">
                        <a:lnSpc>
                          <a:spcPct val="115000"/>
                        </a:lnSpc>
                        <a:spcAft>
                          <a:spcPts val="0"/>
                        </a:spcAft>
                      </a:pPr>
                      <a:r>
                        <a:rPr lang="en-GB" sz="1200" b="0" dirty="0">
                          <a:effectLst/>
                        </a:rPr>
                        <a:t>AP03</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AP04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51,6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14,1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18,3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8"/>
                  </a:ext>
                </a:extLst>
              </a:tr>
              <a:tr h="278079">
                <a:tc>
                  <a:txBody>
                    <a:bodyPr/>
                    <a:lstStyle/>
                    <a:p>
                      <a:pPr algn="ctr">
                        <a:lnSpc>
                          <a:spcPct val="115000"/>
                        </a:lnSpc>
                        <a:spcAft>
                          <a:spcPts val="0"/>
                        </a:spcAft>
                      </a:pPr>
                      <a:r>
                        <a:rPr lang="en-GB" sz="1200" b="0" dirty="0">
                          <a:effectLst/>
                        </a:rPr>
                        <a:t>AP10 </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AP13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117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19,1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tc>
                  <a:txBody>
                    <a:bodyPr/>
                    <a:lstStyle/>
                    <a:p>
                      <a:pPr algn="ctr">
                        <a:lnSpc>
                          <a:spcPct val="115000"/>
                        </a:lnSpc>
                        <a:spcAft>
                          <a:spcPts val="0"/>
                        </a:spcAft>
                      </a:pPr>
                      <a:r>
                        <a:rPr lang="en-GB" sz="1200" dirty="0">
                          <a:effectLst/>
                        </a:rPr>
                        <a:t>19,1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5915" marR="65915" marT="0" marB="0"/>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74446085"/>
              </p:ext>
            </p:extLst>
          </p:nvPr>
        </p:nvGraphicFramePr>
        <p:xfrm>
          <a:off x="4860032" y="1916833"/>
          <a:ext cx="3762000" cy="4322601"/>
        </p:xfrm>
        <a:graphic>
          <a:graphicData uri="http://schemas.openxmlformats.org/drawingml/2006/table">
            <a:tbl>
              <a:tblPr firstRow="1" firstCol="1" bandRow="1">
                <a:tableStyleId>{B301B821-A1FF-4177-AEE7-76D212191A09}</a:tableStyleId>
              </a:tblPr>
              <a:tblGrid>
                <a:gridCol w="40483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821325">
                  <a:extLst>
                    <a:ext uri="{9D8B030D-6E8A-4147-A177-3AD203B41FA5}">
                      <a16:colId xmlns:a16="http://schemas.microsoft.com/office/drawing/2014/main" val="20004"/>
                    </a:ext>
                  </a:extLst>
                </a:gridCol>
                <a:gridCol w="555619">
                  <a:extLst>
                    <a:ext uri="{9D8B030D-6E8A-4147-A177-3AD203B41FA5}">
                      <a16:colId xmlns:a16="http://schemas.microsoft.com/office/drawing/2014/main" val="20005"/>
                    </a:ext>
                  </a:extLst>
                </a:gridCol>
              </a:tblGrid>
              <a:tr h="536985">
                <a:tc>
                  <a:txBody>
                    <a:bodyPr/>
                    <a:lstStyle/>
                    <a:p>
                      <a:pPr algn="ctr">
                        <a:lnSpc>
                          <a:spcPct val="115000"/>
                        </a:lnSpc>
                        <a:spcAft>
                          <a:spcPts val="0"/>
                        </a:spcAft>
                      </a:pPr>
                      <a:r>
                        <a:rPr lang="en-US" sz="1400" dirty="0">
                          <a:effectLst/>
                        </a:rPr>
                        <a:t>AP</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400" dirty="0">
                          <a:effectLst/>
                        </a:rPr>
                        <a:t>AP</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400" dirty="0">
                          <a:effectLst/>
                        </a:rPr>
                        <a:t>Length [m]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400" dirty="0">
                          <a:effectLst/>
                        </a:rPr>
                        <a:t>SINR_DL [dB]</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400" dirty="0">
                          <a:effectLst/>
                        </a:rPr>
                        <a:t>SINR_UL [dB]</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400" dirty="0">
                          <a:effectLst/>
                        </a:rPr>
                        <a:t>SNR [dB]</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0"/>
                  </a:ext>
                </a:extLst>
              </a:tr>
              <a:tr h="396386">
                <a:tc>
                  <a:txBody>
                    <a:bodyPr/>
                    <a:lstStyle/>
                    <a:p>
                      <a:pPr algn="ctr">
                        <a:lnSpc>
                          <a:spcPct val="115000"/>
                        </a:lnSpc>
                        <a:spcAft>
                          <a:spcPts val="0"/>
                        </a:spcAft>
                      </a:pPr>
                      <a:r>
                        <a:rPr lang="en-US" sz="1200" b="0" dirty="0">
                          <a:effectLst/>
                        </a:rPr>
                        <a:t>AP02</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AP03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140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22,6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22,5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22,6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1"/>
                  </a:ext>
                </a:extLst>
              </a:tr>
              <a:tr h="396386">
                <a:tc>
                  <a:txBody>
                    <a:bodyPr/>
                    <a:lstStyle/>
                    <a:p>
                      <a:pPr algn="ctr">
                        <a:lnSpc>
                          <a:spcPct val="115000"/>
                        </a:lnSpc>
                        <a:spcAft>
                          <a:spcPts val="0"/>
                        </a:spcAft>
                      </a:pPr>
                      <a:r>
                        <a:rPr lang="en-US" sz="1200" b="0" dirty="0">
                          <a:effectLst/>
                        </a:rPr>
                        <a:t>AP10</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AP11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221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9,07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9,07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9,07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2"/>
                  </a:ext>
                </a:extLst>
              </a:tr>
              <a:tr h="396386">
                <a:tc>
                  <a:txBody>
                    <a:bodyPr/>
                    <a:lstStyle/>
                    <a:p>
                      <a:pPr algn="ctr">
                        <a:lnSpc>
                          <a:spcPct val="115000"/>
                        </a:lnSpc>
                        <a:spcAft>
                          <a:spcPts val="0"/>
                        </a:spcAft>
                      </a:pPr>
                      <a:r>
                        <a:rPr lang="en-US" sz="1200" b="0" dirty="0">
                          <a:effectLst/>
                        </a:rPr>
                        <a:t>AP08</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AP07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US" sz="1200" dirty="0">
                          <a:effectLst/>
                        </a:rPr>
                        <a:t>118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21,5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21,6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21,6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3"/>
                  </a:ext>
                </a:extLst>
              </a:tr>
              <a:tr h="396386">
                <a:tc>
                  <a:txBody>
                    <a:bodyPr/>
                    <a:lstStyle/>
                    <a:p>
                      <a:pPr algn="ctr">
                        <a:lnSpc>
                          <a:spcPct val="115000"/>
                        </a:lnSpc>
                        <a:spcAft>
                          <a:spcPts val="0"/>
                        </a:spcAft>
                      </a:pPr>
                      <a:r>
                        <a:rPr lang="en-GB" sz="1200" b="0" dirty="0">
                          <a:effectLst/>
                        </a:rPr>
                        <a:t>AP09</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AP05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167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14,2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14,2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4"/>
                  </a:ext>
                </a:extLst>
              </a:tr>
              <a:tr h="396386">
                <a:tc>
                  <a:txBody>
                    <a:bodyPr/>
                    <a:lstStyle/>
                    <a:p>
                      <a:pPr algn="ctr">
                        <a:lnSpc>
                          <a:spcPct val="115000"/>
                        </a:lnSpc>
                        <a:spcAft>
                          <a:spcPts val="0"/>
                        </a:spcAft>
                      </a:pPr>
                      <a:r>
                        <a:rPr lang="en-GB" sz="1200" b="0" dirty="0">
                          <a:effectLst/>
                        </a:rPr>
                        <a:t>AP06</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AP05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24,2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24,2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24,3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5"/>
                  </a:ext>
                </a:extLst>
              </a:tr>
              <a:tr h="396386">
                <a:tc>
                  <a:txBody>
                    <a:bodyPr/>
                    <a:lstStyle/>
                    <a:p>
                      <a:pPr algn="ctr">
                        <a:lnSpc>
                          <a:spcPct val="115000"/>
                        </a:lnSpc>
                        <a:spcAft>
                          <a:spcPts val="0"/>
                        </a:spcAft>
                      </a:pPr>
                      <a:r>
                        <a:rPr lang="en-GB" sz="1200" b="0" dirty="0">
                          <a:effectLst/>
                        </a:rPr>
                        <a:t>AP06</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AP07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161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12,4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6"/>
                  </a:ext>
                </a:extLst>
              </a:tr>
              <a:tr h="396386">
                <a:tc>
                  <a:txBody>
                    <a:bodyPr/>
                    <a:lstStyle/>
                    <a:p>
                      <a:pPr algn="ctr">
                        <a:lnSpc>
                          <a:spcPct val="115000"/>
                        </a:lnSpc>
                        <a:spcAft>
                          <a:spcPts val="0"/>
                        </a:spcAft>
                      </a:pPr>
                      <a:r>
                        <a:rPr lang="en-GB" sz="1200" b="0" dirty="0">
                          <a:effectLst/>
                        </a:rPr>
                        <a:t>AP01</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AP04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7"/>
                  </a:ext>
                </a:extLst>
              </a:tr>
              <a:tr h="396386">
                <a:tc>
                  <a:txBody>
                    <a:bodyPr/>
                    <a:lstStyle/>
                    <a:p>
                      <a:pPr algn="ctr">
                        <a:lnSpc>
                          <a:spcPct val="115000"/>
                        </a:lnSpc>
                        <a:spcAft>
                          <a:spcPts val="0"/>
                        </a:spcAft>
                      </a:pPr>
                      <a:r>
                        <a:rPr lang="en-GB" sz="1200" b="0" dirty="0">
                          <a:effectLst/>
                        </a:rPr>
                        <a:t>AP03</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AP04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51,6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18,2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18,2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18,3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8"/>
                  </a:ext>
                </a:extLst>
              </a:tr>
              <a:tr h="396386">
                <a:tc>
                  <a:txBody>
                    <a:bodyPr/>
                    <a:lstStyle/>
                    <a:p>
                      <a:pPr algn="ctr">
                        <a:lnSpc>
                          <a:spcPct val="115000"/>
                        </a:lnSpc>
                        <a:spcAft>
                          <a:spcPts val="0"/>
                        </a:spcAft>
                      </a:pPr>
                      <a:r>
                        <a:rPr lang="en-GB" sz="1200" b="0" dirty="0">
                          <a:effectLst/>
                        </a:rPr>
                        <a:t>AP10</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AP13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19,1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tc>
                  <a:txBody>
                    <a:bodyPr/>
                    <a:lstStyle/>
                    <a:p>
                      <a:pPr algn="ctr">
                        <a:lnSpc>
                          <a:spcPct val="115000"/>
                        </a:lnSpc>
                        <a:spcAft>
                          <a:spcPts val="0"/>
                        </a:spcAft>
                      </a:pPr>
                      <a:r>
                        <a:rPr lang="en-GB" sz="1200" dirty="0">
                          <a:effectLst/>
                        </a:rPr>
                        <a:t>19,1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2725" marR="72725" marT="0" marB="0"/>
                </a:tc>
                <a:extLst>
                  <a:ext uri="{0D108BD9-81ED-4DB2-BD59-A6C34878D82A}">
                    <a16:rowId xmlns:a16="http://schemas.microsoft.com/office/drawing/2014/main" val="10009"/>
                  </a:ext>
                </a:extLst>
              </a:tr>
            </a:tbl>
          </a:graphicData>
        </a:graphic>
      </p:graphicFrame>
      <p:sp>
        <p:nvSpPr>
          <p:cNvPr id="2" name="TextBox 1"/>
          <p:cNvSpPr txBox="1"/>
          <p:nvPr/>
        </p:nvSpPr>
        <p:spPr>
          <a:xfrm>
            <a:off x="539552" y="1556792"/>
            <a:ext cx="2520280" cy="369332"/>
          </a:xfrm>
          <a:prstGeom prst="rect">
            <a:avLst/>
          </a:prstGeom>
          <a:noFill/>
        </p:spPr>
        <p:txBody>
          <a:bodyPr wrap="square" rtlCol="0">
            <a:spAutoFit/>
          </a:bodyPr>
          <a:lstStyle/>
          <a:p>
            <a:r>
              <a:rPr lang="de-DE" sz="1800" dirty="0" smtClean="0">
                <a:solidFill>
                  <a:schemeClr val="tx1"/>
                </a:solidFill>
              </a:rPr>
              <a:t>Single </a:t>
            </a:r>
            <a:r>
              <a:rPr lang="de-DE" sz="1800" dirty="0" err="1" smtClean="0">
                <a:solidFill>
                  <a:schemeClr val="tx1"/>
                </a:solidFill>
              </a:rPr>
              <a:t>radio</a:t>
            </a:r>
            <a:r>
              <a:rPr lang="de-DE" sz="1800" dirty="0" smtClean="0">
                <a:solidFill>
                  <a:schemeClr val="tx1"/>
                </a:solidFill>
              </a:rPr>
              <a:t> </a:t>
            </a:r>
            <a:r>
              <a:rPr lang="de-DE" sz="1800" dirty="0" err="1" smtClean="0">
                <a:solidFill>
                  <a:schemeClr val="tx1"/>
                </a:solidFill>
              </a:rPr>
              <a:t>channel</a:t>
            </a:r>
            <a:endParaRPr lang="de-DE" sz="1800" dirty="0">
              <a:solidFill>
                <a:schemeClr val="tx1"/>
              </a:solidFill>
            </a:endParaRPr>
          </a:p>
        </p:txBody>
      </p:sp>
      <p:sp>
        <p:nvSpPr>
          <p:cNvPr id="9" name="TextBox 8"/>
          <p:cNvSpPr txBox="1"/>
          <p:nvPr/>
        </p:nvSpPr>
        <p:spPr>
          <a:xfrm>
            <a:off x="6143636" y="1526476"/>
            <a:ext cx="2520280" cy="369332"/>
          </a:xfrm>
          <a:prstGeom prst="rect">
            <a:avLst/>
          </a:prstGeom>
          <a:noFill/>
        </p:spPr>
        <p:txBody>
          <a:bodyPr wrap="square" rtlCol="0">
            <a:spAutoFit/>
          </a:bodyPr>
          <a:lstStyle/>
          <a:p>
            <a:r>
              <a:rPr lang="de-DE" sz="1800" dirty="0" err="1" smtClean="0">
                <a:solidFill>
                  <a:schemeClr val="tx1"/>
                </a:solidFill>
              </a:rPr>
              <a:t>Two</a:t>
            </a:r>
            <a:r>
              <a:rPr lang="de-DE" sz="1800" dirty="0" smtClean="0">
                <a:solidFill>
                  <a:schemeClr val="tx1"/>
                </a:solidFill>
              </a:rPr>
              <a:t> </a:t>
            </a:r>
            <a:r>
              <a:rPr lang="de-DE" sz="1800" dirty="0" err="1" smtClean="0">
                <a:solidFill>
                  <a:schemeClr val="tx1"/>
                </a:solidFill>
              </a:rPr>
              <a:t>radio</a:t>
            </a:r>
            <a:r>
              <a:rPr lang="de-DE" sz="1800" dirty="0" smtClean="0">
                <a:solidFill>
                  <a:schemeClr val="tx1"/>
                </a:solidFill>
              </a:rPr>
              <a:t> </a:t>
            </a:r>
            <a:r>
              <a:rPr lang="de-DE" sz="1800" dirty="0" err="1" smtClean="0">
                <a:solidFill>
                  <a:schemeClr val="tx1"/>
                </a:solidFill>
              </a:rPr>
              <a:t>channels</a:t>
            </a:r>
            <a:r>
              <a:rPr lang="de-DE" sz="1800" dirty="0" smtClean="0">
                <a:solidFill>
                  <a:schemeClr val="tx1"/>
                </a:solidFill>
              </a:rPr>
              <a:t> </a:t>
            </a:r>
            <a:endParaRPr lang="de-DE" sz="1800" dirty="0">
              <a:solidFill>
                <a:schemeClr val="tx1"/>
              </a:solidFill>
            </a:endParaRPr>
          </a:p>
        </p:txBody>
      </p:sp>
      <p:sp>
        <p:nvSpPr>
          <p:cNvPr id="8" name="TextBox 7"/>
          <p:cNvSpPr txBox="1"/>
          <p:nvPr/>
        </p:nvSpPr>
        <p:spPr>
          <a:xfrm>
            <a:off x="515375" y="6235266"/>
            <a:ext cx="3023585" cy="246221"/>
          </a:xfrm>
          <a:prstGeom prst="rect">
            <a:avLst/>
          </a:prstGeom>
          <a:noFill/>
        </p:spPr>
        <p:txBody>
          <a:bodyPr wrap="none" rtlCol="0">
            <a:spAutoFit/>
          </a:bodyPr>
          <a:lstStyle/>
          <a:p>
            <a:r>
              <a:rPr lang="en-GB" sz="1000" dirty="0" smtClean="0">
                <a:solidFill>
                  <a:schemeClr val="tx1"/>
                </a:solidFill>
              </a:rPr>
              <a:t>(*) In this case MCS 8 can not work but a lower MCS. </a:t>
            </a:r>
            <a:endParaRPr lang="en-GB" sz="1000" dirty="0">
              <a:solidFill>
                <a:schemeClr val="tx1"/>
              </a:solidFill>
            </a:endParaRPr>
          </a:p>
        </p:txBody>
      </p:sp>
    </p:spTree>
    <p:extLst>
      <p:ext uri="{BB962C8B-B14F-4D97-AF65-F5344CB8AC3E}">
        <p14:creationId xmlns:p14="http://schemas.microsoft.com/office/powerpoint/2010/main" val="15086654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15</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Results 3/3</a:t>
            </a:r>
            <a:endParaRPr lang="en-US" dirty="0"/>
          </a:p>
        </p:txBody>
      </p:sp>
      <p:sp>
        <p:nvSpPr>
          <p:cNvPr id="3" name="Text Placeholder 2"/>
          <p:cNvSpPr>
            <a:spLocks noGrp="1" noChangeArrowheads="1"/>
          </p:cNvSpPr>
          <p:nvPr>
            <p:ph type="body" idx="1"/>
          </p:nvPr>
        </p:nvSpPr>
        <p:spPr bwMode="auto">
          <a:xfrm>
            <a:off x="756692" y="2022376"/>
            <a:ext cx="7630616"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Aft>
                <a:spcPct val="0"/>
              </a:spcAft>
              <a:buClrTx/>
              <a:buSzTx/>
              <a:buFont typeface="Arial" panose="020B0604020202020204" pitchFamily="34" charset="0"/>
              <a:buChar char="•"/>
              <a:tabLst/>
            </a:pP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Results show that the availability of a single channel in the network is enough to guarantee the use of MCS 8.</a:t>
            </a:r>
          </a:p>
          <a:p>
            <a:pPr marL="457200" marR="0" lvl="0" indent="-457200" algn="l" defTabSz="914400" rtl="0" eaLnBrk="0" fontAlgn="base" latinLnBrk="0" hangingPunct="0">
              <a:lnSpc>
                <a:spcPct val="100000"/>
              </a:lnSpc>
              <a:spcAft>
                <a:spcPct val="0"/>
              </a:spcAft>
              <a:buClrTx/>
              <a:buSzTx/>
              <a:buFont typeface="Arial" panose="020B0604020202020204" pitchFamily="34" charset="0"/>
              <a:buChar char="•"/>
              <a:tabLst/>
            </a:pP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addition of a second channel exhibits a SINR improvement on average of 2-3 dB.</a:t>
            </a:r>
            <a:endParaRPr kumimoji="0" lang="en-US" altLang="en-US"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965338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16</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Network Performance Simulation</a:t>
            </a:r>
            <a:endParaRPr lang="en-US" dirty="0"/>
          </a:p>
        </p:txBody>
      </p:sp>
    </p:spTree>
    <p:extLst>
      <p:ext uri="{BB962C8B-B14F-4D97-AF65-F5344CB8AC3E}">
        <p14:creationId xmlns:p14="http://schemas.microsoft.com/office/powerpoint/2010/main" val="3865652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17</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Network Analysis</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b="0" dirty="0"/>
              <a:t>Simulations regarding network traffic capacity (i.e. aggregate </a:t>
            </a:r>
            <a:r>
              <a:rPr lang="en-US" b="0" dirty="0" smtClean="0"/>
              <a:t>goodput) </a:t>
            </a:r>
            <a:r>
              <a:rPr lang="en-US" b="0" dirty="0"/>
              <a:t>and End-to-End (network) delay </a:t>
            </a:r>
            <a:r>
              <a:rPr lang="en-US" b="0" dirty="0" smtClean="0"/>
              <a:t>have </a:t>
            </a:r>
            <a:r>
              <a:rPr lang="en-US" b="0" dirty="0"/>
              <a:t>been carried on based on Washington setup reported in </a:t>
            </a:r>
            <a:r>
              <a:rPr lang="en-US" b="0" dirty="0" smtClean="0"/>
              <a:t>Slide 8 and </a:t>
            </a:r>
            <a:r>
              <a:rPr lang="en-US" b="0" dirty="0"/>
              <a:t>in case of use of single channel.</a:t>
            </a:r>
          </a:p>
          <a:p>
            <a:pPr>
              <a:buFont typeface="Arial" panose="020B0604020202020204" pitchFamily="34" charset="0"/>
              <a:buChar char="•"/>
            </a:pPr>
            <a:r>
              <a:rPr lang="en-US" b="0" dirty="0"/>
              <a:t>The 1.65 Gbps achieved by MCS 8 for a single link results in a maximum network goodput of approximately 6.6 Gbps since we have four wireless links to the three fiber access locations</a:t>
            </a:r>
            <a:r>
              <a:rPr lang="en-US" b="0" dirty="0" smtClean="0"/>
              <a:t>.</a:t>
            </a:r>
            <a:endParaRPr lang="en-US" b="0" dirty="0"/>
          </a:p>
        </p:txBody>
      </p:sp>
    </p:spTree>
    <p:extLst>
      <p:ext uri="{BB962C8B-B14F-4D97-AF65-F5344CB8AC3E}">
        <p14:creationId xmlns:p14="http://schemas.microsoft.com/office/powerpoint/2010/main" val="28707438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for Goodput evaluation</a:t>
            </a:r>
            <a:endParaRPr lang="en-GB" dirty="0"/>
          </a:p>
        </p:txBody>
      </p:sp>
      <p:sp>
        <p:nvSpPr>
          <p:cNvPr id="3" name="Content Placeholder 2"/>
          <p:cNvSpPr>
            <a:spLocks noGrp="1"/>
          </p:cNvSpPr>
          <p:nvPr>
            <p:ph idx="1"/>
          </p:nvPr>
        </p:nvSpPr>
        <p:spPr>
          <a:xfrm>
            <a:off x="685800" y="1830388"/>
            <a:ext cx="7770813" cy="4645025"/>
          </a:xfrm>
        </p:spPr>
        <p:txBody>
          <a:bodyPr>
            <a:noAutofit/>
          </a:bodyPr>
          <a:lstStyle/>
          <a:p>
            <a:pPr>
              <a:buFont typeface="Arial" panose="020B0604020202020204" pitchFamily="34" charset="0"/>
              <a:buChar char="•"/>
            </a:pPr>
            <a:r>
              <a:rPr lang="en-US" sz="2000" b="0" dirty="0" smtClean="0"/>
              <a:t>No </a:t>
            </a:r>
            <a:r>
              <a:rPr lang="en-US" sz="2000" b="0" dirty="0"/>
              <a:t>transmission collision happens</a:t>
            </a:r>
          </a:p>
          <a:p>
            <a:pPr>
              <a:buFont typeface="Arial" panose="020B0604020202020204" pitchFamily="34" charset="0"/>
              <a:buChar char="•"/>
            </a:pPr>
            <a:r>
              <a:rPr lang="en-US" sz="2000" b="0" dirty="0" smtClean="0"/>
              <a:t>No </a:t>
            </a:r>
            <a:r>
              <a:rPr lang="en-US" sz="2000" b="0" dirty="0"/>
              <a:t>channel error happens</a:t>
            </a:r>
          </a:p>
          <a:p>
            <a:pPr>
              <a:buFont typeface="Arial" panose="020B0604020202020204" pitchFamily="34" charset="0"/>
              <a:buChar char="•"/>
            </a:pPr>
            <a:r>
              <a:rPr lang="en-US" sz="2000" b="0" dirty="0" smtClean="0"/>
              <a:t>No </a:t>
            </a:r>
            <a:r>
              <a:rPr lang="en-US" sz="2000" b="0" dirty="0"/>
              <a:t>re-transmission</a:t>
            </a:r>
          </a:p>
          <a:p>
            <a:pPr>
              <a:buFont typeface="Arial" panose="020B0604020202020204" pitchFamily="34" charset="0"/>
              <a:buChar char="•"/>
            </a:pPr>
            <a:r>
              <a:rPr lang="en-US" sz="2000" b="0" dirty="0" smtClean="0"/>
              <a:t>No </a:t>
            </a:r>
            <a:r>
              <a:rPr lang="en-US" sz="2000" b="0" dirty="0"/>
              <a:t>transmit or receive training field (TRN-T/R) is added to any MPDU (MAC layer protocol data unit)</a:t>
            </a:r>
          </a:p>
          <a:p>
            <a:pPr>
              <a:buFont typeface="Arial" panose="020B0604020202020204" pitchFamily="34" charset="0"/>
              <a:buChar char="•"/>
            </a:pPr>
            <a:r>
              <a:rPr lang="en-US" sz="2000" b="0" dirty="0" smtClean="0"/>
              <a:t>The </a:t>
            </a:r>
            <a:r>
              <a:rPr lang="en-US" sz="2000" b="0" dirty="0"/>
              <a:t>channel idle time that may exist at the end of a DTI is neglected</a:t>
            </a:r>
          </a:p>
          <a:p>
            <a:pPr>
              <a:buFont typeface="Arial" panose="020B0604020202020204" pitchFamily="34" charset="0"/>
              <a:buChar char="•"/>
            </a:pPr>
            <a:r>
              <a:rPr lang="en-US" sz="2000" b="0" dirty="0" smtClean="0"/>
              <a:t>The </a:t>
            </a:r>
            <a:r>
              <a:rPr lang="en-US" sz="2000" b="0" dirty="0"/>
              <a:t>current simulation results are based on the scheduling scheme of the IEEE 802.11ad</a:t>
            </a:r>
            <a:r>
              <a:rPr lang="en-US" sz="2000" b="0" dirty="0" smtClean="0"/>
              <a:t>.</a:t>
            </a:r>
            <a:endParaRPr lang="en-US" sz="2000" b="0"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dirty="0" smtClean="0"/>
              <a:t>Alessandro D'Acierno, Huawei</a:t>
            </a:r>
            <a:endParaRPr lang="en-GB" dirty="0"/>
          </a:p>
        </p:txBody>
      </p:sp>
      <p:sp>
        <p:nvSpPr>
          <p:cNvPr id="6" name="Date Placeholder 5"/>
          <p:cNvSpPr>
            <a:spLocks noGrp="1"/>
          </p:cNvSpPr>
          <p:nvPr>
            <p:ph type="dt" idx="15"/>
          </p:nvPr>
        </p:nvSpPr>
        <p:spPr/>
        <p:txBody>
          <a:bodyPr/>
          <a:lstStyle/>
          <a:p>
            <a:r>
              <a:rPr lang="en-US" dirty="0" smtClean="0"/>
              <a:t>November 2017</a:t>
            </a:r>
            <a:endParaRPr lang="en-GB" dirty="0"/>
          </a:p>
        </p:txBody>
      </p:sp>
    </p:spTree>
    <p:extLst>
      <p:ext uri="{BB962C8B-B14F-4D97-AF65-F5344CB8AC3E}">
        <p14:creationId xmlns:p14="http://schemas.microsoft.com/office/powerpoint/2010/main" val="2363124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Aggregate </a:t>
            </a:r>
            <a:r>
              <a:rPr lang="en-GB" dirty="0" err="1" smtClean="0"/>
              <a:t>Goodput</a:t>
            </a:r>
            <a:r>
              <a:rPr lang="en-GB" dirty="0" smtClean="0"/>
              <a:t/>
            </a:r>
            <a:br>
              <a:rPr lang="en-GB" dirty="0" smtClean="0"/>
            </a:br>
            <a:r>
              <a:rPr lang="en-GB" sz="2800" dirty="0" smtClean="0"/>
              <a:t>Comparison MCS8 vs MCS5 mode</a:t>
            </a:r>
            <a:endParaRPr lang="en-GB" sz="2800" dirty="0"/>
          </a:p>
        </p:txBody>
      </p:sp>
      <p:sp>
        <p:nvSpPr>
          <p:cNvPr id="3" name="Content Placeholder 2"/>
          <p:cNvSpPr>
            <a:spLocks noGrp="1"/>
          </p:cNvSpPr>
          <p:nvPr>
            <p:ph idx="1"/>
          </p:nvPr>
        </p:nvSpPr>
        <p:spPr>
          <a:xfrm>
            <a:off x="685800" y="5517232"/>
            <a:ext cx="7770813" cy="577181"/>
          </a:xfrm>
        </p:spPr>
        <p:txBody>
          <a:bodyPr>
            <a:noAutofit/>
          </a:bodyPr>
          <a:lstStyle/>
          <a:p>
            <a:pPr marL="0" indent="0"/>
            <a:r>
              <a:rPr lang="en-US" sz="1800" b="0" u="sng" dirty="0"/>
              <a:t>Goodput</a:t>
            </a:r>
            <a:r>
              <a:rPr lang="en-US" sz="1800" b="0" dirty="0"/>
              <a:t> is defined as</a:t>
            </a:r>
            <a:r>
              <a:rPr lang="en-US" sz="1800" b="0" u="sng" dirty="0"/>
              <a:t> </a:t>
            </a:r>
            <a:r>
              <a:rPr lang="en-US" sz="1800" b="0" dirty="0"/>
              <a:t>the rate of successful delivery of information [bit/s] arriving at the medium access control (MAC) layer access point (AP) of a certain </a:t>
            </a:r>
            <a:r>
              <a:rPr lang="en-US" sz="1800" b="0" dirty="0" smtClean="0"/>
              <a:t>station.</a:t>
            </a:r>
            <a:endParaRPr lang="en-GB" sz="1800" b="0"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dirty="0" smtClean="0"/>
              <a:t>Alessandro D'Acierno, Huawei</a:t>
            </a:r>
            <a:endParaRPr lang="en-GB" dirty="0"/>
          </a:p>
        </p:txBody>
      </p:sp>
      <p:sp>
        <p:nvSpPr>
          <p:cNvPr id="6" name="Date Placeholder 5"/>
          <p:cNvSpPr>
            <a:spLocks noGrp="1"/>
          </p:cNvSpPr>
          <p:nvPr>
            <p:ph type="dt" idx="15"/>
          </p:nvPr>
        </p:nvSpPr>
        <p:spPr/>
        <p:txBody>
          <a:bodyPr/>
          <a:lstStyle/>
          <a:p>
            <a:r>
              <a:rPr lang="en-US" dirty="0" smtClean="0"/>
              <a:t>November 2017</a:t>
            </a:r>
            <a:endParaRPr lang="en-GB" dirty="0"/>
          </a:p>
        </p:txBody>
      </p:sp>
      <p:pic>
        <p:nvPicPr>
          <p:cNvPr id="8" name="Picture 7"/>
          <p:cNvPicPr>
            <a:picLocks noChangeAspect="1"/>
          </p:cNvPicPr>
          <p:nvPr/>
        </p:nvPicPr>
        <p:blipFill>
          <a:blip r:embed="rId2" cstate="print"/>
          <a:srcRect l="5950" t="5252" r="7243" b="2941"/>
          <a:stretch>
            <a:fillRect/>
          </a:stretch>
        </p:blipFill>
        <p:spPr bwMode="auto">
          <a:xfrm>
            <a:off x="1859249" y="1655336"/>
            <a:ext cx="5423914" cy="3547328"/>
          </a:xfrm>
          <a:prstGeom prst="rect">
            <a:avLst/>
          </a:prstGeom>
          <a:noFill/>
          <a:ln w="9525">
            <a:noFill/>
            <a:miter lim="800000"/>
            <a:headEnd/>
            <a:tailEnd/>
          </a:ln>
        </p:spPr>
      </p:pic>
    </p:spTree>
    <p:extLst>
      <p:ext uri="{BB962C8B-B14F-4D97-AF65-F5344CB8AC3E}">
        <p14:creationId xmlns:p14="http://schemas.microsoft.com/office/powerpoint/2010/main" val="235683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normAutofit fontScale="85000" lnSpcReduction="10000"/>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err="1" smtClean="0"/>
              <a:t>WTTx</a:t>
            </a:r>
            <a:r>
              <a:rPr lang="en-US" b="0" dirty="0" smtClean="0"/>
              <a:t> applications </a:t>
            </a:r>
            <a:r>
              <a:rPr lang="en-US" b="0" dirty="0"/>
              <a:t>at 60 GHz </a:t>
            </a:r>
            <a:r>
              <a:rPr lang="en-US" b="0" dirty="0" smtClean="0"/>
              <a:t>spectrum are a promising use case of 11ay, </a:t>
            </a:r>
            <a:r>
              <a:rPr lang="en-US" b="0" dirty="0"/>
              <a:t>whilst it introduces critical topics that </a:t>
            </a:r>
            <a:r>
              <a:rPr lang="en-US" b="0" dirty="0" smtClean="0"/>
              <a:t>may impact </a:t>
            </a:r>
            <a:r>
              <a:rPr lang="en-US" b="0" dirty="0"/>
              <a:t>deployment timeline.</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smtClean="0"/>
              <a:t>This </a:t>
            </a:r>
            <a:r>
              <a:rPr lang="en-US" b="0" dirty="0"/>
              <a:t>contribution presents results of an interference </a:t>
            </a:r>
            <a:r>
              <a:rPr lang="en-US" b="0" dirty="0" smtClean="0"/>
              <a:t>analysis, </a:t>
            </a:r>
            <a:r>
              <a:rPr lang="en-US" b="0" dirty="0"/>
              <a:t>carried on parts of a real city scenarios, supported by a 3D ray tracing SW tool.</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Also network capacity and delay evaluations are provided for a specific case.</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A particular focus has been put on the new usage model called “mmWave Distribution Network</a:t>
            </a:r>
            <a:r>
              <a:rPr lang="en-US" b="0" dirty="0" smtClean="0"/>
              <a:t>”, </a:t>
            </a:r>
            <a:r>
              <a:rPr lang="en-US" b="0" dirty="0"/>
              <a:t>U</a:t>
            </a:r>
            <a:r>
              <a:rPr lang="en-US" b="0" dirty="0" smtClean="0"/>
              <a:t>sage Model 10, </a:t>
            </a:r>
            <a:r>
              <a:rPr lang="en-US" b="0" dirty="0"/>
              <a:t>as recently proposed </a:t>
            </a:r>
            <a:r>
              <a:rPr lang="en-US" b="0" dirty="0" smtClean="0"/>
              <a:t>in </a:t>
            </a:r>
            <a:r>
              <a:rPr lang="en-US" b="0" dirty="0"/>
              <a:t>July 2017 IEEE 802.11ay meeting in Berlin (see Ref. [ 1 ]).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solidFill>
                  <a:schemeClr val="tx1"/>
                </a:solidFill>
              </a:rPr>
              <a:t>Presented analysis was conducted by Huawei as input to an interference analysis prepared in ETSI </a:t>
            </a:r>
            <a:r>
              <a:rPr lang="en-US" b="0" dirty="0" smtClean="0">
                <a:solidFill>
                  <a:schemeClr val="tx1"/>
                </a:solidFill>
              </a:rPr>
              <a:t>ISG </a:t>
            </a:r>
            <a:r>
              <a:rPr lang="en-US" b="0" dirty="0" err="1" smtClean="0">
                <a:solidFill>
                  <a:schemeClr val="tx1"/>
                </a:solidFill>
              </a:rPr>
              <a:t>mWT</a:t>
            </a:r>
            <a:r>
              <a:rPr lang="en-US" b="0" dirty="0" smtClean="0">
                <a:solidFill>
                  <a:schemeClr val="tx1"/>
                </a:solidFill>
              </a:rPr>
              <a:t> </a:t>
            </a:r>
            <a:r>
              <a:rPr lang="en-US" b="0" dirty="0">
                <a:solidFill>
                  <a:schemeClr val="tx1"/>
                </a:solidFill>
              </a:rPr>
              <a:t>WI#10 (Ref.[2</a:t>
            </a:r>
            <a:r>
              <a:rPr lang="en-US" b="0" dirty="0" smtClean="0">
                <a:solidFill>
                  <a:schemeClr val="tx1"/>
                </a:solidFill>
              </a:rPr>
              <a:t>]) which </a:t>
            </a:r>
            <a:r>
              <a:rPr lang="en-US" b="0" dirty="0">
                <a:solidFill>
                  <a:schemeClr val="tx1"/>
                </a:solidFill>
              </a:rPr>
              <a:t>was submitted </a:t>
            </a:r>
            <a:r>
              <a:rPr lang="en-US" b="0" dirty="0" smtClean="0">
                <a:solidFill>
                  <a:schemeClr val="tx1"/>
                </a:solidFill>
              </a:rPr>
              <a:t>to CEPT ECC SE19.</a:t>
            </a:r>
            <a:endParaRPr lang="en-US" b="0" dirty="0">
              <a:solidFill>
                <a:schemeClr val="tx1"/>
              </a:solidFill>
            </a:endParaRPr>
          </a:p>
        </p:txBody>
      </p:sp>
    </p:spTree>
    <p:extLst>
      <p:ext uri="{BB962C8B-B14F-4D97-AF65-F5344CB8AC3E}">
        <p14:creationId xmlns:p14="http://schemas.microsoft.com/office/powerpoint/2010/main" val="2442382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End-to-End Delivery Delay</a:t>
            </a:r>
          </a:p>
        </p:txBody>
      </p:sp>
      <p:sp>
        <p:nvSpPr>
          <p:cNvPr id="3" name="Content Placeholder 2"/>
          <p:cNvSpPr>
            <a:spLocks noGrp="1"/>
          </p:cNvSpPr>
          <p:nvPr>
            <p:ph idx="1"/>
          </p:nvPr>
        </p:nvSpPr>
        <p:spPr>
          <a:xfrm>
            <a:off x="685800" y="5517232"/>
            <a:ext cx="7770813" cy="577181"/>
          </a:xfrm>
        </p:spPr>
        <p:txBody>
          <a:bodyPr>
            <a:noAutofit/>
          </a:bodyPr>
          <a:lstStyle/>
          <a:p>
            <a:pPr marL="0" indent="0"/>
            <a:r>
              <a:rPr lang="en-US" sz="1800" b="0" dirty="0"/>
              <a:t>The blue and orange bars correspond to the left and right y axis, respectively.</a:t>
            </a:r>
            <a:endParaRPr lang="en-GB" sz="1800" b="0"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dirty="0" smtClean="0"/>
              <a:t>Alessandro D'Acierno, Huawei</a:t>
            </a:r>
            <a:endParaRPr lang="en-GB" dirty="0"/>
          </a:p>
        </p:txBody>
      </p:sp>
      <p:sp>
        <p:nvSpPr>
          <p:cNvPr id="6" name="Date Placeholder 5"/>
          <p:cNvSpPr>
            <a:spLocks noGrp="1"/>
          </p:cNvSpPr>
          <p:nvPr>
            <p:ph type="dt" idx="15"/>
          </p:nvPr>
        </p:nvSpPr>
        <p:spPr/>
        <p:txBody>
          <a:bodyPr/>
          <a:lstStyle/>
          <a:p>
            <a:r>
              <a:rPr lang="en-US" dirty="0" smtClean="0"/>
              <a:t>November 2017</a:t>
            </a:r>
            <a:endParaRPr lang="en-GB" dirty="0"/>
          </a:p>
        </p:txBody>
      </p:sp>
      <p:pic>
        <p:nvPicPr>
          <p:cNvPr id="9" name="Picture 8"/>
          <p:cNvPicPr>
            <a:picLocks noChangeAspect="1"/>
          </p:cNvPicPr>
          <p:nvPr/>
        </p:nvPicPr>
        <p:blipFill>
          <a:blip r:embed="rId2" cstate="print"/>
          <a:srcRect l="4248" t="3828"/>
          <a:stretch>
            <a:fillRect/>
          </a:stretch>
        </p:blipFill>
        <p:spPr bwMode="auto">
          <a:xfrm>
            <a:off x="1604104" y="1806023"/>
            <a:ext cx="5934204" cy="3686057"/>
          </a:xfrm>
          <a:prstGeom prst="rect">
            <a:avLst/>
          </a:prstGeom>
          <a:noFill/>
          <a:ln w="9525">
            <a:noFill/>
            <a:miter lim="800000"/>
            <a:headEnd/>
            <a:tailEnd/>
          </a:ln>
        </p:spPr>
      </p:pic>
    </p:spTree>
    <p:extLst>
      <p:ext uri="{BB962C8B-B14F-4D97-AF65-F5344CB8AC3E}">
        <p14:creationId xmlns:p14="http://schemas.microsoft.com/office/powerpoint/2010/main" val="3029292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Analysis Result Comments</a:t>
            </a:r>
            <a:endParaRPr lang="en-GB" dirty="0"/>
          </a:p>
        </p:txBody>
      </p:sp>
      <p:sp>
        <p:nvSpPr>
          <p:cNvPr id="3" name="Content Placeholder 2"/>
          <p:cNvSpPr>
            <a:spLocks noGrp="1"/>
          </p:cNvSpPr>
          <p:nvPr>
            <p:ph idx="1"/>
          </p:nvPr>
        </p:nvSpPr>
        <p:spPr>
          <a:xfrm>
            <a:off x="685800" y="1776582"/>
            <a:ext cx="7770813" cy="4698831"/>
          </a:xfrm>
        </p:spPr>
        <p:txBody>
          <a:bodyPr>
            <a:normAutofit fontScale="85000" lnSpcReduction="20000"/>
          </a:bodyPr>
          <a:lstStyle/>
          <a:p>
            <a:pPr>
              <a:spcBef>
                <a:spcPts val="1200"/>
              </a:spcBef>
              <a:buFont typeface="Arial" panose="020B0604020202020204" pitchFamily="34" charset="0"/>
              <a:buChar char="•"/>
            </a:pPr>
            <a:r>
              <a:rPr lang="en-US" b="0" dirty="0"/>
              <a:t>The value of the traffic generation rate indicates the value of each of the uplink and downlink traffic arrival rates at the node.</a:t>
            </a:r>
          </a:p>
          <a:p>
            <a:pPr>
              <a:spcBef>
                <a:spcPts val="1200"/>
              </a:spcBef>
              <a:buFont typeface="Arial" panose="020B0604020202020204" pitchFamily="34" charset="0"/>
              <a:buChar char="•"/>
            </a:pPr>
            <a:r>
              <a:rPr lang="en-US" b="0" dirty="0"/>
              <a:t>For example when the rate is set to 200 Mbps, the uplink traffic generated at each AP is 200 Mbps, and the downlink traffic generated at the fiber for each AP is also 200 Mbps.</a:t>
            </a:r>
          </a:p>
          <a:p>
            <a:pPr>
              <a:spcBef>
                <a:spcPts val="1200"/>
              </a:spcBef>
              <a:buFont typeface="Arial" panose="020B0604020202020204" pitchFamily="34" charset="0"/>
              <a:buChar char="•"/>
            </a:pPr>
            <a:r>
              <a:rPr lang="en-US" b="0" dirty="0"/>
              <a:t>Thus, in a three-hop set (i.e., such as in fiber point 1, connecting APs 2, 3, and 4 </a:t>
            </a:r>
            <a:r>
              <a:rPr lang="en-US" b="0" dirty="0" smtClean="0"/>
              <a:t>in Slide 8), </a:t>
            </a:r>
            <a:r>
              <a:rPr lang="en-US" b="0" dirty="0"/>
              <a:t>the aggregate generated traffic results in 1.2 Gbps. When the rate/link increases to 300 Mbps, the total traffic generated is 1.8 Gbps, exceeding the maximum goodput that can be achieved by the last-hop link (01-04) to the fiber using MCS 8. Hence, the delay increases significantly when the traffic arrival rate increases from 200 Mbps to 300 Mbps.</a:t>
            </a:r>
          </a:p>
          <a:p>
            <a:pPr>
              <a:spcBef>
                <a:spcPts val="1200"/>
              </a:spcBef>
              <a:buFont typeface="Arial" panose="020B0604020202020204" pitchFamily="34" charset="0"/>
              <a:buChar char="•"/>
            </a:pPr>
            <a:r>
              <a:rPr lang="en-US" b="0" dirty="0"/>
              <a:t>For a low traffic arrival rate (up to 200 Mbps), the MAC layer queue of an AP is stable, resulting in a low average value of the end-to-end packet delivery delay. When the traffic arrival rate increases, the queuing delay at each AP increases accordingly, resulting in a significant increase in the average end-to-end packet delivery delay</a:t>
            </a:r>
            <a:r>
              <a:rPr lang="en-US" b="0" dirty="0" smtClean="0"/>
              <a:t>.</a:t>
            </a:r>
            <a:endParaRPr lang="en-US" b="0"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dirty="0" smtClean="0"/>
              <a:t>Alessandro D'Acierno, Huawei</a:t>
            </a:r>
            <a:endParaRPr lang="en-GB" dirty="0"/>
          </a:p>
        </p:txBody>
      </p:sp>
      <p:sp>
        <p:nvSpPr>
          <p:cNvPr id="6" name="Date Placeholder 5"/>
          <p:cNvSpPr>
            <a:spLocks noGrp="1"/>
          </p:cNvSpPr>
          <p:nvPr>
            <p:ph type="dt" idx="15"/>
          </p:nvPr>
        </p:nvSpPr>
        <p:spPr/>
        <p:txBody>
          <a:bodyPr/>
          <a:lstStyle/>
          <a:p>
            <a:r>
              <a:rPr lang="en-US" dirty="0" smtClean="0"/>
              <a:t>November 2017</a:t>
            </a:r>
            <a:endParaRPr lang="en-GB" dirty="0"/>
          </a:p>
        </p:txBody>
      </p:sp>
    </p:spTree>
    <p:extLst>
      <p:ext uri="{BB962C8B-B14F-4D97-AF65-F5344CB8AC3E}">
        <p14:creationId xmlns:p14="http://schemas.microsoft.com/office/powerpoint/2010/main" val="1398371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Summary</a:t>
            </a:r>
            <a:endParaRPr lang="en-GB" dirty="0"/>
          </a:p>
        </p:txBody>
      </p:sp>
      <p:sp>
        <p:nvSpPr>
          <p:cNvPr id="4098" name="Rectangle 2"/>
          <p:cNvSpPr>
            <a:spLocks noGrp="1" noChangeArrowheads="1"/>
          </p:cNvSpPr>
          <p:nvPr>
            <p:ph type="body" idx="1"/>
          </p:nvPr>
        </p:nvSpPr>
        <p:spPr>
          <a:xfrm>
            <a:off x="685800" y="1981200"/>
            <a:ext cx="7772400" cy="4114800"/>
          </a:xfrm>
          <a:ln/>
        </p:spPr>
        <p:txBody>
          <a:bodyPr>
            <a:normAutofit fontScale="92500"/>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smtClean="0"/>
              <a:t>This </a:t>
            </a:r>
            <a:r>
              <a:rPr lang="en-US" b="0" dirty="0"/>
              <a:t>contribution presents results of an interference </a:t>
            </a:r>
            <a:r>
              <a:rPr lang="en-US" b="0" dirty="0" smtClean="0"/>
              <a:t>analysis</a:t>
            </a:r>
            <a:r>
              <a:rPr lang="en-US" b="0" dirty="0"/>
              <a:t> </a:t>
            </a:r>
            <a:r>
              <a:rPr lang="en-US" b="0" dirty="0" smtClean="0"/>
              <a:t>and </a:t>
            </a:r>
            <a:r>
              <a:rPr lang="en-US" b="0" dirty="0"/>
              <a:t>network </a:t>
            </a:r>
            <a:r>
              <a:rPr lang="en-US" b="0" dirty="0" smtClean="0"/>
              <a:t>capacity/delay </a:t>
            </a:r>
            <a:r>
              <a:rPr lang="en-US" b="0" dirty="0"/>
              <a:t>evaluations </a:t>
            </a:r>
            <a:r>
              <a:rPr lang="en-US" b="0" dirty="0" smtClean="0"/>
              <a:t>in support of regulatory/standardization activities </a:t>
            </a:r>
            <a:r>
              <a:rPr lang="en-US" b="0" dirty="0"/>
              <a:t>in Europe (see Ref. [ 2 ])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smtClean="0"/>
              <a:t>A particular focus has been put on the new 11ay usage model called “</a:t>
            </a:r>
            <a:r>
              <a:rPr lang="en-US" b="0" dirty="0" err="1" smtClean="0"/>
              <a:t>mmWave</a:t>
            </a:r>
            <a:r>
              <a:rPr lang="en-US" b="0" dirty="0" smtClean="0"/>
              <a:t> Distribution Network”(see Ref. [ 1 ]).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smtClean="0"/>
              <a:t>The </a:t>
            </a:r>
            <a:r>
              <a:rPr lang="en-US" b="0" dirty="0"/>
              <a:t>simulation results upon the above network model are positive. In particular it is shown that it is possible to run a network with only one frequency channel with high throughput (i.e. 1.6 </a:t>
            </a:r>
            <a:r>
              <a:rPr lang="en-US" b="0" dirty="0" err="1"/>
              <a:t>Gbps</a:t>
            </a:r>
            <a:r>
              <a:rPr lang="en-US" b="0" dirty="0"/>
              <a:t> per link and a total 6.6 </a:t>
            </a:r>
            <a:r>
              <a:rPr lang="en-US" b="0" dirty="0" err="1"/>
              <a:t>Gbps</a:t>
            </a:r>
            <a:r>
              <a:rPr lang="en-US" b="0" dirty="0"/>
              <a:t> when the traffic generated from four equipment reach the fiber point of presence) and relative small delay.</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smtClean="0"/>
          </a:p>
        </p:txBody>
      </p:sp>
    </p:spTree>
    <p:extLst>
      <p:ext uri="{BB962C8B-B14F-4D97-AF65-F5344CB8AC3E}">
        <p14:creationId xmlns:p14="http://schemas.microsoft.com/office/powerpoint/2010/main" val="1079475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23</a:t>
            </a:fld>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901700" indent="-901700"/>
            <a:r>
              <a:rPr lang="en-US" sz="2000" dirty="0" smtClean="0"/>
              <a:t>Ref.[1]	mmWave </a:t>
            </a:r>
            <a:r>
              <a:rPr lang="en-US" sz="2000" dirty="0"/>
              <a:t>distribution node network, new usage model in IEEE 802.11ay </a:t>
            </a:r>
            <a:r>
              <a:rPr lang="en-US" sz="2000" b="0" u="sng" dirty="0">
                <a:solidFill>
                  <a:schemeClr val="tx1"/>
                </a:solidFill>
                <a:hlinkClick r:id="rId3"/>
              </a:rPr>
              <a:t>http://www.ieee802.org/11/Reports/tgay_update.htm</a:t>
            </a:r>
            <a:r>
              <a:rPr lang="en-US" sz="2000" b="0" dirty="0">
                <a:solidFill>
                  <a:schemeClr val="tx1"/>
                </a:solidFill>
              </a:rPr>
              <a:t/>
            </a:r>
            <a:br>
              <a:rPr lang="en-US" sz="2000" b="0" dirty="0">
                <a:solidFill>
                  <a:schemeClr val="tx1"/>
                </a:solidFill>
              </a:rPr>
            </a:br>
            <a:r>
              <a:rPr lang="en-US" sz="2000" b="0" u="sng" dirty="0">
                <a:solidFill>
                  <a:schemeClr val="tx1"/>
                </a:solidFill>
                <a:hlinkClick r:id="rId4"/>
              </a:rPr>
              <a:t>https://</a:t>
            </a:r>
            <a:r>
              <a:rPr lang="en-US" sz="2000" b="0" u="sng" dirty="0" smtClean="0">
                <a:solidFill>
                  <a:schemeClr val="tx1"/>
                </a:solidFill>
                <a:hlinkClick r:id="rId4"/>
              </a:rPr>
              <a:t>mentor.ieee.org/802.11/dcn/17/11-17-1019-02-00ay-mmwave-mesh-network-usage-model.pptx</a:t>
            </a:r>
            <a:endParaRPr lang="en-US" sz="2000" b="0" u="sng" dirty="0" smtClean="0">
              <a:solidFill>
                <a:schemeClr val="tx1"/>
              </a:solidFill>
            </a:endParaRPr>
          </a:p>
          <a:p>
            <a:pPr marL="901700" indent="-901700"/>
            <a:endParaRPr lang="en-US" sz="2000" b="0" dirty="0">
              <a:solidFill>
                <a:schemeClr val="tx1"/>
              </a:solidFill>
            </a:endParaRPr>
          </a:p>
          <a:p>
            <a:pPr marL="901700" lvl="0" indent="-901700"/>
            <a:r>
              <a:rPr lang="en-US" sz="2000" dirty="0"/>
              <a:t>Ref</a:t>
            </a:r>
            <a:r>
              <a:rPr lang="en-US" sz="2000" dirty="0" smtClean="0"/>
              <a:t>.[2]</a:t>
            </a:r>
            <a:r>
              <a:rPr lang="en-US" sz="2000" dirty="0"/>
              <a:t>	ETSI ISG </a:t>
            </a:r>
            <a:r>
              <a:rPr lang="en-US" sz="2000" dirty="0" err="1"/>
              <a:t>mWT</a:t>
            </a:r>
            <a:r>
              <a:rPr lang="en-US" sz="2000" dirty="0"/>
              <a:t> </a:t>
            </a:r>
            <a:r>
              <a:rPr lang="en-US" sz="2000" dirty="0" smtClean="0"/>
              <a:t>WI#10 report: “</a:t>
            </a:r>
            <a:r>
              <a:rPr lang="en-US" sz="2000" dirty="0" err="1" smtClean="0"/>
              <a:t>millimetre</a:t>
            </a:r>
            <a:r>
              <a:rPr lang="en-US" sz="2000" dirty="0" smtClean="0"/>
              <a:t> </a:t>
            </a:r>
            <a:r>
              <a:rPr lang="en-US" sz="2000" dirty="0"/>
              <a:t>Wave Transmission (</a:t>
            </a:r>
            <a:r>
              <a:rPr lang="en-US" sz="2000" dirty="0" err="1"/>
              <a:t>mWT</a:t>
            </a:r>
            <a:r>
              <a:rPr lang="en-US" sz="2000" dirty="0"/>
              <a:t>); 3D Ray-Tracing Interference Analysis in </a:t>
            </a:r>
            <a:r>
              <a:rPr lang="en-US" sz="2000" dirty="0" smtClean="0"/>
              <a:t>V-Band”</a:t>
            </a:r>
            <a:br>
              <a:rPr lang="en-US" sz="2000" dirty="0" smtClean="0"/>
            </a:br>
            <a:r>
              <a:rPr lang="en-US" sz="2000" dirty="0" smtClean="0"/>
              <a:t> </a:t>
            </a:r>
            <a:r>
              <a:rPr lang="en-US" sz="2000" b="0" u="sng" dirty="0" smtClean="0">
                <a:solidFill>
                  <a:schemeClr val="tx1"/>
                </a:solidFill>
                <a:hlinkClick r:id="rId5"/>
              </a:rPr>
              <a:t>https</a:t>
            </a:r>
            <a:r>
              <a:rPr lang="en-US" sz="2000" b="0" u="sng" dirty="0">
                <a:solidFill>
                  <a:schemeClr val="tx1"/>
                </a:solidFill>
                <a:hlinkClick r:id="rId5"/>
              </a:rPr>
              <a:t>://</a:t>
            </a:r>
            <a:r>
              <a:rPr lang="en-US" sz="2000" b="0" u="sng" dirty="0" smtClean="0">
                <a:solidFill>
                  <a:schemeClr val="tx1"/>
                </a:solidFill>
                <a:hlinkClick r:id="rId5"/>
              </a:rPr>
              <a:t>docbox.etsi.org/ISG/MWT/Open/0010</a:t>
            </a:r>
            <a:endParaRPr lang="en-US" sz="2000" b="0" u="sng" dirty="0" smtClean="0">
              <a:solidFill>
                <a:schemeClr val="tx1"/>
              </a:solidFill>
            </a:endParaRPr>
          </a:p>
          <a:p>
            <a:pPr marL="901700" lvl="0" indent="-901700"/>
            <a:endParaRPr lang="en-US" sz="2000" b="0" u="sng" dirty="0" smtClean="0">
              <a:solidFill>
                <a:schemeClr val="tx1"/>
              </a:solidFill>
            </a:endParaRPr>
          </a:p>
          <a:p>
            <a:pPr marL="901700" lvl="0" indent="-901700"/>
            <a:endParaRPr lang="en-US" sz="2000" b="0" u="sng"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Contents</a:t>
            </a:r>
            <a:endParaRPr lang="de-DE" dirty="0"/>
          </a:p>
        </p:txBody>
      </p:sp>
      <p:sp>
        <p:nvSpPr>
          <p:cNvPr id="3" name="Content Placeholder 2"/>
          <p:cNvSpPr>
            <a:spLocks noGrp="1"/>
          </p:cNvSpPr>
          <p:nvPr>
            <p:ph idx="1"/>
          </p:nvPr>
        </p:nvSpPr>
        <p:spPr/>
        <p:txBody>
          <a:bodyPr/>
          <a:lstStyle/>
          <a:p>
            <a:pPr>
              <a:buFontTx/>
              <a:buChar char="-"/>
            </a:pPr>
            <a:r>
              <a:rPr lang="de-DE" sz="2000" dirty="0" err="1" smtClean="0"/>
              <a:t>Introduction</a:t>
            </a:r>
            <a:r>
              <a:rPr lang="de-DE" sz="2000" dirty="0" smtClean="0"/>
              <a:t> </a:t>
            </a:r>
            <a:r>
              <a:rPr lang="de-DE" sz="2000" dirty="0" err="1" smtClean="0"/>
              <a:t>mmWave</a:t>
            </a:r>
            <a:r>
              <a:rPr lang="de-DE" sz="2000" dirty="0" smtClean="0"/>
              <a:t> </a:t>
            </a:r>
            <a:r>
              <a:rPr lang="de-DE" sz="2000" dirty="0" err="1" smtClean="0"/>
              <a:t>applications</a:t>
            </a:r>
            <a:endParaRPr lang="de-DE" sz="2000" dirty="0" smtClean="0"/>
          </a:p>
          <a:p>
            <a:pPr>
              <a:buFontTx/>
              <a:buChar char="-"/>
            </a:pPr>
            <a:r>
              <a:rPr lang="en-US" sz="2000" dirty="0"/>
              <a:t>3D Ray-Tracing </a:t>
            </a:r>
            <a:r>
              <a:rPr lang="en-US" sz="2000" dirty="0" smtClean="0"/>
              <a:t>Simulation results</a:t>
            </a:r>
          </a:p>
          <a:p>
            <a:pPr>
              <a:buFontTx/>
              <a:buChar char="-"/>
            </a:pPr>
            <a:r>
              <a:rPr lang="de-DE" sz="2000" dirty="0" smtClean="0"/>
              <a:t>Network </a:t>
            </a:r>
            <a:r>
              <a:rPr lang="de-DE" sz="2000" dirty="0"/>
              <a:t>Performance Simulation</a:t>
            </a:r>
            <a:endParaRPr lang="de-DE"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Alessandro D'Acierno, Huawei</a:t>
            </a:r>
            <a:endParaRPr lang="en-GB" dirty="0"/>
          </a:p>
        </p:txBody>
      </p:sp>
      <p:sp>
        <p:nvSpPr>
          <p:cNvPr id="6" name="Date Placeholder 5"/>
          <p:cNvSpPr>
            <a:spLocks noGrp="1"/>
          </p:cNvSpPr>
          <p:nvPr>
            <p:ph type="dt" idx="15"/>
          </p:nvPr>
        </p:nvSpPr>
        <p:spPr/>
        <p:txBody>
          <a:bodyPr/>
          <a:lstStyle/>
          <a:p>
            <a:r>
              <a:rPr lang="en-US" smtClean="0"/>
              <a:t>November 2017</a:t>
            </a:r>
            <a:endParaRPr lang="en-GB" dirty="0"/>
          </a:p>
        </p:txBody>
      </p:sp>
    </p:spTree>
    <p:extLst>
      <p:ext uri="{BB962C8B-B14F-4D97-AF65-F5344CB8AC3E}">
        <p14:creationId xmlns:p14="http://schemas.microsoft.com/office/powerpoint/2010/main" val="192372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Race To Gigabit To Home</a:t>
            </a:r>
            <a:endParaRPr lang="de-DE" dirty="0"/>
          </a:p>
        </p:txBody>
      </p:sp>
      <p:sp>
        <p:nvSpPr>
          <p:cNvPr id="3" name="Content Placeholder 2"/>
          <p:cNvSpPr>
            <a:spLocks noGrp="1"/>
          </p:cNvSpPr>
          <p:nvPr>
            <p:ph idx="1"/>
          </p:nvPr>
        </p:nvSpPr>
        <p:spPr/>
        <p:txBody>
          <a:bodyPr/>
          <a:lstStyle/>
          <a:p>
            <a:pPr>
              <a:buFontTx/>
              <a:buChar char="-"/>
            </a:pPr>
            <a:endParaRPr lang="de-DE" sz="1400" dirty="0"/>
          </a:p>
          <a:p>
            <a:pPr>
              <a:buFont typeface="Arial" panose="020B0604020202020204" pitchFamily="34" charset="0"/>
              <a:buChar char="•"/>
            </a:pPr>
            <a:r>
              <a:rPr lang="en-US" sz="2000" dirty="0"/>
              <a:t>By enabling “Gigabit-speed” connectivity, the daily life and the productivity of individuals and organizations shall be transformed significantly and in a positive way.</a:t>
            </a:r>
          </a:p>
          <a:p>
            <a:pPr>
              <a:buFont typeface="Arial" panose="020B0604020202020204" pitchFamily="34" charset="0"/>
              <a:buChar char="•"/>
            </a:pPr>
            <a:endParaRPr lang="en-US" sz="2000" dirty="0"/>
          </a:p>
          <a:p>
            <a:pPr>
              <a:buFont typeface="Arial" panose="020B0604020202020204" pitchFamily="34" charset="0"/>
              <a:buChar char="•"/>
            </a:pPr>
            <a:r>
              <a:rPr lang="en-US" sz="2000" dirty="0"/>
              <a:t>Known end-user applications will be significantly enhanced, whilst new ones shall become a reality.</a:t>
            </a:r>
          </a:p>
          <a:p>
            <a:pPr>
              <a:buFont typeface="Arial" panose="020B0604020202020204" pitchFamily="34" charset="0"/>
              <a:buChar char="•"/>
            </a:pPr>
            <a:endParaRPr lang="en-US" sz="2000" dirty="0"/>
          </a:p>
          <a:p>
            <a:pPr>
              <a:buFont typeface="Arial" panose="020B0604020202020204" pitchFamily="34" charset="0"/>
              <a:buChar char="•"/>
            </a:pPr>
            <a:r>
              <a:rPr lang="en-US" sz="2000" dirty="0"/>
              <a:t>The above are also in-line with the Digital Agenda for Europe that aims to facilitate the Gigabit connectivity for all main of socio-economic drivers, including access to connectivity offering at least 100 Mbps for all European </a:t>
            </a:r>
            <a:r>
              <a:rPr lang="en-US" sz="2000" dirty="0" smtClean="0"/>
              <a:t>households.</a:t>
            </a:r>
            <a:endParaRPr lang="en-US" sz="2000" dirty="0"/>
          </a:p>
          <a:p>
            <a:pPr>
              <a:buFontTx/>
              <a:buChar char="-"/>
            </a:pPr>
            <a:endParaRPr lang="de-DE"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Alessandro D'Acierno, Huawei</a:t>
            </a:r>
            <a:endParaRPr lang="en-GB" dirty="0"/>
          </a:p>
        </p:txBody>
      </p:sp>
      <p:sp>
        <p:nvSpPr>
          <p:cNvPr id="6" name="Date Placeholder 5"/>
          <p:cNvSpPr>
            <a:spLocks noGrp="1"/>
          </p:cNvSpPr>
          <p:nvPr>
            <p:ph type="dt" idx="15"/>
          </p:nvPr>
        </p:nvSpPr>
        <p:spPr/>
        <p:txBody>
          <a:bodyPr/>
          <a:lstStyle/>
          <a:p>
            <a:r>
              <a:rPr lang="en-US" smtClean="0"/>
              <a:t>November 2017</a:t>
            </a:r>
            <a:endParaRPr lang="en-GB" dirty="0"/>
          </a:p>
        </p:txBody>
      </p:sp>
    </p:spTree>
    <p:extLst>
      <p:ext uri="{BB962C8B-B14F-4D97-AF65-F5344CB8AC3E}">
        <p14:creationId xmlns:p14="http://schemas.microsoft.com/office/powerpoint/2010/main" val="3532353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601585"/>
          </a:xfrm>
        </p:spPr>
        <p:txBody>
          <a:bodyPr/>
          <a:lstStyle/>
          <a:p>
            <a:r>
              <a:rPr lang="en-US" dirty="0" err="1"/>
              <a:t>WTTx</a:t>
            </a:r>
            <a:r>
              <a:rPr lang="en-US" dirty="0"/>
              <a:t> at 60 GHz Solution Targets</a:t>
            </a:r>
            <a:r>
              <a:rPr lang="en-US" baseline="30000" dirty="0"/>
              <a:t>1</a:t>
            </a:r>
            <a:endParaRPr lang="de-DE" dirty="0"/>
          </a:p>
        </p:txBody>
      </p:sp>
      <p:sp>
        <p:nvSpPr>
          <p:cNvPr id="3" name="Content Placeholder 2"/>
          <p:cNvSpPr>
            <a:spLocks noGrp="1"/>
          </p:cNvSpPr>
          <p:nvPr>
            <p:ph idx="1"/>
          </p:nvPr>
        </p:nvSpPr>
        <p:spPr/>
        <p:txBody>
          <a:bodyPr/>
          <a:lstStyle/>
          <a:p>
            <a:pPr>
              <a:buFontTx/>
              <a:buChar char="-"/>
            </a:pPr>
            <a:endParaRPr lang="de-DE" sz="1400" dirty="0"/>
          </a:p>
          <a:p>
            <a:pPr>
              <a:buFontTx/>
              <a:buChar char="-"/>
            </a:pPr>
            <a:endParaRPr lang="de-DE"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Alessandro D'Acierno, Huawei</a:t>
            </a:r>
            <a:endParaRPr lang="en-GB" dirty="0"/>
          </a:p>
        </p:txBody>
      </p:sp>
      <p:sp>
        <p:nvSpPr>
          <p:cNvPr id="6" name="Date Placeholder 5"/>
          <p:cNvSpPr>
            <a:spLocks noGrp="1"/>
          </p:cNvSpPr>
          <p:nvPr>
            <p:ph type="dt" idx="15"/>
          </p:nvPr>
        </p:nvSpPr>
        <p:spPr/>
        <p:txBody>
          <a:bodyPr/>
          <a:lstStyle/>
          <a:p>
            <a:r>
              <a:rPr lang="en-US" smtClean="0"/>
              <a:t>November 2017</a:t>
            </a:r>
            <a:endParaRPr lang="en-GB" dirty="0"/>
          </a:p>
        </p:txBody>
      </p:sp>
      <p:pic>
        <p:nvPicPr>
          <p:cNvPr id="7" name="Picture 6"/>
          <p:cNvPicPr>
            <a:picLocks noChangeAspect="1"/>
          </p:cNvPicPr>
          <p:nvPr/>
        </p:nvPicPr>
        <p:blipFill>
          <a:blip r:embed="rId2"/>
          <a:stretch>
            <a:fillRect/>
          </a:stretch>
        </p:blipFill>
        <p:spPr>
          <a:xfrm>
            <a:off x="383685" y="1287385"/>
            <a:ext cx="8376630" cy="4507068"/>
          </a:xfrm>
          <a:prstGeom prst="rect">
            <a:avLst/>
          </a:prstGeom>
        </p:spPr>
      </p:pic>
      <p:sp>
        <p:nvSpPr>
          <p:cNvPr id="8" name="TextBox 7"/>
          <p:cNvSpPr txBox="1"/>
          <p:nvPr/>
        </p:nvSpPr>
        <p:spPr>
          <a:xfrm>
            <a:off x="274638" y="3021064"/>
            <a:ext cx="4070350" cy="3089619"/>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179388" indent="-88900" defTabSz="457322" fontAlgn="base">
              <a:lnSpc>
                <a:spcPct val="104000"/>
              </a:lnSpc>
              <a:spcBef>
                <a:spcPts val="300"/>
              </a:spcBef>
              <a:spcAft>
                <a:spcPct val="0"/>
              </a:spcAft>
              <a:buClr>
                <a:schemeClr val="tx1"/>
              </a:buClr>
              <a:buSzPct val="70000"/>
              <a:buFont typeface="Arial" pitchFamily="34" charset="0"/>
              <a:buChar char="•"/>
            </a:pPr>
            <a:r>
              <a:rPr lang="en-US" sz="1800" dirty="0" smtClean="0">
                <a:solidFill>
                  <a:schemeClr val="tx1"/>
                </a:solidFill>
                <a:ea typeface="Swagger" pitchFamily="2" charset="0"/>
              </a:rPr>
              <a:t>Deliver </a:t>
            </a:r>
            <a:r>
              <a:rPr lang="en-US" sz="1800" dirty="0">
                <a:solidFill>
                  <a:schemeClr val="tx1"/>
                </a:solidFill>
                <a:ea typeface="Swagger" pitchFamily="2" charset="0"/>
              </a:rPr>
              <a:t>Gigabit </a:t>
            </a:r>
            <a:r>
              <a:rPr lang="en-US" sz="1800" dirty="0" smtClean="0">
                <a:solidFill>
                  <a:schemeClr val="tx1"/>
                </a:solidFill>
                <a:ea typeface="Swagger" pitchFamily="2" charset="0"/>
              </a:rPr>
              <a:t>services at reduced TTM &amp; </a:t>
            </a:r>
            <a:r>
              <a:rPr lang="en-US" sz="1800" dirty="0">
                <a:solidFill>
                  <a:schemeClr val="tx1"/>
                </a:solidFill>
                <a:ea typeface="Swagger" pitchFamily="2" charset="0"/>
              </a:rPr>
              <a:t>on </a:t>
            </a:r>
            <a:r>
              <a:rPr lang="en-US" sz="1800" dirty="0" smtClean="0">
                <a:solidFill>
                  <a:schemeClr val="tx1"/>
                </a:solidFill>
                <a:ea typeface="Swagger" pitchFamily="2" charset="0"/>
              </a:rPr>
              <a:t>lower cost </a:t>
            </a:r>
            <a:r>
              <a:rPr lang="en-US" sz="1800" dirty="0">
                <a:solidFill>
                  <a:schemeClr val="tx1"/>
                </a:solidFill>
                <a:ea typeface="Swagger" pitchFamily="2" charset="0"/>
              </a:rPr>
              <a:t>vs. </a:t>
            </a:r>
            <a:r>
              <a:rPr lang="en-US" sz="1800" dirty="0" err="1" smtClean="0">
                <a:solidFill>
                  <a:schemeClr val="tx1"/>
                </a:solidFill>
                <a:ea typeface="Swagger" pitchFamily="2" charset="0"/>
              </a:rPr>
              <a:t>FTTx</a:t>
            </a:r>
            <a:r>
              <a:rPr lang="en-US" sz="1800" dirty="0" smtClean="0">
                <a:solidFill>
                  <a:schemeClr val="tx1"/>
                </a:solidFill>
                <a:ea typeface="Swagger" pitchFamily="2" charset="0"/>
              </a:rPr>
              <a:t>.</a:t>
            </a:r>
            <a:endParaRPr lang="en-US" sz="1800" dirty="0">
              <a:solidFill>
                <a:schemeClr val="tx1"/>
              </a:solidFill>
              <a:ea typeface="Swagger" pitchFamily="2" charset="0"/>
            </a:endParaRPr>
          </a:p>
          <a:p>
            <a:pPr marL="179388" indent="-88900" defTabSz="457322">
              <a:lnSpc>
                <a:spcPct val="104000"/>
              </a:lnSpc>
              <a:spcBef>
                <a:spcPts val="300"/>
              </a:spcBef>
              <a:buClr>
                <a:schemeClr val="tx1"/>
              </a:buClr>
              <a:buSzPct val="70000"/>
              <a:buFont typeface="Arial" pitchFamily="34" charset="0"/>
              <a:buChar char="•"/>
            </a:pPr>
            <a:r>
              <a:rPr lang="en-US" sz="1800" dirty="0">
                <a:solidFill>
                  <a:schemeClr val="tx1"/>
                </a:solidFill>
                <a:ea typeface="Swagger" pitchFamily="2" charset="0"/>
              </a:rPr>
              <a:t>Rooftop-to-rooftop, rooftop-to-street, street-to-street </a:t>
            </a:r>
            <a:r>
              <a:rPr lang="en-US" sz="1800" dirty="0" smtClean="0">
                <a:solidFill>
                  <a:schemeClr val="tx1"/>
                </a:solidFill>
                <a:ea typeface="Swagger" pitchFamily="2" charset="0"/>
              </a:rPr>
              <a:t>deployments.</a:t>
            </a:r>
            <a:endParaRPr lang="en-US" sz="1800" dirty="0">
              <a:solidFill>
                <a:schemeClr val="tx1"/>
              </a:solidFill>
              <a:ea typeface="Swagger" pitchFamily="2" charset="0"/>
            </a:endParaRPr>
          </a:p>
          <a:p>
            <a:pPr marL="179388" indent="-88900" defTabSz="457322">
              <a:lnSpc>
                <a:spcPct val="104000"/>
              </a:lnSpc>
              <a:spcBef>
                <a:spcPts val="300"/>
              </a:spcBef>
              <a:buClr>
                <a:schemeClr val="tx1"/>
              </a:buClr>
              <a:buSzPct val="70000"/>
              <a:buFont typeface="Arial" pitchFamily="34" charset="0"/>
              <a:buChar char="•"/>
            </a:pPr>
            <a:r>
              <a:rPr lang="en-US" sz="1800" dirty="0">
                <a:solidFill>
                  <a:schemeClr val="tx1"/>
                </a:solidFill>
                <a:ea typeface="Swagger" pitchFamily="2" charset="0"/>
              </a:rPr>
              <a:t>LOS plus </a:t>
            </a:r>
            <a:r>
              <a:rPr lang="en-US" sz="1800" dirty="0" err="1">
                <a:solidFill>
                  <a:schemeClr val="tx1"/>
                </a:solidFill>
                <a:ea typeface="Swagger" pitchFamily="2" charset="0"/>
              </a:rPr>
              <a:t>nLOS</a:t>
            </a:r>
            <a:r>
              <a:rPr lang="en-US" sz="1800" dirty="0">
                <a:solidFill>
                  <a:schemeClr val="tx1"/>
                </a:solidFill>
                <a:ea typeface="Swagger" pitchFamily="2" charset="0"/>
              </a:rPr>
              <a:t>/NLOS connectivity </a:t>
            </a:r>
            <a:r>
              <a:rPr lang="en-US" sz="1800" dirty="0" smtClean="0">
                <a:solidFill>
                  <a:schemeClr val="tx1"/>
                </a:solidFill>
                <a:ea typeface="Swagger" pitchFamily="2" charset="0"/>
              </a:rPr>
              <a:t>capabilities.</a:t>
            </a:r>
            <a:endParaRPr lang="en-US" sz="1800" dirty="0">
              <a:solidFill>
                <a:schemeClr val="tx1"/>
              </a:solidFill>
              <a:ea typeface="Swagger" pitchFamily="2" charset="0"/>
            </a:endParaRPr>
          </a:p>
          <a:p>
            <a:pPr marL="179388" indent="-88900" defTabSz="457322" fontAlgn="base">
              <a:lnSpc>
                <a:spcPct val="104000"/>
              </a:lnSpc>
              <a:spcBef>
                <a:spcPts val="300"/>
              </a:spcBef>
              <a:spcAft>
                <a:spcPct val="0"/>
              </a:spcAft>
              <a:buClr>
                <a:schemeClr val="tx1"/>
              </a:buClr>
              <a:buSzPct val="70000"/>
              <a:buFont typeface="Arial" pitchFamily="34" charset="0"/>
              <a:buChar char="•"/>
            </a:pPr>
            <a:r>
              <a:rPr lang="en-US" sz="1800" dirty="0" smtClean="0">
                <a:solidFill>
                  <a:schemeClr val="tx1"/>
                </a:solidFill>
                <a:ea typeface="Swagger" pitchFamily="2" charset="0"/>
              </a:rPr>
              <a:t>Real-time </a:t>
            </a:r>
            <a:r>
              <a:rPr lang="en-US" sz="1800" dirty="0">
                <a:solidFill>
                  <a:schemeClr val="tx1"/>
                </a:solidFill>
                <a:ea typeface="Swagger" pitchFamily="2" charset="0"/>
              </a:rPr>
              <a:t>performance assurance </a:t>
            </a:r>
            <a:r>
              <a:rPr lang="en-US" sz="1800" dirty="0" smtClean="0">
                <a:solidFill>
                  <a:schemeClr val="tx1"/>
                </a:solidFill>
                <a:ea typeface="Swagger" pitchFamily="2" charset="0"/>
              </a:rPr>
              <a:t>&amp; optimization (technology-assisted).</a:t>
            </a:r>
            <a:endParaRPr lang="en-US" sz="1800" dirty="0">
              <a:solidFill>
                <a:schemeClr val="tx1"/>
              </a:solidFill>
              <a:ea typeface="Swagger" pitchFamily="2" charset="0"/>
            </a:endParaRPr>
          </a:p>
          <a:p>
            <a:pPr marL="179388" indent="-88900" defTabSz="457322" fontAlgn="base">
              <a:lnSpc>
                <a:spcPct val="104000"/>
              </a:lnSpc>
              <a:spcBef>
                <a:spcPts val="300"/>
              </a:spcBef>
              <a:spcAft>
                <a:spcPct val="0"/>
              </a:spcAft>
              <a:buClr>
                <a:schemeClr val="tx1"/>
              </a:buClr>
              <a:buSzPct val="70000"/>
              <a:buFont typeface="Arial" pitchFamily="34" charset="0"/>
              <a:buChar char="•"/>
            </a:pPr>
            <a:r>
              <a:rPr lang="en-US" sz="1800" dirty="0" smtClean="0">
                <a:solidFill>
                  <a:schemeClr val="tx1"/>
                </a:solidFill>
                <a:ea typeface="Swagger" pitchFamily="2" charset="0"/>
              </a:rPr>
              <a:t>Re-use </a:t>
            </a:r>
            <a:r>
              <a:rPr lang="en-US" sz="1800" dirty="0">
                <a:solidFill>
                  <a:schemeClr val="tx1"/>
                </a:solidFill>
                <a:ea typeface="Swagger" pitchFamily="2" charset="0"/>
              </a:rPr>
              <a:t>of mobile/fixed </a:t>
            </a:r>
            <a:r>
              <a:rPr lang="en-US" sz="1800" dirty="0" smtClean="0">
                <a:solidFill>
                  <a:schemeClr val="tx1"/>
                </a:solidFill>
                <a:ea typeface="Swagger" pitchFamily="2" charset="0"/>
              </a:rPr>
              <a:t>infrastructure and/or other </a:t>
            </a:r>
            <a:r>
              <a:rPr lang="en-US" sz="1800" dirty="0">
                <a:solidFill>
                  <a:schemeClr val="tx1"/>
                </a:solidFill>
                <a:ea typeface="Swagger" pitchFamily="2" charset="0"/>
              </a:rPr>
              <a:t>available </a:t>
            </a:r>
            <a:r>
              <a:rPr lang="en-US" sz="1800" dirty="0" err="1">
                <a:solidFill>
                  <a:schemeClr val="tx1"/>
                </a:solidFill>
                <a:ea typeface="Swagger" pitchFamily="2" charset="0"/>
              </a:rPr>
              <a:t>fibre</a:t>
            </a:r>
            <a:r>
              <a:rPr lang="en-US" sz="1800" dirty="0">
                <a:solidFill>
                  <a:schemeClr val="tx1"/>
                </a:solidFill>
                <a:ea typeface="Swagger" pitchFamily="2" charset="0"/>
              </a:rPr>
              <a:t>-enabled </a:t>
            </a:r>
            <a:r>
              <a:rPr lang="en-US" sz="1800" dirty="0" err="1" smtClean="0">
                <a:solidFill>
                  <a:schemeClr val="tx1"/>
                </a:solidFill>
                <a:ea typeface="Swagger" pitchFamily="2" charset="0"/>
              </a:rPr>
              <a:t>PoP</a:t>
            </a:r>
            <a:r>
              <a:rPr lang="en-US" sz="1800" dirty="0" smtClean="0">
                <a:solidFill>
                  <a:schemeClr val="tx1"/>
                </a:solidFill>
                <a:ea typeface="Swagger" pitchFamily="2" charset="0"/>
              </a:rPr>
              <a:t>.</a:t>
            </a:r>
            <a:endParaRPr lang="en-US" sz="1800" dirty="0">
              <a:solidFill>
                <a:schemeClr val="tx1"/>
              </a:solidFill>
              <a:ea typeface="Swagger" pitchFamily="2" charset="0"/>
            </a:endParaRPr>
          </a:p>
        </p:txBody>
      </p:sp>
      <p:sp>
        <p:nvSpPr>
          <p:cNvPr id="9" name="Content Placeholder 2"/>
          <p:cNvSpPr txBox="1">
            <a:spLocks/>
          </p:cNvSpPr>
          <p:nvPr/>
        </p:nvSpPr>
        <p:spPr bwMode="auto">
          <a:xfrm>
            <a:off x="299109" y="6165304"/>
            <a:ext cx="5497027" cy="269358"/>
          </a:xfrm>
          <a:prstGeom prst="rect">
            <a:avLst/>
          </a:prstGeom>
          <a:noFill/>
          <a:ln w="3175">
            <a:noFill/>
            <a:miter lim="800000"/>
            <a:headEnd/>
            <a:tailEnd/>
          </a:ln>
        </p:spPr>
        <p:txBody>
          <a:bodyPr vert="horz" wrap="square" lIns="100803" tIns="50402" rIns="100803" bIns="50402" numCol="1" anchor="t" anchorCtr="0" compatLnSpc="1">
            <a:prstTxWarp prst="textNoShape">
              <a:avLst/>
            </a:prstTxWarp>
          </a:bodyPr>
          <a:lstStyle>
            <a:lvl1pPr marL="342900" indent="-342900" algn="l" rtl="0" eaLnBrk="1" fontAlgn="base" hangingPunct="1">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000" i="1" baseline="30000" dirty="0" smtClean="0">
                <a:solidFill>
                  <a:schemeClr val="tx1"/>
                </a:solidFill>
                <a:latin typeface="+mn-lt"/>
              </a:rPr>
              <a:t>1</a:t>
            </a:r>
            <a:r>
              <a:rPr lang="fi-FI" sz="1000" i="1" dirty="0" smtClean="0">
                <a:solidFill>
                  <a:schemeClr val="tx1"/>
                </a:solidFill>
                <a:latin typeface="+mn-lt"/>
              </a:rPr>
              <a:t>In-line with the </a:t>
            </a:r>
            <a:r>
              <a:rPr lang="en-US" sz="1000" i="1" dirty="0" err="1" smtClean="0">
                <a:solidFill>
                  <a:schemeClr val="tx1"/>
                </a:solidFill>
                <a:latin typeface="+mn-lt"/>
              </a:rPr>
              <a:t>mmWave</a:t>
            </a:r>
            <a:r>
              <a:rPr lang="en-US" sz="1000" i="1" dirty="0" smtClean="0">
                <a:solidFill>
                  <a:schemeClr val="tx1"/>
                </a:solidFill>
                <a:latin typeface="+mn-lt"/>
              </a:rPr>
              <a:t> </a:t>
            </a:r>
            <a:r>
              <a:rPr lang="en-US" sz="1000" i="1" dirty="0">
                <a:solidFill>
                  <a:schemeClr val="tx1"/>
                </a:solidFill>
                <a:latin typeface="+mn-lt"/>
              </a:rPr>
              <a:t>distribution node network, new usage model in IEEE 802.11ay </a:t>
            </a:r>
            <a:endParaRPr lang="fi-FI" sz="1000" i="1" dirty="0">
              <a:solidFill>
                <a:schemeClr val="tx1"/>
              </a:solidFill>
              <a:latin typeface="+mn-lt"/>
            </a:endParaRPr>
          </a:p>
        </p:txBody>
      </p:sp>
    </p:spTree>
    <p:extLst>
      <p:ext uri="{BB962C8B-B14F-4D97-AF65-F5344CB8AC3E}">
        <p14:creationId xmlns:p14="http://schemas.microsoft.com/office/powerpoint/2010/main" val="3049235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Topics Impacting </a:t>
            </a:r>
            <a:r>
              <a:rPr lang="en-US" dirty="0" err="1"/>
              <a:t>WTTx</a:t>
            </a:r>
            <a:r>
              <a:rPr lang="en-US" dirty="0"/>
              <a:t> </a:t>
            </a:r>
            <a:r>
              <a:rPr lang="en-US" dirty="0" smtClean="0"/>
              <a:t>at</a:t>
            </a:r>
            <a:br>
              <a:rPr lang="en-US" dirty="0" smtClean="0"/>
            </a:br>
            <a:r>
              <a:rPr lang="en-US" dirty="0" smtClean="0"/>
              <a:t> </a:t>
            </a:r>
            <a:r>
              <a:rPr lang="en-US" dirty="0"/>
              <a:t>60 GHz Deployment Timeline</a:t>
            </a:r>
            <a:endParaRPr lang="de-DE" dirty="0"/>
          </a:p>
        </p:txBody>
      </p:sp>
      <p:sp>
        <p:nvSpPr>
          <p:cNvPr id="3" name="Content Placeholder 2"/>
          <p:cNvSpPr>
            <a:spLocks noGrp="1"/>
          </p:cNvSpPr>
          <p:nvPr>
            <p:ph idx="1"/>
          </p:nvPr>
        </p:nvSpPr>
        <p:spPr/>
        <p:txBody>
          <a:bodyPr/>
          <a:lstStyle/>
          <a:p>
            <a:pPr>
              <a:buFontTx/>
              <a:buChar char="-"/>
            </a:pPr>
            <a:endParaRPr lang="en-US" sz="1400" dirty="0" smtClean="0"/>
          </a:p>
          <a:p>
            <a:pPr>
              <a:buFont typeface="Arial" panose="020B0604020202020204" pitchFamily="34" charset="0"/>
              <a:buChar char="•"/>
            </a:pPr>
            <a:r>
              <a:rPr lang="en-US" sz="2000" dirty="0" smtClean="0"/>
              <a:t>Interference due to 60 GHz unlicensed spectrum?</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CEPT regulatory status w.r.t. 60 GHz spectrum and in particular about 802.11ad (and in future 802.11ay) technologies?</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Standardization roadmap, w.r.t. ETSI BRAN, IEEE 802.11ay?</a:t>
            </a:r>
          </a:p>
          <a:p>
            <a:pPr>
              <a:buFontTx/>
              <a:buChar char="-"/>
            </a:pPr>
            <a:endParaRPr lang="de-DE"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Alessandro D'Acierno, Huawei</a:t>
            </a:r>
            <a:endParaRPr lang="en-GB" dirty="0"/>
          </a:p>
        </p:txBody>
      </p:sp>
      <p:sp>
        <p:nvSpPr>
          <p:cNvPr id="6" name="Date Placeholder 5"/>
          <p:cNvSpPr>
            <a:spLocks noGrp="1"/>
          </p:cNvSpPr>
          <p:nvPr>
            <p:ph type="dt" idx="15"/>
          </p:nvPr>
        </p:nvSpPr>
        <p:spPr/>
        <p:txBody>
          <a:bodyPr/>
          <a:lstStyle/>
          <a:p>
            <a:r>
              <a:rPr lang="en-US" smtClean="0"/>
              <a:t>November 2017</a:t>
            </a:r>
            <a:endParaRPr lang="en-GB" dirty="0"/>
          </a:p>
        </p:txBody>
      </p:sp>
    </p:spTree>
    <p:extLst>
      <p:ext uri="{BB962C8B-B14F-4D97-AF65-F5344CB8AC3E}">
        <p14:creationId xmlns:p14="http://schemas.microsoft.com/office/powerpoint/2010/main" val="1530869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7</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3D Ray-Tracing Simulation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8</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System Model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42642931"/>
              </p:ext>
            </p:extLst>
          </p:nvPr>
        </p:nvGraphicFramePr>
        <p:xfrm>
          <a:off x="929956" y="1628800"/>
          <a:ext cx="7284088" cy="4486656"/>
        </p:xfrm>
        <a:graphic>
          <a:graphicData uri="http://schemas.openxmlformats.org/drawingml/2006/table">
            <a:tbl>
              <a:tblPr firstRow="1" bandRow="1">
                <a:tableStyleId>{5C22544A-7EE6-4342-B048-85BDC9FD1C3A}</a:tableStyleId>
              </a:tblPr>
              <a:tblGrid>
                <a:gridCol w="3983305">
                  <a:extLst>
                    <a:ext uri="{9D8B030D-6E8A-4147-A177-3AD203B41FA5}">
                      <a16:colId xmlns:a16="http://schemas.microsoft.com/office/drawing/2014/main" val="20000"/>
                    </a:ext>
                  </a:extLst>
                </a:gridCol>
                <a:gridCol w="3300783">
                  <a:extLst>
                    <a:ext uri="{9D8B030D-6E8A-4147-A177-3AD203B41FA5}">
                      <a16:colId xmlns:a16="http://schemas.microsoft.com/office/drawing/2014/main" val="20001"/>
                    </a:ext>
                  </a:extLst>
                </a:gridCol>
              </a:tblGrid>
              <a:tr h="264381">
                <a:tc>
                  <a:txBody>
                    <a:bodyPr/>
                    <a:lstStyle/>
                    <a:p>
                      <a:pPr marL="270510" algn="l">
                        <a:lnSpc>
                          <a:spcPct val="115000"/>
                        </a:lnSpc>
                        <a:spcAft>
                          <a:spcPts val="0"/>
                        </a:spcAft>
                      </a:pPr>
                      <a:r>
                        <a:rPr lang="en-GB" sz="1600" kern="1200" dirty="0">
                          <a:effectLst/>
                        </a:rPr>
                        <a:t>Parameters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Value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0"/>
                  </a:ext>
                </a:extLst>
              </a:tr>
              <a:tr h="264381">
                <a:tc>
                  <a:txBody>
                    <a:bodyPr/>
                    <a:lstStyle/>
                    <a:p>
                      <a:pPr marL="270510" algn="l">
                        <a:lnSpc>
                          <a:spcPct val="115000"/>
                        </a:lnSpc>
                        <a:spcAft>
                          <a:spcPts val="0"/>
                        </a:spcAft>
                      </a:pPr>
                      <a:r>
                        <a:rPr lang="en-GB" sz="1600" kern="1200" dirty="0">
                          <a:effectLst/>
                        </a:rPr>
                        <a:t>EIRP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40 dBm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1"/>
                  </a:ext>
                </a:extLst>
              </a:tr>
              <a:tr h="264381">
                <a:tc>
                  <a:txBody>
                    <a:bodyPr/>
                    <a:lstStyle/>
                    <a:p>
                      <a:pPr marL="270510" algn="l">
                        <a:lnSpc>
                          <a:spcPct val="115000"/>
                        </a:lnSpc>
                        <a:spcAft>
                          <a:spcPts val="0"/>
                        </a:spcAft>
                      </a:pPr>
                      <a:r>
                        <a:rPr lang="en-GB" sz="1600" kern="1200" dirty="0">
                          <a:effectLst/>
                        </a:rPr>
                        <a:t>TX power level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17.5 dBm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2"/>
                  </a:ext>
                </a:extLst>
              </a:tr>
              <a:tr h="264381">
                <a:tc>
                  <a:txBody>
                    <a:bodyPr/>
                    <a:lstStyle/>
                    <a:p>
                      <a:pPr marL="270510" algn="l">
                        <a:lnSpc>
                          <a:spcPct val="115000"/>
                        </a:lnSpc>
                        <a:spcAft>
                          <a:spcPts val="0"/>
                        </a:spcAft>
                      </a:pPr>
                      <a:r>
                        <a:rPr lang="en-GB" sz="1600" kern="1200" dirty="0">
                          <a:effectLst/>
                        </a:rPr>
                        <a:t>Noise figure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7 dB</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3"/>
                  </a:ext>
                </a:extLst>
              </a:tr>
              <a:tr h="264381">
                <a:tc>
                  <a:txBody>
                    <a:bodyPr/>
                    <a:lstStyle/>
                    <a:p>
                      <a:pPr marL="270510" algn="l">
                        <a:lnSpc>
                          <a:spcPct val="115000"/>
                        </a:lnSpc>
                        <a:spcAft>
                          <a:spcPts val="0"/>
                        </a:spcAft>
                      </a:pPr>
                      <a:r>
                        <a:rPr lang="en-GB" sz="1600" kern="1200" dirty="0">
                          <a:effectLst/>
                        </a:rPr>
                        <a:t>Bandwidth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2160 </a:t>
                      </a:r>
                      <a:r>
                        <a:rPr lang="en-GB" sz="1600" kern="1200" dirty="0" smtClean="0">
                          <a:effectLst/>
                        </a:rPr>
                        <a:t>MHz</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4"/>
                  </a:ext>
                </a:extLst>
              </a:tr>
              <a:tr h="264381">
                <a:tc>
                  <a:txBody>
                    <a:bodyPr/>
                    <a:lstStyle/>
                    <a:p>
                      <a:pPr marL="270510" algn="l">
                        <a:lnSpc>
                          <a:spcPct val="115000"/>
                        </a:lnSpc>
                        <a:spcAft>
                          <a:spcPts val="0"/>
                        </a:spcAft>
                      </a:pPr>
                      <a:r>
                        <a:rPr lang="en-GB" sz="1600" kern="1200" dirty="0">
                          <a:effectLst/>
                        </a:rPr>
                        <a:t>Front to back separation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90 dB</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5"/>
                  </a:ext>
                </a:extLst>
              </a:tr>
              <a:tr h="264381">
                <a:tc>
                  <a:txBody>
                    <a:bodyPr/>
                    <a:lstStyle/>
                    <a:p>
                      <a:pPr marL="270510" algn="l">
                        <a:lnSpc>
                          <a:spcPct val="115000"/>
                        </a:lnSpc>
                        <a:spcAft>
                          <a:spcPts val="0"/>
                        </a:spcAft>
                      </a:pPr>
                      <a:r>
                        <a:rPr lang="en-GB" sz="1600" kern="1200" dirty="0" smtClean="0">
                          <a:effectLst/>
                        </a:rPr>
                        <a:t>Net Filter Discrimination</a:t>
                      </a:r>
                      <a:r>
                        <a:rPr lang="en-GB" sz="1600" kern="1200" baseline="0" dirty="0" smtClean="0">
                          <a:effectLst/>
                        </a:rPr>
                        <a:t> (NFD)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20 </a:t>
                      </a:r>
                      <a:r>
                        <a:rPr lang="en-GB" sz="1600" kern="1200" dirty="0" smtClean="0">
                          <a:effectLst/>
                        </a:rPr>
                        <a:t>dB</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6"/>
                  </a:ext>
                </a:extLst>
              </a:tr>
              <a:tr h="546661">
                <a:tc>
                  <a:txBody>
                    <a:bodyPr/>
                    <a:lstStyle/>
                    <a:p>
                      <a:pPr marL="270510" algn="l">
                        <a:lnSpc>
                          <a:spcPct val="115000"/>
                        </a:lnSpc>
                        <a:spcAft>
                          <a:spcPts val="0"/>
                        </a:spcAft>
                      </a:pPr>
                      <a:r>
                        <a:rPr lang="en-GB" sz="1600" kern="1200" dirty="0">
                          <a:effectLst/>
                        </a:rPr>
                        <a:t>Receiver </a:t>
                      </a:r>
                      <a:r>
                        <a:rPr lang="en-GB" sz="1600" kern="1200" dirty="0" smtClean="0">
                          <a:effectLst/>
                        </a:rPr>
                        <a:t>sensitivity</a:t>
                      </a:r>
                    </a:p>
                    <a:p>
                      <a:pPr marL="270510" algn="l">
                        <a:lnSpc>
                          <a:spcPct val="115000"/>
                        </a:lnSpc>
                        <a:spcAft>
                          <a:spcPts val="0"/>
                        </a:spcAft>
                      </a:pPr>
                      <a:r>
                        <a:rPr lang="en-GB" sz="1600" kern="1200" dirty="0" smtClean="0">
                          <a:effectLst/>
                        </a:rPr>
                        <a:t>(for IEEE 802.11ad MCS 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-61 </a:t>
                      </a:r>
                      <a:r>
                        <a:rPr lang="en-GB" sz="1600" kern="1200" dirty="0" smtClean="0">
                          <a:effectLst/>
                        </a:rPr>
                        <a:t>dBm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7"/>
                  </a:ext>
                </a:extLst>
              </a:tr>
              <a:tr h="264381">
                <a:tc>
                  <a:txBody>
                    <a:bodyPr/>
                    <a:lstStyle/>
                    <a:p>
                      <a:pPr marL="270510" algn="l">
                        <a:lnSpc>
                          <a:spcPct val="115000"/>
                        </a:lnSpc>
                        <a:spcAft>
                          <a:spcPts val="0"/>
                        </a:spcAft>
                      </a:pPr>
                      <a:r>
                        <a:rPr lang="en-GB" sz="1600" kern="1200" dirty="0">
                          <a:effectLst/>
                        </a:rPr>
                        <a:t>Antenna main lobe gain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22.5 dBi</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8"/>
                  </a:ext>
                </a:extLst>
              </a:tr>
              <a:tr h="264381">
                <a:tc>
                  <a:txBody>
                    <a:bodyPr/>
                    <a:lstStyle/>
                    <a:p>
                      <a:pPr marL="270510" algn="l">
                        <a:lnSpc>
                          <a:spcPct val="115000"/>
                        </a:lnSpc>
                        <a:spcAft>
                          <a:spcPts val="0"/>
                        </a:spcAft>
                      </a:pPr>
                      <a:r>
                        <a:rPr lang="en-GB" sz="1600" kern="1200" dirty="0">
                          <a:effectLst/>
                        </a:rPr>
                        <a:t>Max steering angle (range)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45° only on azimuth plane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09"/>
                  </a:ext>
                </a:extLst>
              </a:tr>
              <a:tr h="264381">
                <a:tc>
                  <a:txBody>
                    <a:bodyPr/>
                    <a:lstStyle/>
                    <a:p>
                      <a:pPr marL="270510" algn="l">
                        <a:lnSpc>
                          <a:spcPct val="115000"/>
                        </a:lnSpc>
                        <a:spcAft>
                          <a:spcPts val="0"/>
                        </a:spcAft>
                      </a:pPr>
                      <a:r>
                        <a:rPr lang="en-GB" sz="1600" kern="1200" dirty="0">
                          <a:effectLst/>
                        </a:rPr>
                        <a:t>HPBW azimuth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 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10"/>
                  </a:ext>
                </a:extLst>
              </a:tr>
              <a:tr h="264381">
                <a:tc>
                  <a:txBody>
                    <a:bodyPr/>
                    <a:lstStyle/>
                    <a:p>
                      <a:pPr marL="270510" algn="l">
                        <a:lnSpc>
                          <a:spcPct val="115000"/>
                        </a:lnSpc>
                        <a:spcAft>
                          <a:spcPts val="0"/>
                        </a:spcAft>
                      </a:pPr>
                      <a:r>
                        <a:rPr lang="en-GB" sz="1600" kern="1200" dirty="0">
                          <a:effectLst/>
                        </a:rPr>
                        <a:t>HPBW elevation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 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11"/>
                  </a:ext>
                </a:extLst>
              </a:tr>
              <a:tr h="264381">
                <a:tc>
                  <a:txBody>
                    <a:bodyPr/>
                    <a:lstStyle/>
                    <a:p>
                      <a:pPr marL="270510" algn="l">
                        <a:lnSpc>
                          <a:spcPct val="115000"/>
                        </a:lnSpc>
                        <a:spcAft>
                          <a:spcPts val="0"/>
                        </a:spcAft>
                      </a:pPr>
                      <a:r>
                        <a:rPr lang="en-GB" sz="1600" kern="1200" dirty="0">
                          <a:effectLst/>
                        </a:rPr>
                        <a:t>Installation Height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smtClean="0">
                          <a:effectLst/>
                        </a:rPr>
                        <a:t>3-5 m</a:t>
                      </a:r>
                      <a:r>
                        <a:rPr lang="en-GB" sz="1600" kern="1200" baseline="0" dirty="0" smtClean="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12"/>
                  </a:ext>
                </a:extLst>
              </a:tr>
              <a:tr h="264381">
                <a:tc>
                  <a:txBody>
                    <a:bodyPr/>
                    <a:lstStyle/>
                    <a:p>
                      <a:pPr marL="270510" algn="l">
                        <a:lnSpc>
                          <a:spcPct val="115000"/>
                        </a:lnSpc>
                        <a:spcAft>
                          <a:spcPts val="0"/>
                        </a:spcAft>
                      </a:pPr>
                      <a:r>
                        <a:rPr lang="en-GB" sz="1600" kern="1200" dirty="0">
                          <a:effectLst/>
                        </a:rPr>
                        <a:t>Reference modulation and coding scheme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MCS 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13"/>
                  </a:ext>
                </a:extLst>
              </a:tr>
              <a:tr h="264381">
                <a:tc>
                  <a:txBody>
                    <a:bodyPr/>
                    <a:lstStyle/>
                    <a:p>
                      <a:pPr marL="269875" algn="l">
                        <a:lnSpc>
                          <a:spcPct val="115000"/>
                        </a:lnSpc>
                        <a:spcAft>
                          <a:spcPts val="0"/>
                        </a:spcAft>
                      </a:pPr>
                      <a:r>
                        <a:rPr lang="en-GB" sz="1600" kern="1200" dirty="0">
                          <a:effectLst/>
                        </a:rPr>
                        <a:t>SINR (BER 10</a:t>
                      </a:r>
                      <a:r>
                        <a:rPr lang="en-GB" sz="1600" kern="1200" baseline="30000" dirty="0">
                          <a:effectLst/>
                        </a:rPr>
                        <a:t>-6</a:t>
                      </a:r>
                      <a:r>
                        <a:rPr lang="en-GB" sz="1600" kern="12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tc>
                  <a:txBody>
                    <a:bodyPr/>
                    <a:lstStyle/>
                    <a:p>
                      <a:pPr marL="270510" algn="l">
                        <a:lnSpc>
                          <a:spcPct val="115000"/>
                        </a:lnSpc>
                        <a:spcAft>
                          <a:spcPts val="0"/>
                        </a:spcAft>
                      </a:pPr>
                      <a:r>
                        <a:rPr lang="en-GB" sz="1600" kern="1200" dirty="0">
                          <a:effectLst/>
                        </a:rPr>
                        <a:t>7 </a:t>
                      </a:r>
                      <a:r>
                        <a:rPr lang="en-GB" sz="1600" kern="1200" dirty="0" smtClean="0">
                          <a:effectLst/>
                        </a:rPr>
                        <a:t>dB</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6669" marR="86669"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031271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2017</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Alessandro D'Acierno, Huawei</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9</a:t>
            </a:fld>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Antenna RPE behavior with </a:t>
            </a:r>
            <a:r>
              <a:rPr lang="en-US" dirty="0" smtClean="0"/>
              <a:t>steering</a:t>
            </a:r>
            <a:br>
              <a:rPr lang="en-US" dirty="0" smtClean="0"/>
            </a:br>
            <a:r>
              <a:rPr lang="en-GB" sz="2000" b="0" u="sng" dirty="0"/>
              <a:t>Antenna array:</a:t>
            </a:r>
            <a:r>
              <a:rPr lang="en-GB" sz="2000" b="0" dirty="0"/>
              <a:t> 60 elements (12x5 array was used, with phase shifters for each element) with 6.5 dBi gain/element</a:t>
            </a:r>
            <a:r>
              <a:rPr lang="en-US" sz="2000" b="0" dirty="0" smtClean="0"/>
              <a:t>.</a:t>
            </a:r>
            <a:endParaRPr lang="en-US" b="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4718" t="4639" r="7734"/>
          <a:stretch/>
        </p:blipFill>
        <p:spPr bwMode="auto">
          <a:xfrm>
            <a:off x="1842094" y="1924266"/>
            <a:ext cx="5466210" cy="44570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920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1996</Words>
  <Application>Microsoft Office PowerPoint</Application>
  <PresentationFormat>On-screen Show (4:3)</PresentationFormat>
  <Paragraphs>375</Paragraphs>
  <Slides>23</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MS Gothic</vt:lpstr>
      <vt:lpstr>Arial</vt:lpstr>
      <vt:lpstr>Arial Unicode MS</vt:lpstr>
      <vt:lpstr>Calibri</vt:lpstr>
      <vt:lpstr>Swagger</vt:lpstr>
      <vt:lpstr>Times New Roman</vt:lpstr>
      <vt:lpstr>802-11-Submission</vt:lpstr>
      <vt:lpstr>Document</vt:lpstr>
      <vt:lpstr>3D Ray-Tracing and Network Performance</vt:lpstr>
      <vt:lpstr>Abstract</vt:lpstr>
      <vt:lpstr>Contents</vt:lpstr>
      <vt:lpstr>The Race To Gigabit To Home</vt:lpstr>
      <vt:lpstr>WTTx at 60 GHz Solution Targets1</vt:lpstr>
      <vt:lpstr>Critical Topics Impacting WTTx at  60 GHz Deployment Timeline</vt:lpstr>
      <vt:lpstr>3D Ray-Tracing Simulation</vt:lpstr>
      <vt:lpstr>System Model</vt:lpstr>
      <vt:lpstr>Antenna RPE behavior with steering Antenna array: 60 elements (12x5 array was used, with phase shifters for each element) with 6.5 dBi gain/element.</vt:lpstr>
      <vt:lpstr>Washington Map</vt:lpstr>
      <vt:lpstr>mmWave Distribution Network Topology</vt:lpstr>
      <vt:lpstr>3D Ray-Tracing</vt:lpstr>
      <vt:lpstr>Results 1/3</vt:lpstr>
      <vt:lpstr>Results 2/3 Single vs. two radio performance</vt:lpstr>
      <vt:lpstr>Results 3/3</vt:lpstr>
      <vt:lpstr>Network Performance Simulation</vt:lpstr>
      <vt:lpstr>Network Analysis</vt:lpstr>
      <vt:lpstr>Assumptions for Goodput evaluation</vt:lpstr>
      <vt:lpstr>Aggregate Goodput Comparison MCS8 vs MCS5 mode</vt:lpstr>
      <vt:lpstr>End-to-End Delivery Delay</vt:lpstr>
      <vt:lpstr>Network Analysis Result Comments</vt:lpstr>
      <vt:lpstr>Summary</vt:lpstr>
      <vt:lpstr>References</vt:lpstr>
    </vt:vector>
  </TitlesOfParts>
  <Company>DTAG,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Ray-Tracing &amp; Network Performance</dc:title>
  <dc:creator>alessandro.dacierno@huawei.com</dc:creator>
  <cp:lastModifiedBy>Grigat.Michael</cp:lastModifiedBy>
  <cp:revision>79</cp:revision>
  <cp:lastPrinted>2017-11-03T17:04:36Z</cp:lastPrinted>
  <dcterms:created xsi:type="dcterms:W3CDTF">2017-10-06T11:31:35Z</dcterms:created>
  <dcterms:modified xsi:type="dcterms:W3CDTF">2017-11-08T21:05:19Z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1510153866</vt:lpwstr>
  </property>
</Properties>
</file>