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70" r:id="rId3"/>
    <p:sldId id="278" r:id="rId4"/>
    <p:sldId id="271" r:id="rId5"/>
    <p:sldId id="272" r:id="rId6"/>
    <p:sldId id="273" r:id="rId7"/>
    <p:sldId id="274" r:id="rId8"/>
    <p:sldId id="275" r:id="rId9"/>
    <p:sldId id="279" r:id="rId10"/>
    <p:sldId id="277" r:id="rId11"/>
    <p:sldId id="276" r:id="rId12"/>
    <p:sldId id="280" r:id="rId13"/>
    <p:sldId id="281" r:id="rId14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D2DB9"/>
    <a:srgbClr val="B2B2B2"/>
    <a:srgbClr val="FF9999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71403" autoAdjust="0"/>
  </p:normalViewPr>
  <p:slideViewPr>
    <p:cSldViewPr>
      <p:cViewPr varScale="1">
        <p:scale>
          <a:sx n="63" d="100"/>
          <a:sy n="63" d="100"/>
        </p:scale>
        <p:origin x="62" y="523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84" y="-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24349" y="177284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</a:t>
            </a:r>
            <a:r>
              <a:rPr lang="en-US" dirty="0" smtClean="0"/>
              <a:t>802.11-17/0291r0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6556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Mar 2017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AC92585-5460-48EC-A28F-298482A0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/>
              <a:t>Submission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494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67212" y="97909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doc.: IEEE 802.11-17/0291r0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6556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Mar 2017</a:t>
            </a:r>
            <a:endParaRPr lang="en-US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8D10512-F400-46E6-9813-0191A717D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Submission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4114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81200"/>
          </a:xfrm>
        </p:spPr>
        <p:txBody>
          <a:bodyPr anchor="ctr" anchorCtr="0"/>
          <a:lstStyle>
            <a:lvl1pPr algn="ctr"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1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E5288C-F87B-4810-A6B2-740CE13BD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53388" y="6475413"/>
            <a:ext cx="490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7525" y="6475413"/>
            <a:ext cx="565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469A3A6-7083-48BA-9D7E-342D6AB9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292521" y="363379"/>
            <a:ext cx="3152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600" b="1" dirty="0">
                <a:latin typeface="Arial" pitchFamily="34" charset="0"/>
              </a:rPr>
              <a:t>doc.: IEEE </a:t>
            </a:r>
            <a:r>
              <a:rPr lang="en-US" sz="1600" b="1" dirty="0" smtClean="0">
                <a:latin typeface="Arial" pitchFamily="34" charset="0"/>
              </a:rPr>
              <a:t>802.11-17/1661r0</a:t>
            </a:r>
            <a:endParaRPr lang="en-US" sz="1600" b="1" dirty="0" smtClean="0">
              <a:latin typeface="Arial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784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dirty="0">
                <a:latin typeface="Arial" pitchFamily="34" charset="0"/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685800" y="380842"/>
            <a:ext cx="899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 smtClean="0">
                <a:latin typeface="Arial" pitchFamily="34" charset="0"/>
              </a:rPr>
              <a:t>Nov 2017</a:t>
            </a:r>
            <a:endParaRPr lang="en-US" sz="1600" b="1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AU" dirty="0" err="1" smtClean="0">
                <a:solidFill>
                  <a:schemeClr val="accent6"/>
                </a:solidFill>
              </a:rPr>
              <a:t>LiFi</a:t>
            </a:r>
            <a:r>
              <a:rPr lang="en-AU" dirty="0" smtClean="0">
                <a:solidFill>
                  <a:schemeClr val="accent6"/>
                </a:solidFill>
              </a:rPr>
              <a:t> from the perspective of</a:t>
            </a:r>
            <a:br>
              <a:rPr lang="en-AU" dirty="0" smtClean="0">
                <a:solidFill>
                  <a:schemeClr val="accent6"/>
                </a:solidFill>
              </a:rPr>
            </a:br>
            <a:r>
              <a:rPr lang="en-AU" dirty="0" smtClean="0">
                <a:solidFill>
                  <a:schemeClr val="accent6"/>
                </a:solidFill>
              </a:rPr>
              <a:t>an enterprise AP vendor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7 November 2017</a:t>
            </a:r>
            <a:endParaRPr lang="en-US" b="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27513"/>
              </p:ext>
            </p:extLst>
          </p:nvPr>
        </p:nvGraphicFramePr>
        <p:xfrm>
          <a:off x="685800" y="3429000"/>
          <a:ext cx="7696200" cy="741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+</a:t>
                      </a:r>
                      <a:r>
                        <a:rPr lang="en-US" sz="1200" dirty="0">
                          <a:effectLst/>
                        </a:rPr>
                        <a:t>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LiFi</a:t>
            </a:r>
            <a:r>
              <a:rPr lang="en-AU" dirty="0" smtClean="0"/>
              <a:t> solves nuclear power plant complexities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685801" y="1799139"/>
            <a:ext cx="3352799" cy="217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42892" indent="-342892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IN" sz="1600" smtClean="0">
                <a:solidFill>
                  <a:schemeClr val="tx1">
                    <a:lumMod val="50000"/>
                  </a:schemeClr>
                </a:solidFill>
              </a:rPr>
              <a:t>WiFi not allowed within Reactor Complex.</a:t>
            </a:r>
          </a:p>
          <a:p>
            <a:pPr marL="342892" indent="-342892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IN" sz="1600" smtClean="0">
                <a:solidFill>
                  <a:schemeClr val="tx1">
                    <a:lumMod val="50000"/>
                  </a:schemeClr>
                </a:solidFill>
              </a:rPr>
              <a:t>Multiple Symmetric &amp; Interconnected Reactor Complexes in the same facility</a:t>
            </a:r>
          </a:p>
          <a:p>
            <a:pPr marL="342892" indent="-342892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IN" sz="1600" smtClean="0">
                <a:solidFill>
                  <a:schemeClr val="tx1">
                    <a:lumMod val="50000"/>
                  </a:schemeClr>
                </a:solidFill>
              </a:rPr>
              <a:t>Maze like structures makes it difficult to get geopositioning within Reactor Complex</a:t>
            </a:r>
            <a:endParaRPr lang="en-IN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" b="8026"/>
          <a:stretch>
            <a:fillRect/>
          </a:stretch>
        </p:blipFill>
        <p:spPr bwMode="auto">
          <a:xfrm>
            <a:off x="4419600" y="1799167"/>
            <a:ext cx="4075144" cy="405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10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LiFi</a:t>
            </a:r>
            <a:r>
              <a:rPr lang="en-AU" dirty="0" smtClean="0"/>
              <a:t> </a:t>
            </a:r>
            <a:r>
              <a:rPr lang="en-IN" smtClean="0"/>
              <a:t>solves use cases for a (French) electricity utility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685800" y="2203609"/>
            <a:ext cx="3505200" cy="217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182563" indent="-182563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tx1">
                    <a:lumMod val="50000"/>
                  </a:schemeClr>
                </a:solidFill>
              </a:rPr>
              <a:t>Enterprise Wi-Fi Infrastructure already deployed in Administrative Offices</a:t>
            </a:r>
          </a:p>
          <a:p>
            <a:pPr marL="182563" indent="-182563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tx1">
                    <a:lumMod val="50000"/>
                  </a:schemeClr>
                </a:solidFill>
              </a:rPr>
              <a:t>Primary Requirement is for </a:t>
            </a:r>
            <a:r>
              <a:rPr lang="en-IN" sz="1600" dirty="0" err="1" smtClean="0">
                <a:solidFill>
                  <a:schemeClr val="tx1">
                    <a:lumMod val="50000"/>
                  </a:schemeClr>
                </a:solidFill>
              </a:rPr>
              <a:t>LiFi</a:t>
            </a:r>
            <a:r>
              <a:rPr lang="en-IN" sz="1600" dirty="0" smtClean="0">
                <a:solidFill>
                  <a:schemeClr val="tx1">
                    <a:lumMod val="50000"/>
                  </a:schemeClr>
                </a:solidFill>
              </a:rPr>
              <a:t> based positioning </a:t>
            </a:r>
          </a:p>
          <a:p>
            <a:pPr marL="182563" indent="-182563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tx1">
                    <a:lumMod val="50000"/>
                  </a:schemeClr>
                </a:solidFill>
              </a:rPr>
              <a:t>Secondary Use case is low bandwidth uplink for taking notes and meter readings.</a:t>
            </a:r>
            <a:endParaRPr lang="en-IN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b="8904"/>
          <a:stretch>
            <a:fillRect/>
          </a:stretch>
        </p:blipFill>
        <p:spPr bwMode="auto">
          <a:xfrm>
            <a:off x="4419600" y="2209800"/>
            <a:ext cx="4075144" cy="236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096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LiFi</a:t>
            </a:r>
            <a:r>
              <a:rPr lang="en-AU" dirty="0"/>
              <a:t> solves </a:t>
            </a:r>
            <a:r>
              <a:rPr lang="en-US" dirty="0"/>
              <a:t>European country Department of </a:t>
            </a:r>
            <a:r>
              <a:rPr lang="en-US" dirty="0" smtClean="0"/>
              <a:t>Defense security issues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685800" y="2407223"/>
            <a:ext cx="36417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42900" indent="-342900" algn="l">
              <a:spcBef>
                <a:spcPts val="800"/>
              </a:spcBef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Considered for Sensitive Compartmentalized Information Facility </a:t>
            </a:r>
          </a:p>
          <a:p>
            <a:pPr marL="342900" indent="-342900" algn="l">
              <a:spcBef>
                <a:spcPts val="800"/>
              </a:spcBef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Sensitive to RF leakage </a:t>
            </a:r>
          </a:p>
          <a:p>
            <a:pPr marL="342900" indent="-342900" algn="l">
              <a:spcBef>
                <a:spcPts val="800"/>
              </a:spcBef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Bandwidth not important in this case </a:t>
            </a:r>
            <a:r>
              <a:rPr lang="mr-IN" sz="1600" dirty="0" smtClean="0">
                <a:latin typeface="+mj-lt"/>
              </a:rPr>
              <a:t>–</a:t>
            </a:r>
            <a:r>
              <a:rPr lang="en-US" sz="1600" dirty="0" smtClean="0">
                <a:latin typeface="+mj-lt"/>
              </a:rPr>
              <a:t> just security </a:t>
            </a:r>
          </a:p>
          <a:p>
            <a:pPr marL="342900" indent="-342900" algn="l">
              <a:spcBef>
                <a:spcPts val="800"/>
              </a:spcBef>
              <a:buFont typeface="Arial" charset="0"/>
              <a:buChar char="•"/>
            </a:pPr>
            <a:endParaRPr lang="en-US" sz="1600" dirty="0">
              <a:latin typeface="+mj-lt"/>
            </a:endParaRPr>
          </a:p>
        </p:txBody>
      </p:sp>
      <p:pic>
        <p:nvPicPr>
          <p:cNvPr id="7" name="Picture 2" descr="mage result for what's a SC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41" y="2407223"/>
            <a:ext cx="3993161" cy="28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1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LiFi</a:t>
            </a:r>
            <a:r>
              <a:rPr lang="en-AU" dirty="0"/>
              <a:t> </a:t>
            </a:r>
            <a:r>
              <a:rPr lang="en-AU" dirty="0" smtClean="0"/>
              <a:t>solves use case of </a:t>
            </a:r>
            <a:r>
              <a:rPr lang="en-US" dirty="0" smtClean="0"/>
              <a:t>devices </a:t>
            </a:r>
            <a:r>
              <a:rPr lang="en-US" dirty="0"/>
              <a:t>that need wireless but not mobility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685799" y="2362200"/>
            <a:ext cx="4114801" cy="16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342900" indent="-342900" algn="l">
              <a:spcBef>
                <a:spcPts val="800"/>
              </a:spcBef>
              <a:buFont typeface="Arial" charset="0"/>
              <a:buChar char="•"/>
            </a:pPr>
            <a:r>
              <a:rPr lang="en-US" sz="1600" dirty="0" smtClean="0"/>
              <a:t>Helps offload wireless to mobile users </a:t>
            </a:r>
          </a:p>
          <a:p>
            <a:pPr marL="342900" indent="-342900" algn="l">
              <a:spcBef>
                <a:spcPts val="800"/>
              </a:spcBef>
              <a:buFont typeface="Arial" charset="0"/>
              <a:buChar char="•"/>
            </a:pPr>
            <a:r>
              <a:rPr lang="en-US" sz="1600" dirty="0" smtClean="0"/>
              <a:t>Provide connectivity to devices that require wireless but are not mobile (e.g. cameras)</a:t>
            </a:r>
          </a:p>
          <a:p>
            <a:pPr marL="342900" indent="-342900" algn="l">
              <a:spcBef>
                <a:spcPts val="800"/>
              </a:spcBef>
              <a:buFont typeface="Arial" charset="0"/>
              <a:buChar char="•"/>
            </a:pPr>
            <a:r>
              <a:rPr lang="en-US" sz="1600" dirty="0" smtClean="0"/>
              <a:t>Cameras placed in locations which are hard-to-reach </a:t>
            </a:r>
            <a:endParaRPr lang="en-US" sz="1600" dirty="0"/>
          </a:p>
        </p:txBody>
      </p:sp>
      <p:pic>
        <p:nvPicPr>
          <p:cNvPr id="7" name="Picture 2" descr="mage result for wireless surveillance cam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27" y="2197678"/>
            <a:ext cx="3449782" cy="28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6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LiFi is the potential basis of huge industry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pPr lvl="1"/>
            <a:r>
              <a:rPr lang="en-AU" sz="1600" dirty="0" err="1" smtClean="0"/>
              <a:t>LiFi</a:t>
            </a:r>
            <a:r>
              <a:rPr lang="en-AU" sz="1600" dirty="0" smtClean="0"/>
              <a:t> is high speed, bidirectional and networked wireless communications using light</a:t>
            </a:r>
          </a:p>
          <a:p>
            <a:pPr lvl="2"/>
            <a:r>
              <a:rPr lang="en-AU" dirty="0" smtClean="0"/>
              <a:t>Modulating intensity of light from LED bulbs for data transmission and use photoreceptors to receive data</a:t>
            </a:r>
          </a:p>
          <a:p>
            <a:pPr lvl="2"/>
            <a:r>
              <a:rPr lang="en-AU" dirty="0" smtClean="0"/>
              <a:t>Infrared in upstream direction</a:t>
            </a:r>
          </a:p>
          <a:p>
            <a:pPr lvl="1"/>
            <a:r>
              <a:rPr lang="en-AU" sz="1600" dirty="0" smtClean="0"/>
              <a:t>Some market research indicates that </a:t>
            </a:r>
            <a:r>
              <a:rPr lang="en-AU" sz="1600" dirty="0" err="1" smtClean="0"/>
              <a:t>LiFi</a:t>
            </a:r>
            <a:r>
              <a:rPr lang="en-AU" sz="1600" dirty="0" smtClean="0"/>
              <a:t> may become a $75 billion industry by 2023</a:t>
            </a:r>
          </a:p>
          <a:p>
            <a:pPr lvl="2"/>
            <a:r>
              <a:rPr lang="en-AU" dirty="0" smtClean="0"/>
              <a:t>Over 1 Billion LED lights sold annually with 13% CAGR </a:t>
            </a:r>
          </a:p>
          <a:p>
            <a:pPr lvl="2"/>
            <a:r>
              <a:rPr lang="en-AU" dirty="0" smtClean="0"/>
              <a:t>Every light can be </a:t>
            </a:r>
            <a:r>
              <a:rPr lang="en-AU" dirty="0" err="1" smtClean="0"/>
              <a:t>LiFi</a:t>
            </a:r>
            <a:r>
              <a:rPr lang="en-AU" dirty="0" smtClean="0"/>
              <a:t> enabled</a:t>
            </a:r>
          </a:p>
          <a:p>
            <a:pPr lvl="1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29" y="1981200"/>
            <a:ext cx="3403771" cy="26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6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LiFi</a:t>
            </a:r>
            <a:r>
              <a:rPr lang="en-US" dirty="0" smtClean="0"/>
              <a:t>? (</a:t>
            </a:r>
            <a:r>
              <a:rPr lang="en-US" dirty="0"/>
              <a:t>from the perspective of an enterprise </a:t>
            </a:r>
            <a:r>
              <a:rPr lang="en-US" dirty="0" smtClean="0"/>
              <a:t>AP vendor)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Why?</a:t>
            </a:r>
          </a:p>
          <a:p>
            <a:pPr lvl="1"/>
            <a:r>
              <a:rPr lang="en-AU" dirty="0" err="1"/>
              <a:t>LiFi</a:t>
            </a:r>
            <a:r>
              <a:rPr lang="en-AU" dirty="0"/>
              <a:t> can enable </a:t>
            </a:r>
            <a:r>
              <a:rPr lang="en-AU" i="1" dirty="0"/>
              <a:t>Secure Wireless </a:t>
            </a:r>
            <a:r>
              <a:rPr lang="en-AU" i="1" dirty="0" smtClean="0"/>
              <a:t>Communications</a:t>
            </a:r>
          </a:p>
          <a:p>
            <a:pPr lvl="1"/>
            <a:r>
              <a:rPr lang="en-AU" dirty="0" err="1"/>
              <a:t>LiFi</a:t>
            </a:r>
            <a:r>
              <a:rPr lang="en-AU" dirty="0"/>
              <a:t> can enable </a:t>
            </a:r>
            <a:r>
              <a:rPr lang="en-GB" i="1" dirty="0">
                <a:ea typeface="Kozuka Gothic Pr6N L"/>
              </a:rPr>
              <a:t>RF-sensitive </a:t>
            </a:r>
            <a:r>
              <a:rPr lang="en-GB" i="1" dirty="0" smtClean="0">
                <a:ea typeface="Kozuka Gothic Pr6N L"/>
              </a:rPr>
              <a:t>Environments</a:t>
            </a:r>
          </a:p>
          <a:p>
            <a:pPr lvl="1"/>
            <a:r>
              <a:rPr lang="en-AU" dirty="0" err="1"/>
              <a:t>LiFi</a:t>
            </a:r>
            <a:r>
              <a:rPr lang="en-AU" dirty="0"/>
              <a:t> can enable </a:t>
            </a:r>
            <a:r>
              <a:rPr lang="en-GB" i="1" dirty="0">
                <a:ea typeface="Kozuka Gothic Pr6N L"/>
              </a:rPr>
              <a:t>Indoor </a:t>
            </a:r>
            <a:r>
              <a:rPr lang="en-GB" i="1" dirty="0" smtClean="0">
                <a:ea typeface="Kozuka Gothic Pr6N L"/>
              </a:rPr>
              <a:t>Communications</a:t>
            </a:r>
          </a:p>
          <a:p>
            <a:pPr lvl="1"/>
            <a:r>
              <a:rPr lang="en-AU" dirty="0" err="1"/>
              <a:t>LiFi</a:t>
            </a:r>
            <a:r>
              <a:rPr lang="en-AU" dirty="0"/>
              <a:t> </a:t>
            </a:r>
            <a:r>
              <a:rPr lang="en-AU" dirty="0" smtClean="0"/>
              <a:t>leverages </a:t>
            </a:r>
            <a:r>
              <a:rPr lang="en-AU" i="1" dirty="0"/>
              <a:t>LED </a:t>
            </a:r>
            <a:r>
              <a:rPr lang="en-AU" i="1" dirty="0" smtClean="0"/>
              <a:t>Lighting</a:t>
            </a:r>
          </a:p>
          <a:p>
            <a:pPr lvl="1"/>
            <a:r>
              <a:rPr lang="en-GB" dirty="0" err="1"/>
              <a:t>LiFi</a:t>
            </a:r>
            <a:r>
              <a:rPr lang="en-GB" dirty="0"/>
              <a:t> leverages </a:t>
            </a:r>
            <a:r>
              <a:rPr lang="en-GB" i="1" dirty="0"/>
              <a:t>light spectrum</a:t>
            </a:r>
            <a:r>
              <a:rPr lang="en-GB" dirty="0">
                <a:ea typeface="Kozuka Gothic Pr6N L"/>
              </a:rPr>
              <a:t/>
            </a:r>
            <a:br>
              <a:rPr lang="en-GB" dirty="0">
                <a:ea typeface="Kozuka Gothic Pr6N L"/>
              </a:rPr>
            </a:b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LiFi</a:t>
            </a:r>
            <a:r>
              <a:rPr lang="en-AU" dirty="0"/>
              <a:t> can enable </a:t>
            </a:r>
            <a:r>
              <a:rPr lang="en-AU" i="1" dirty="0"/>
              <a:t>Secure Wireless Communications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ustomShape 2"/>
          <p:cNvSpPr/>
          <p:nvPr/>
        </p:nvSpPr>
        <p:spPr>
          <a:xfrm>
            <a:off x="4648200" y="1980503"/>
            <a:ext cx="3886200" cy="426789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lIns="89998" tIns="44999" rIns="89998" bIns="44999">
            <a:noAutofit/>
          </a:bodyPr>
          <a:lstStyle/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Many industries avoid the use of Wi-Fi due to fear of illicit network access and hacking</a:t>
            </a:r>
          </a:p>
          <a:p>
            <a:pPr marL="357188" lvl="2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+mj-lt"/>
              </a:rPr>
              <a:t>Even eavesdropping is motivation to ban radio frequency</a:t>
            </a: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Li-Fi signal contained within illuminated area, no possibility of external access</a:t>
            </a:r>
          </a:p>
          <a:p>
            <a:pPr marL="357188" lvl="2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+mj-lt"/>
              </a:rPr>
              <a:t>Additional security protocols enabled</a:t>
            </a:r>
            <a:endParaRPr lang="en-GB" sz="1600" dirty="0">
              <a:latin typeface="+mj-lt"/>
            </a:endParaRP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IN" sz="1600" dirty="0">
                <a:latin typeface="+mj-lt"/>
              </a:rPr>
              <a:t>Data Containment and Near Zero Leakage are inherent </a:t>
            </a:r>
            <a:r>
              <a:rPr lang="en-IN" sz="1600" dirty="0" err="1">
                <a:latin typeface="+mj-lt"/>
              </a:rPr>
              <a:t>LiFi</a:t>
            </a:r>
            <a:r>
              <a:rPr lang="en-IN" sz="1600" dirty="0">
                <a:latin typeface="+mj-lt"/>
              </a:rPr>
              <a:t> Properties</a:t>
            </a: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IN" sz="1600" dirty="0">
                <a:latin typeface="+mj-lt"/>
              </a:rPr>
              <a:t>Primary Requirement for Verticals like Finance and Government Agencies </a:t>
            </a:r>
          </a:p>
          <a:p>
            <a:pPr marL="400040" indent="-285743">
              <a:buFont typeface="Courier New"/>
              <a:buChar char="o"/>
            </a:pPr>
            <a:endParaRPr lang="en-GB" sz="1600" dirty="0">
              <a:latin typeface="+mj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0503"/>
            <a:ext cx="3748721" cy="294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14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LiFi</a:t>
            </a:r>
            <a:r>
              <a:rPr lang="en-AU" dirty="0"/>
              <a:t> can enable </a:t>
            </a:r>
            <a:r>
              <a:rPr lang="en-GB" i="1">
                <a:ea typeface="Kozuka Gothic Pr6N L"/>
              </a:rPr>
              <a:t>RF-sensitive </a:t>
            </a:r>
            <a:r>
              <a:rPr lang="en-GB" i="1" smtClean="0">
                <a:ea typeface="Kozuka Gothic Pr6N L"/>
              </a:rPr>
              <a:t>Environments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CustomShape 2"/>
          <p:cNvSpPr/>
          <p:nvPr/>
        </p:nvSpPr>
        <p:spPr>
          <a:xfrm>
            <a:off x="685799" y="1858962"/>
            <a:ext cx="3352801" cy="4389438"/>
          </a:xfrm>
          <a:prstGeom prst="rect">
            <a:avLst/>
          </a:prstGeom>
          <a:noFill/>
          <a:ln>
            <a:solidFill>
              <a:srgbClr val="343434"/>
            </a:solidFill>
          </a:ln>
        </p:spPr>
        <p:txBody>
          <a:bodyPr lIns="89998" tIns="44999" rIns="89998" bIns="44999"/>
          <a:lstStyle/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Many industries where RF communications are either disallowed or not possible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+mj-lt"/>
              </a:rPr>
              <a:t>Due to safety or interference</a:t>
            </a: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Inherent lack of electromagnetic interference of light allows Li-Fi to provide wireless communications</a:t>
            </a: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Useful in: Hospitals and Labs which need zero RF </a:t>
            </a:r>
            <a:r>
              <a:rPr lang="en-US" sz="1600" dirty="0">
                <a:latin typeface="+mj-lt"/>
              </a:rPr>
              <a:t>interference</a:t>
            </a:r>
            <a:endParaRPr lang="en-GB" sz="1600" dirty="0">
              <a:latin typeface="+mj-lt"/>
            </a:endParaRPr>
          </a:p>
          <a:p>
            <a:pPr marL="182563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350" dirty="0">
              <a:latin typeface="+mn-lt"/>
            </a:endParaRPr>
          </a:p>
          <a:p>
            <a:pPr marL="182563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35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79" y="1851863"/>
            <a:ext cx="2108197" cy="13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62" y="1826015"/>
            <a:ext cx="2178736" cy="163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81" y="3240052"/>
            <a:ext cx="2075419" cy="1556564"/>
          </a:xfrm>
          <a:prstGeom prst="rect">
            <a:avLst/>
          </a:prstGeom>
        </p:spPr>
      </p:pic>
      <p:pic>
        <p:nvPicPr>
          <p:cNvPr id="10" name="Picture 9" descr="FreeR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2750" y="3308863"/>
            <a:ext cx="2145116" cy="1557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29" y="5512838"/>
            <a:ext cx="1453371" cy="4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LiFi</a:t>
            </a:r>
            <a:r>
              <a:rPr lang="en-AU" dirty="0"/>
              <a:t> can enable </a:t>
            </a:r>
            <a:r>
              <a:rPr lang="en-GB" i="1" dirty="0">
                <a:ea typeface="Kozuka Gothic Pr6N L"/>
              </a:rPr>
              <a:t>Indoor Communications</a:t>
            </a:r>
            <a:r>
              <a:rPr lang="en-GB" dirty="0">
                <a:ea typeface="Kozuka Gothic Pr6N L"/>
              </a:rPr>
              <a:t/>
            </a:r>
            <a:br>
              <a:rPr lang="en-GB" dirty="0">
                <a:ea typeface="Kozuka Gothic Pr6N L"/>
              </a:rPr>
            </a:b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CustomShape 2"/>
          <p:cNvSpPr/>
          <p:nvPr/>
        </p:nvSpPr>
        <p:spPr>
          <a:xfrm>
            <a:off x="3886200" y="1653480"/>
            <a:ext cx="4618608" cy="4671120"/>
          </a:xfrm>
          <a:prstGeom prst="rect">
            <a:avLst/>
          </a:prstGeom>
          <a:noFill/>
          <a:ln>
            <a:solidFill>
              <a:srgbClr val="343434"/>
            </a:solidFill>
          </a:ln>
        </p:spPr>
        <p:txBody>
          <a:bodyPr lIns="89998" tIns="44999" rIns="89998" bIns="44999"/>
          <a:lstStyle/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The demand for wireless data is growing exponentially, approximately  16 </a:t>
            </a:r>
            <a:r>
              <a:rPr lang="en-GB" sz="1600" dirty="0" err="1">
                <a:latin typeface="+mj-lt"/>
              </a:rPr>
              <a:t>Exabytes</a:t>
            </a:r>
            <a:r>
              <a:rPr lang="en-GB" sz="1600" dirty="0">
                <a:latin typeface="+mj-lt"/>
              </a:rPr>
              <a:t>/month by 2016</a:t>
            </a:r>
          </a:p>
          <a:p>
            <a:pPr marL="357188" lvl="2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+mj-lt"/>
              </a:rPr>
              <a:t>70% of data generated indoors</a:t>
            </a:r>
          </a:p>
          <a:p>
            <a:pPr marL="357188" lvl="2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+mj-lt"/>
              </a:rPr>
              <a:t>Ability to supply data is saturating</a:t>
            </a: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Li-Fi presents </a:t>
            </a:r>
            <a:r>
              <a:rPr lang="en-GB" sz="1600" dirty="0" smtClean="0">
                <a:latin typeface="+mj-lt"/>
              </a:rPr>
              <a:t>complementary </a:t>
            </a:r>
            <a:r>
              <a:rPr lang="en-GB" sz="1600" dirty="0">
                <a:latin typeface="+mj-lt"/>
              </a:rPr>
              <a:t>indoor wireless communications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8" y="3666524"/>
            <a:ext cx="3000364" cy="168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enluxled.com/images/Applications/DL2-42W%20Gallaria%20Mall%20Cambridge%20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08" y="1648667"/>
            <a:ext cx="3000364" cy="182166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3" y="5512838"/>
            <a:ext cx="1453371" cy="48791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95547"/>
            <a:ext cx="3000364" cy="168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3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LiFi</a:t>
            </a:r>
            <a:r>
              <a:rPr lang="en-AU" dirty="0"/>
              <a:t> </a:t>
            </a:r>
            <a:r>
              <a:rPr lang="en-AU" dirty="0" smtClean="0"/>
              <a:t>leverages </a:t>
            </a:r>
            <a:r>
              <a:rPr lang="en-AU" i="1" dirty="0"/>
              <a:t>LED Lighting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ustomShape 2"/>
          <p:cNvSpPr/>
          <p:nvPr/>
        </p:nvSpPr>
        <p:spPr>
          <a:xfrm>
            <a:off x="685800" y="1921050"/>
            <a:ext cx="4681330" cy="4435300"/>
          </a:xfrm>
          <a:prstGeom prst="rect">
            <a:avLst/>
          </a:prstGeom>
          <a:noFill/>
          <a:ln>
            <a:solidFill>
              <a:srgbClr val="343434"/>
            </a:solidFill>
          </a:ln>
        </p:spPr>
        <p:txBody>
          <a:bodyPr lIns="89998" tIns="44999" rIns="89998" bIns="44999">
            <a:normAutofit/>
          </a:bodyPr>
          <a:lstStyle/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Lighting business model changing due to LED lifetimes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+mj-lt"/>
              </a:rPr>
              <a:t>No longer based on unit sales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+mj-lt"/>
              </a:rPr>
              <a:t>Moving to services and “value-adds”</a:t>
            </a: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Li-Fi provides powerful value-add by merging lighting and communications infrastructure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+mj-lt"/>
              </a:rPr>
              <a:t>Allow lighting companies to move into ICT industry</a:t>
            </a: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Fits into </a:t>
            </a:r>
            <a:r>
              <a:rPr lang="en-GB" sz="1600" dirty="0" smtClean="0">
                <a:latin typeface="+mj-lt"/>
              </a:rPr>
              <a:t>new digital </a:t>
            </a:r>
            <a:r>
              <a:rPr lang="en-GB" sz="1600" dirty="0">
                <a:latin typeface="+mj-lt"/>
              </a:rPr>
              <a:t>building </a:t>
            </a:r>
            <a:r>
              <a:rPr lang="en-GB" sz="1600" dirty="0" smtClean="0">
                <a:latin typeface="+mj-lt"/>
              </a:rPr>
              <a:t>architectures</a:t>
            </a:r>
            <a:endParaRPr lang="en-GB" sz="1600" dirty="0">
              <a:latin typeface="+mj-lt"/>
            </a:endParaRP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Smart not just in lighting but improves </a:t>
            </a:r>
            <a:r>
              <a:rPr lang="en-US" sz="1600" dirty="0" err="1">
                <a:latin typeface="+mj-lt"/>
              </a:rPr>
              <a:t>RoI</a:t>
            </a:r>
            <a:r>
              <a:rPr lang="en-US" sz="1600" dirty="0">
                <a:latin typeface="+mj-lt"/>
              </a:rPr>
              <a:t> by becoming a Data Access </a:t>
            </a:r>
            <a:r>
              <a:rPr lang="en-US" sz="1600" dirty="0">
                <a:latin typeface="+mj-lt"/>
              </a:rPr>
              <a:t>Medium</a:t>
            </a:r>
            <a:endParaRPr lang="en-IN" sz="16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60" y="1921050"/>
            <a:ext cx="3143240" cy="165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60" y="3791836"/>
            <a:ext cx="3143240" cy="172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29" y="5512838"/>
            <a:ext cx="1453371" cy="4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4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LiFi </a:t>
            </a:r>
            <a:r>
              <a:rPr lang="en-GB"/>
              <a:t>leverages </a:t>
            </a:r>
            <a:r>
              <a:rPr lang="en-GB" i="1" smtClean="0"/>
              <a:t>light spectrum</a:t>
            </a:r>
            <a:endParaRPr lang="en-AU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ustomShape 2"/>
          <p:cNvSpPr/>
          <p:nvPr/>
        </p:nvSpPr>
        <p:spPr>
          <a:xfrm>
            <a:off x="721006" y="2070929"/>
            <a:ext cx="4079593" cy="4253671"/>
          </a:xfrm>
          <a:prstGeom prst="rect">
            <a:avLst/>
          </a:prstGeom>
          <a:noFill/>
          <a:ln>
            <a:solidFill>
              <a:srgbClr val="343434"/>
            </a:solidFill>
          </a:ln>
        </p:spPr>
        <p:txBody>
          <a:bodyPr lIns="89998" tIns="44999" rIns="89998" bIns="44999"/>
          <a:lstStyle/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IN" sz="1600" dirty="0">
                <a:latin typeface="+mj-lt"/>
              </a:rPr>
              <a:t>Unlike RF </a:t>
            </a:r>
            <a:r>
              <a:rPr lang="en-IN" sz="1600" dirty="0" smtClean="0">
                <a:latin typeface="+mj-lt"/>
              </a:rPr>
              <a:t>spectrum </a:t>
            </a:r>
            <a:r>
              <a:rPr lang="en-IN" sz="1600" dirty="0">
                <a:latin typeface="+mj-lt"/>
              </a:rPr>
              <a:t>which is heavily licensed, </a:t>
            </a:r>
            <a:r>
              <a:rPr lang="en-IN" sz="1600" dirty="0" smtClean="0">
                <a:latin typeface="+mj-lt"/>
              </a:rPr>
              <a:t>visible light </a:t>
            </a:r>
            <a:r>
              <a:rPr lang="en-IN" sz="1600" dirty="0">
                <a:latin typeface="+mj-lt"/>
              </a:rPr>
              <a:t>is completely </a:t>
            </a:r>
            <a:r>
              <a:rPr lang="en-IN" sz="1600" dirty="0" smtClean="0">
                <a:latin typeface="+mj-lt"/>
              </a:rPr>
              <a:t>unlicensed</a:t>
            </a:r>
            <a:endParaRPr lang="en-IN" sz="1600" dirty="0">
              <a:latin typeface="+mj-lt"/>
            </a:endParaRP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+mj-lt"/>
              </a:rPr>
              <a:t>Spectrum is complementary and non-interfering to all existing and emerging 802.11 </a:t>
            </a:r>
            <a:r>
              <a:rPr lang="en-AU" sz="1600" dirty="0">
                <a:latin typeface="+mj-lt"/>
              </a:rPr>
              <a:t>technologies</a:t>
            </a:r>
            <a:endParaRPr lang="en-IN" sz="1600" dirty="0">
              <a:latin typeface="+mj-lt"/>
            </a:endParaRP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IN" sz="1600" dirty="0">
                <a:latin typeface="+mj-lt"/>
              </a:rPr>
              <a:t>Wider </a:t>
            </a:r>
            <a:r>
              <a:rPr lang="en-IN" sz="1600" dirty="0" smtClean="0">
                <a:latin typeface="+mj-lt"/>
              </a:rPr>
              <a:t>Spectrum</a:t>
            </a:r>
            <a:br>
              <a:rPr lang="en-IN" sz="1600" dirty="0" smtClean="0">
                <a:latin typeface="+mj-lt"/>
              </a:rPr>
            </a:br>
            <a:r>
              <a:rPr lang="en-IN" sz="1600" dirty="0" smtClean="0">
                <a:latin typeface="+mj-lt"/>
                <a:sym typeface="Wingdings"/>
              </a:rPr>
              <a:t></a:t>
            </a:r>
            <a:r>
              <a:rPr lang="en-IN" sz="1600" dirty="0" smtClean="0">
                <a:latin typeface="+mj-lt"/>
              </a:rPr>
              <a:t> </a:t>
            </a:r>
            <a:r>
              <a:rPr lang="en-IN" sz="1600" dirty="0">
                <a:latin typeface="+mj-lt"/>
              </a:rPr>
              <a:t>Less </a:t>
            </a:r>
            <a:r>
              <a:rPr lang="en-IN" sz="1600" dirty="0" smtClean="0">
                <a:latin typeface="+mj-lt"/>
              </a:rPr>
              <a:t>Congestion</a:t>
            </a:r>
            <a:br>
              <a:rPr lang="en-IN" sz="1600" dirty="0" smtClean="0">
                <a:latin typeface="+mj-lt"/>
              </a:rPr>
            </a:br>
            <a:r>
              <a:rPr lang="en-IN" sz="1600" dirty="0" smtClean="0">
                <a:latin typeface="+mj-lt"/>
                <a:sym typeface="Wingdings"/>
              </a:rPr>
              <a:t> </a:t>
            </a:r>
            <a:r>
              <a:rPr lang="en-IN" sz="1600" dirty="0">
                <a:latin typeface="+mj-lt"/>
              </a:rPr>
              <a:t>More Bandwidth </a:t>
            </a:r>
            <a:endParaRPr lang="en-GB" sz="16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29" y="5512838"/>
            <a:ext cx="1453371" cy="487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212" y="2076914"/>
            <a:ext cx="3558194" cy="31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 err="1"/>
              <a:t>LiFi</a:t>
            </a:r>
            <a:r>
              <a:rPr lang="en-US" dirty="0" smtClean="0"/>
              <a:t>? </a:t>
            </a:r>
            <a:r>
              <a:rPr lang="en-US" smtClean="0"/>
              <a:t>(</a:t>
            </a:r>
            <a:r>
              <a:rPr lang="en-US" dirty="0"/>
              <a:t>from the perspective of an enterprise </a:t>
            </a:r>
            <a:r>
              <a:rPr lang="en-US"/>
              <a:t>AP </a:t>
            </a:r>
            <a:r>
              <a:rPr lang="en-US" smtClean="0"/>
              <a:t>vendor’s customers)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Where?</a:t>
            </a:r>
          </a:p>
          <a:p>
            <a:pPr lvl="1"/>
            <a:r>
              <a:rPr lang="en-AU" dirty="0" err="1"/>
              <a:t>LiFi</a:t>
            </a:r>
            <a:r>
              <a:rPr lang="en-AU" dirty="0"/>
              <a:t> solves nuclear power plant </a:t>
            </a:r>
            <a:r>
              <a:rPr lang="en-AU" dirty="0" smtClean="0"/>
              <a:t>complexities</a:t>
            </a:r>
          </a:p>
          <a:p>
            <a:pPr lvl="1"/>
            <a:r>
              <a:rPr lang="en-AU" dirty="0" err="1"/>
              <a:t>LiFi</a:t>
            </a:r>
            <a:r>
              <a:rPr lang="en-AU" dirty="0"/>
              <a:t> </a:t>
            </a:r>
            <a:r>
              <a:rPr lang="en-IN" dirty="0"/>
              <a:t>solves use cases for a (French) electricity </a:t>
            </a:r>
            <a:r>
              <a:rPr lang="en-IN" dirty="0" smtClean="0"/>
              <a:t>utility</a:t>
            </a:r>
          </a:p>
          <a:p>
            <a:pPr lvl="1"/>
            <a:r>
              <a:rPr lang="en-AU" dirty="0" err="1"/>
              <a:t>LiFi</a:t>
            </a:r>
            <a:r>
              <a:rPr lang="en-AU" dirty="0"/>
              <a:t> solves </a:t>
            </a:r>
            <a:r>
              <a:rPr lang="en-US" dirty="0"/>
              <a:t>European country Department of Defense security </a:t>
            </a:r>
            <a:r>
              <a:rPr lang="en-US" dirty="0" smtClean="0"/>
              <a:t>issues</a:t>
            </a:r>
          </a:p>
          <a:p>
            <a:pPr lvl="1"/>
            <a:r>
              <a:rPr lang="en-AU" dirty="0" err="1"/>
              <a:t>LiFi</a:t>
            </a:r>
            <a:r>
              <a:rPr lang="en-AU" dirty="0"/>
              <a:t> solves use case of </a:t>
            </a:r>
            <a:r>
              <a:rPr lang="en-US"/>
              <a:t>devices that need wireless but not mobility</a:t>
            </a:r>
            <a:r>
              <a:rPr lang="en-AU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3464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0</TotalTime>
  <Words>662</Words>
  <Application>Microsoft Office PowerPoint</Application>
  <PresentationFormat>On-screen Show (4:3)</PresentationFormat>
  <Paragraphs>106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Courier New</vt:lpstr>
      <vt:lpstr>Kozuka Gothic Pr6N L</vt:lpstr>
      <vt:lpstr>Times New Roman</vt:lpstr>
      <vt:lpstr>Wingdings</vt:lpstr>
      <vt:lpstr>802-11-Submission</vt:lpstr>
      <vt:lpstr>LiFi from the perspective of an enterprise AP vendor</vt:lpstr>
      <vt:lpstr>LiFi is the potential basis of huge industry</vt:lpstr>
      <vt:lpstr>Why LiFi? (from the perspective of an enterprise AP vendor)</vt:lpstr>
      <vt:lpstr>LiFi can enable Secure Wireless Communications</vt:lpstr>
      <vt:lpstr>LiFi can enable RF-sensitive Environments</vt:lpstr>
      <vt:lpstr>LiFi can enable Indoor Communications </vt:lpstr>
      <vt:lpstr>LiFi leverages LED Lighting</vt:lpstr>
      <vt:lpstr>LiFi leverages light spectrum</vt:lpstr>
      <vt:lpstr>Where LiFi? (from the perspective of an enterprise AP vendor’s customers)</vt:lpstr>
      <vt:lpstr>LiFi solves nuclear power plant complexities</vt:lpstr>
      <vt:lpstr>LiFi solves use cases for a (French) electricity utility</vt:lpstr>
      <vt:lpstr>LiFi solves European country Department of Defense security issues</vt:lpstr>
      <vt:lpstr>LiFi solves use case of devices that need wireless but not mobility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2011-09-19T06:02:14Z</dcterms:created>
  <dcterms:modified xsi:type="dcterms:W3CDTF">2017-11-07T02:46:32Z</dcterms:modified>
</cp:coreProperties>
</file>