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01" r:id="rId2"/>
    <p:sldId id="615" r:id="rId3"/>
    <p:sldId id="623" r:id="rId4"/>
    <p:sldId id="624" r:id="rId5"/>
    <p:sldId id="625" r:id="rId6"/>
    <p:sldId id="626" r:id="rId7"/>
    <p:sldId id="629" r:id="rId8"/>
    <p:sldId id="613" r:id="rId9"/>
    <p:sldId id="622" r:id="rId10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39" autoAdjust="0"/>
    <p:restoredTop sz="94185" autoAdjust="0"/>
  </p:normalViewPr>
  <p:slideViewPr>
    <p:cSldViewPr>
      <p:cViewPr varScale="1">
        <p:scale>
          <a:sx n="91" d="100"/>
          <a:sy n="91" d="100"/>
        </p:scale>
        <p:origin x="-14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114" y="-102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1" y="202804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39" y="961970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2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2" y="96197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2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09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4" y="4721441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2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47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April 2016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NOV 2017</a:t>
            </a:r>
            <a:endParaRPr lang="en-US" sz="1800" b="1" dirty="0"/>
          </a:p>
        </p:txBody>
      </p:sp>
      <p:sp>
        <p:nvSpPr>
          <p:cNvPr id="8" name="직사각형 7"/>
          <p:cNvSpPr/>
          <p:nvPr userDrawn="1"/>
        </p:nvSpPr>
        <p:spPr>
          <a:xfrm>
            <a:off x="5528384" y="301495"/>
            <a:ext cx="30060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altLang="ko-KR" sz="1800" b="1" baseline="0" dirty="0" smtClean="0"/>
              <a:t>doc.: IEEE 802.11-17/1655r0</a:t>
            </a:r>
            <a:endParaRPr lang="en-US" altLang="ko-KR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DCM SQPSK for channel aggregation </a:t>
            </a:r>
            <a:br>
              <a:rPr lang="en-US" sz="2800" dirty="0" smtClean="0"/>
            </a:br>
            <a:r>
              <a:rPr lang="en-US" sz="2800" dirty="0" smtClean="0"/>
              <a:t>in OFDM mode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2017-11-06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81226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3" name="개체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2309719"/>
              </p:ext>
            </p:extLst>
          </p:nvPr>
        </p:nvGraphicFramePr>
        <p:xfrm>
          <a:off x="1014413" y="3200400"/>
          <a:ext cx="7226300" cy="344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" name="Document" r:id="rId5" imgW="8941254" imgH="4277235" progId="Word.Document.8">
                  <p:embed/>
                </p:oleObj>
              </mc:Choice>
              <mc:Fallback>
                <p:oleObj name="Document" r:id="rId5" imgW="8941254" imgH="4277235" progId="Word.Document.8">
                  <p:embed/>
                  <p:pic>
                    <p:nvPicPr>
                      <p:cNvPr id="0" name="개체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4413" y="3200400"/>
                        <a:ext cx="7226300" cy="3446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4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Introduction 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/>
              <a:t>SQPSK modulation for channel aggregation is not defined in current draft</a:t>
            </a:r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This presentation investigate several options for DCM SQPSK modulation for channel aggregation (2.16GHz+2.16GHz or 4.32GHz+4.32GHz) in OFDM mode and propose a method with better performance</a:t>
            </a:r>
            <a:endParaRPr lang="en-US" altLang="ko-KR" sz="1200" b="0" dirty="0" smtClean="0"/>
          </a:p>
          <a:p>
            <a:endParaRPr lang="en-US" altLang="ko-KR" sz="2000" b="0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86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Assumption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 smtClean="0"/>
              <a:t>Channel aggregation(2.16GHz+2.16GHz or 4.32GHz+4.32GHz)</a:t>
            </a:r>
          </a:p>
          <a:p>
            <a:r>
              <a:rPr lang="en-US" altLang="ko-KR" sz="2000" b="0" dirty="0" smtClean="0"/>
              <a:t>SISO transmission</a:t>
            </a:r>
          </a:p>
          <a:p>
            <a:r>
              <a:rPr lang="en-US" altLang="ko-KR" sz="2000" b="0" dirty="0" smtClean="0"/>
              <a:t>11ad CR, CB NLOS channel model</a:t>
            </a:r>
          </a:p>
          <a:p>
            <a:r>
              <a:rPr lang="en-US" altLang="ko-KR" sz="2000" b="0" dirty="0" smtClean="0"/>
              <a:t>Ideal channel estimation</a:t>
            </a:r>
          </a:p>
          <a:p>
            <a:r>
              <a:rPr lang="en-US" altLang="ko-KR" sz="2000" b="0" dirty="0" smtClean="0"/>
              <a:t>11ad LDPC code(1/2)</a:t>
            </a:r>
          </a:p>
          <a:p>
            <a:r>
              <a:rPr lang="en-US" altLang="ko-KR" sz="2000" b="0" dirty="0" smtClean="0"/>
              <a:t>PPDU length 8192 bytes</a:t>
            </a:r>
            <a:endParaRPr lang="en-US" altLang="ko-KR" sz="2000" dirty="0" smtClean="0"/>
          </a:p>
          <a:p>
            <a:r>
              <a:rPr lang="en-US" altLang="ko-KR" sz="2000" b="0" dirty="0" smtClean="0"/>
              <a:t>Static Tone Pairing(STP) subcarriers mapping</a:t>
            </a:r>
          </a:p>
          <a:p>
            <a:r>
              <a:rPr lang="en-US" altLang="ko-KR" sz="2000" b="0" dirty="0"/>
              <a:t>Receiver Algorithm : MRC in frequency domain</a:t>
            </a:r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62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2133600" y="3535398"/>
            <a:ext cx="5205412" cy="49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" name="내용 개체 틀 5"/>
          <p:cNvSpPr txBox="1">
            <a:spLocks/>
          </p:cNvSpPr>
          <p:nvPr/>
        </p:nvSpPr>
        <p:spPr bwMode="auto">
          <a:xfrm>
            <a:off x="609600" y="1752600"/>
            <a:ext cx="8001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b="0" kern="0" dirty="0" smtClean="0"/>
              <a:t>The first half of data symbols are mapped to the first half of channel 1. Its conjugated repetitions are mapped to second half of the channel 1</a:t>
            </a:r>
          </a:p>
          <a:p>
            <a:r>
              <a:rPr lang="en-US" altLang="ko-KR" sz="2000" b="0" kern="0" dirty="0" smtClean="0"/>
              <a:t>The second half of data symbols are mapped to the first half of channel 2. Its conjugated repetitions are mapped to the second half of the channel 2</a:t>
            </a:r>
          </a:p>
        </p:txBody>
      </p:sp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812328"/>
            <a:ext cx="37338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858159"/>
            <a:ext cx="40005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1 : </a:t>
            </a:r>
            <a:br>
              <a:rPr lang="en-US" altLang="ko-KR" dirty="0" smtClean="0"/>
            </a:br>
            <a:r>
              <a:rPr lang="en-US" altLang="ko-KR" dirty="0" smtClean="0"/>
              <a:t>SQPSK in each aggregated channel 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953784" y="3200400"/>
            <a:ext cx="6753226" cy="3200400"/>
          </a:xfrm>
        </p:spPr>
        <p:txBody>
          <a:bodyPr/>
          <a:lstStyle/>
          <a:p>
            <a:endParaRPr lang="en-US" altLang="ko-KR" sz="2000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6245423"/>
            <a:ext cx="2509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Aggregated channel 1</a:t>
            </a:r>
            <a:endParaRPr lang="ko-KR" altLang="en-US" b="1" dirty="0"/>
          </a:p>
        </p:txBody>
      </p:sp>
      <p:cxnSp>
        <p:nvCxnSpPr>
          <p:cNvPr id="9" name="직선 화살표 연결선 8"/>
          <p:cNvCxnSpPr/>
          <p:nvPr/>
        </p:nvCxnSpPr>
        <p:spPr bwMode="auto">
          <a:xfrm>
            <a:off x="2362200" y="3454598"/>
            <a:ext cx="233301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5943600" y="6245423"/>
            <a:ext cx="2471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Aggregated channel 2</a:t>
            </a:r>
            <a:endParaRPr lang="ko-KR" alt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667000" y="3197423"/>
            <a:ext cx="15792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168 data symbols</a:t>
            </a:r>
            <a:endParaRPr lang="ko-KR" altLang="en-US" b="1" dirty="0"/>
          </a:p>
        </p:txBody>
      </p:sp>
      <p:cxnSp>
        <p:nvCxnSpPr>
          <p:cNvPr id="19" name="직선 화살표 연결선 18"/>
          <p:cNvCxnSpPr/>
          <p:nvPr/>
        </p:nvCxnSpPr>
        <p:spPr bwMode="auto">
          <a:xfrm>
            <a:off x="685800" y="6022777"/>
            <a:ext cx="193260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1066800" y="6008123"/>
            <a:ext cx="1872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168 subcarriers</a:t>
            </a:r>
            <a:endParaRPr lang="ko-KR" altLang="en-US" sz="11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753760" y="3708484"/>
            <a:ext cx="11823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 smtClean="0"/>
              <a:t>Bits[2m, 2m+1]</a:t>
            </a:r>
            <a:endParaRPr lang="ko-KR" altLang="en-US" sz="10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2133600" y="4244861"/>
            <a:ext cx="8382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 err="1" smtClean="0"/>
              <a:t>conj</a:t>
            </a:r>
            <a:r>
              <a:rPr lang="en-US" altLang="ko-KR" sz="1050" b="1" dirty="0" smtClean="0"/>
              <a:t>(S(m))</a:t>
            </a:r>
            <a:endParaRPr lang="ko-KR" altLang="en-US" sz="1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4648200" y="4191000"/>
            <a:ext cx="4965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 smtClean="0"/>
              <a:t>S(n)</a:t>
            </a:r>
            <a:endParaRPr lang="ko-KR" altLang="en-US" sz="10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5562600" y="4165684"/>
            <a:ext cx="76588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 err="1"/>
              <a:t>c</a:t>
            </a:r>
            <a:r>
              <a:rPr lang="en-US" altLang="ko-KR" sz="1050" b="1" dirty="0" err="1" smtClean="0"/>
              <a:t>onj</a:t>
            </a:r>
            <a:r>
              <a:rPr lang="en-US" altLang="ko-KR" sz="1050" b="1" dirty="0" smtClean="0"/>
              <a:t>(S(n))</a:t>
            </a:r>
            <a:endParaRPr lang="ko-KR" altLang="en-US" sz="10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1256039" y="4241884"/>
            <a:ext cx="4965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 smtClean="0"/>
              <a:t>S(m)</a:t>
            </a:r>
            <a:endParaRPr lang="ko-KR" altLang="en-US" sz="1000" b="1" dirty="0"/>
          </a:p>
        </p:txBody>
      </p:sp>
      <p:cxnSp>
        <p:nvCxnSpPr>
          <p:cNvPr id="54" name="직선 화살표 연결선 53"/>
          <p:cNvCxnSpPr/>
          <p:nvPr/>
        </p:nvCxnSpPr>
        <p:spPr bwMode="auto">
          <a:xfrm>
            <a:off x="1820560" y="3860884"/>
            <a:ext cx="3892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2" name="직선 화살표 연결선 71"/>
          <p:cNvCxnSpPr/>
          <p:nvPr/>
        </p:nvCxnSpPr>
        <p:spPr bwMode="auto">
          <a:xfrm>
            <a:off x="2663162" y="6022777"/>
            <a:ext cx="19469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2852378" y="6008123"/>
            <a:ext cx="1872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168 subcarriers</a:t>
            </a:r>
            <a:endParaRPr lang="ko-KR" altLang="en-US" sz="1100" b="1" dirty="0"/>
          </a:p>
        </p:txBody>
      </p:sp>
      <p:cxnSp>
        <p:nvCxnSpPr>
          <p:cNvPr id="74" name="직선 화살표 연결선 73"/>
          <p:cNvCxnSpPr>
            <a:endCxn id="6155" idx="2"/>
          </p:cNvCxnSpPr>
          <p:nvPr/>
        </p:nvCxnSpPr>
        <p:spPr bwMode="auto">
          <a:xfrm>
            <a:off x="5257800" y="5974378"/>
            <a:ext cx="17907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5562600" y="5943600"/>
            <a:ext cx="1872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168 subcarriers</a:t>
            </a:r>
            <a:endParaRPr lang="ko-KR" altLang="en-US" sz="1100" b="1" dirty="0"/>
          </a:p>
        </p:txBody>
      </p:sp>
      <p:cxnSp>
        <p:nvCxnSpPr>
          <p:cNvPr id="76" name="직선 화살표 연결선 75"/>
          <p:cNvCxnSpPr/>
          <p:nvPr/>
        </p:nvCxnSpPr>
        <p:spPr bwMode="auto">
          <a:xfrm>
            <a:off x="7049220" y="5959724"/>
            <a:ext cx="18326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7424378" y="5943600"/>
            <a:ext cx="1872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168 subcarriers</a:t>
            </a:r>
            <a:endParaRPr lang="ko-KR" altLang="en-US" sz="1100" b="1" dirty="0"/>
          </a:p>
        </p:txBody>
      </p:sp>
      <p:cxnSp>
        <p:nvCxnSpPr>
          <p:cNvPr id="86" name="직선 화살표 연결선 85"/>
          <p:cNvCxnSpPr/>
          <p:nvPr/>
        </p:nvCxnSpPr>
        <p:spPr bwMode="auto">
          <a:xfrm>
            <a:off x="4800600" y="3476625"/>
            <a:ext cx="233301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5381010" y="3200400"/>
            <a:ext cx="289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168 data symbols</a:t>
            </a:r>
            <a:endParaRPr lang="ko-KR" altLang="en-US" b="1" dirty="0"/>
          </a:p>
        </p:txBody>
      </p:sp>
      <p:cxnSp>
        <p:nvCxnSpPr>
          <p:cNvPr id="33" name="직선 화살표 연결선 32"/>
          <p:cNvCxnSpPr/>
          <p:nvPr/>
        </p:nvCxnSpPr>
        <p:spPr bwMode="auto">
          <a:xfrm>
            <a:off x="2362200" y="4033717"/>
            <a:ext cx="381000" cy="9265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직선 화살표 연결선 20"/>
          <p:cNvCxnSpPr/>
          <p:nvPr/>
        </p:nvCxnSpPr>
        <p:spPr bwMode="auto">
          <a:xfrm flipH="1">
            <a:off x="762000" y="3962400"/>
            <a:ext cx="1600200" cy="9978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0" name="직선 화살표 연결선 39"/>
          <p:cNvCxnSpPr/>
          <p:nvPr/>
        </p:nvCxnSpPr>
        <p:spPr bwMode="auto">
          <a:xfrm>
            <a:off x="4800600" y="4033717"/>
            <a:ext cx="2378855" cy="82444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8" name="직선 화살표 연결선 37"/>
          <p:cNvCxnSpPr/>
          <p:nvPr/>
        </p:nvCxnSpPr>
        <p:spPr bwMode="auto">
          <a:xfrm>
            <a:off x="4800600" y="4033717"/>
            <a:ext cx="570240" cy="82444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54282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8" name="내용 개체 틀 5"/>
              <p:cNvSpPr txBox="1">
                <a:spLocks/>
              </p:cNvSpPr>
              <p:nvPr/>
            </p:nvSpPr>
            <p:spPr bwMode="auto">
              <a:xfrm>
                <a:off x="685800" y="1953969"/>
                <a:ext cx="7772400" cy="411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r>
                  <a:rPr lang="en-US" altLang="ko-KR" sz="2000" b="0" kern="0" dirty="0" smtClean="0"/>
                  <a:t>The data symbol </a:t>
                </a:r>
                <a14:m>
                  <m:oMath xmlns:m="http://schemas.openxmlformats.org/officeDocument/2006/math">
                    <m:r>
                      <a:rPr lang="en-US" altLang="ko-KR" sz="2000" b="0" i="1" kern="0" smtClean="0">
                        <a:latin typeface="Cambria Math"/>
                      </a:rPr>
                      <m:t>𝑆</m:t>
                    </m:r>
                    <m:r>
                      <a:rPr lang="en-US" altLang="ko-KR" sz="2000" b="0" i="1" kern="0" smtClean="0">
                        <a:latin typeface="Cambria Math"/>
                      </a:rPr>
                      <m:t>(</m:t>
                    </m:r>
                    <m:r>
                      <a:rPr lang="en-US" altLang="ko-KR" sz="2000" b="0" i="1" kern="0" smtClean="0">
                        <a:latin typeface="Cambria Math"/>
                      </a:rPr>
                      <m:t>𝑚</m:t>
                    </m:r>
                    <m:r>
                      <a:rPr lang="en-US" altLang="ko-KR" sz="2000" b="0" i="1" kern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altLang="ko-KR" sz="2000" b="0" kern="0" dirty="0" smtClean="0"/>
                  <a:t> is mapped to the aggregated channel 1.</a:t>
                </a:r>
              </a:p>
              <a:p>
                <a:r>
                  <a:rPr lang="en-US" altLang="ko-KR" sz="2000" b="0" kern="0" dirty="0" smtClean="0"/>
                  <a:t>Its conjugated repetition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sz="2000" b="0" i="1" ker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ko-KR" sz="2000" b="0" i="0" kern="0" smtClean="0">
                            <a:latin typeface="Cambria Math"/>
                          </a:rPr>
                          <m:t>S</m:t>
                        </m:r>
                        <m:r>
                          <a:rPr lang="en-US" altLang="ko-KR" sz="2000" b="0" i="0" kern="0" smtClean="0">
                            <a:latin typeface="Cambria Math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altLang="ko-KR" sz="2000" b="0" i="0" kern="0" smtClean="0">
                            <a:latin typeface="Cambria Math"/>
                          </a:rPr>
                          <m:t>m</m:t>
                        </m:r>
                        <m:r>
                          <a:rPr lang="en-US" altLang="ko-KR" sz="2000" b="0" i="0" kern="0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altLang="ko-KR" sz="2000" b="0" i="0" kern="0" smtClean="0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altLang="ko-KR" sz="2000" b="0" kern="0" dirty="0" smtClean="0"/>
                  <a:t> is mapped to aggregated channel 2.</a:t>
                </a:r>
              </a:p>
            </p:txBody>
          </p:sp>
        </mc:Choice>
        <mc:Fallback xmlns="">
          <p:sp>
            <p:nvSpPr>
              <p:cNvPr id="58" name="내용 개체 틀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1953969"/>
                <a:ext cx="7772400" cy="4114800"/>
              </a:xfrm>
              <a:prstGeom prst="rect">
                <a:avLst/>
              </a:prstGeom>
              <a:blipFill rotWithShape="1">
                <a:blip r:embed="rId3"/>
                <a:stretch>
                  <a:fillRect l="-706" t="-74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669963"/>
            <a:ext cx="4038599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700660"/>
            <a:ext cx="4189179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016" y="3025697"/>
            <a:ext cx="4692184" cy="631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: </a:t>
            </a:r>
            <a:br>
              <a:rPr lang="en-US" altLang="ko-KR" dirty="0" smtClean="0"/>
            </a:br>
            <a:r>
              <a:rPr lang="en-US" altLang="ko-KR" dirty="0" smtClean="0"/>
              <a:t>SQPSK across the aggregated channels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953784" y="3200400"/>
            <a:ext cx="6753226" cy="3200400"/>
          </a:xfrm>
        </p:spPr>
        <p:txBody>
          <a:bodyPr/>
          <a:lstStyle/>
          <a:p>
            <a:endParaRPr lang="en-US" altLang="ko-KR" sz="2000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81189" y="6169223"/>
            <a:ext cx="2509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Aggregated channel 1</a:t>
            </a:r>
            <a:endParaRPr lang="ko-KR" altLang="en-US" b="1" dirty="0"/>
          </a:p>
        </p:txBody>
      </p:sp>
      <p:cxnSp>
        <p:nvCxnSpPr>
          <p:cNvPr id="9" name="직선 화살표 연결선 8"/>
          <p:cNvCxnSpPr/>
          <p:nvPr/>
        </p:nvCxnSpPr>
        <p:spPr bwMode="auto">
          <a:xfrm>
            <a:off x="2286000" y="2971800"/>
            <a:ext cx="456835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5943600" y="6169223"/>
            <a:ext cx="2471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Aggregated channel 2</a:t>
            </a:r>
            <a:endParaRPr lang="ko-KR" alt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810000" y="2740223"/>
            <a:ext cx="1649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336 data symbols</a:t>
            </a:r>
            <a:endParaRPr lang="ko-KR" altLang="en-US" b="1" dirty="0"/>
          </a:p>
        </p:txBody>
      </p:sp>
      <p:cxnSp>
        <p:nvCxnSpPr>
          <p:cNvPr id="19" name="직선 화살표 연결선 18"/>
          <p:cNvCxnSpPr/>
          <p:nvPr/>
        </p:nvCxnSpPr>
        <p:spPr bwMode="auto">
          <a:xfrm>
            <a:off x="381000" y="5867400"/>
            <a:ext cx="418917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1937978" y="5791200"/>
            <a:ext cx="1872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336 subcarriers</a:t>
            </a:r>
            <a:endParaRPr lang="ko-KR" altLang="en-US" sz="1100" b="1" dirty="0"/>
          </a:p>
        </p:txBody>
      </p:sp>
      <p:cxnSp>
        <p:nvCxnSpPr>
          <p:cNvPr id="26" name="직선 화살표 연결선 25"/>
          <p:cNvCxnSpPr/>
          <p:nvPr/>
        </p:nvCxnSpPr>
        <p:spPr bwMode="auto">
          <a:xfrm>
            <a:off x="4953000" y="5819001"/>
            <a:ext cx="40385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6248400" y="5742801"/>
            <a:ext cx="16366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336 subcarriers</a:t>
            </a:r>
            <a:endParaRPr lang="ko-KR" altLang="en-US" sz="1100" b="1" dirty="0"/>
          </a:p>
        </p:txBody>
      </p:sp>
      <p:cxnSp>
        <p:nvCxnSpPr>
          <p:cNvPr id="21" name="직선 화살표 연결선 20"/>
          <p:cNvCxnSpPr/>
          <p:nvPr/>
        </p:nvCxnSpPr>
        <p:spPr bwMode="auto">
          <a:xfrm flipH="1">
            <a:off x="533400" y="3581400"/>
            <a:ext cx="1905000" cy="11861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3" name="직선 화살표 연결선 32"/>
          <p:cNvCxnSpPr/>
          <p:nvPr/>
        </p:nvCxnSpPr>
        <p:spPr bwMode="auto">
          <a:xfrm>
            <a:off x="2438400" y="3581400"/>
            <a:ext cx="2667000" cy="11192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829960" y="3276600"/>
            <a:ext cx="11823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 smtClean="0"/>
              <a:t>Bits[2m, 2m+1]</a:t>
            </a:r>
            <a:endParaRPr lang="ko-KR" altLang="en-US" sz="10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2590800" y="3784684"/>
            <a:ext cx="8382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 err="1" smtClean="0"/>
              <a:t>conj</a:t>
            </a:r>
            <a:r>
              <a:rPr lang="en-US" altLang="ko-KR" sz="1050" b="1" dirty="0" smtClean="0"/>
              <a:t>(S(m))</a:t>
            </a:r>
            <a:endParaRPr lang="ko-KR" altLang="en-US" sz="1000" b="1" dirty="0"/>
          </a:p>
        </p:txBody>
      </p:sp>
      <p:cxnSp>
        <p:nvCxnSpPr>
          <p:cNvPr id="38" name="직선 화살표 연결선 37"/>
          <p:cNvCxnSpPr/>
          <p:nvPr/>
        </p:nvCxnSpPr>
        <p:spPr bwMode="auto">
          <a:xfrm flipH="1">
            <a:off x="2475589" y="3606716"/>
            <a:ext cx="2158968" cy="11608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0" name="직선 화살표 연결선 39"/>
          <p:cNvCxnSpPr/>
          <p:nvPr/>
        </p:nvCxnSpPr>
        <p:spPr bwMode="auto">
          <a:xfrm>
            <a:off x="4635531" y="3581400"/>
            <a:ext cx="2431191" cy="11861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3923039" y="3657600"/>
            <a:ext cx="4965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 smtClean="0"/>
              <a:t>S(n)</a:t>
            </a:r>
            <a:endParaRPr lang="ko-KR" altLang="en-US" sz="10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5715000" y="3886200"/>
            <a:ext cx="76588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 err="1"/>
              <a:t>c</a:t>
            </a:r>
            <a:r>
              <a:rPr lang="en-US" altLang="ko-KR" sz="1050" b="1" dirty="0" err="1" smtClean="0"/>
              <a:t>onj</a:t>
            </a:r>
            <a:r>
              <a:rPr lang="en-US" altLang="ko-KR" sz="1050" b="1" dirty="0" smtClean="0"/>
              <a:t>(S(n))</a:t>
            </a:r>
            <a:endParaRPr lang="ko-KR" altLang="en-US" sz="10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1447800" y="3860884"/>
            <a:ext cx="4965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 smtClean="0"/>
              <a:t>S(m)</a:t>
            </a:r>
            <a:endParaRPr lang="ko-KR" altLang="en-US" sz="1000" b="1" dirty="0"/>
          </a:p>
        </p:txBody>
      </p:sp>
      <p:cxnSp>
        <p:nvCxnSpPr>
          <p:cNvPr id="54" name="직선 화살표 연결선 53"/>
          <p:cNvCxnSpPr/>
          <p:nvPr/>
        </p:nvCxnSpPr>
        <p:spPr bwMode="auto">
          <a:xfrm>
            <a:off x="1896760" y="3403558"/>
            <a:ext cx="3892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59622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Simulated PER of DCM SQPSK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r>
              <a:rPr lang="en-US" altLang="ko-KR" sz="2000" b="0" dirty="0" smtClean="0"/>
              <a:t>11ad CB channel</a:t>
            </a:r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244989"/>
              </p:ext>
            </p:extLst>
          </p:nvPr>
        </p:nvGraphicFramePr>
        <p:xfrm>
          <a:off x="4724400" y="2971800"/>
          <a:ext cx="4191000" cy="112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4822"/>
                <a:gridCol w="1243094"/>
                <a:gridCol w="1136542"/>
                <a:gridCol w="1136542"/>
              </a:tblGrid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PER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Option2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Option1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Gain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1%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-1.48dB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-1.46dB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~0.02dB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0.1%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-1.2dB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-1.1dB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~0.1dB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내용 개체 틀 5"/>
          <p:cNvSpPr txBox="1">
            <a:spLocks/>
          </p:cNvSpPr>
          <p:nvPr/>
        </p:nvSpPr>
        <p:spPr bwMode="auto">
          <a:xfrm>
            <a:off x="4658711" y="1981200"/>
            <a:ext cx="3886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b="0" kern="0" dirty="0" smtClean="0"/>
              <a:t>SNR gain at 1% and 0.1% PER</a:t>
            </a:r>
          </a:p>
          <a:p>
            <a:endParaRPr lang="en-US" altLang="ko-KR" sz="2000" b="0" kern="0" dirty="0" smtClean="0"/>
          </a:p>
          <a:p>
            <a:endParaRPr lang="en-US" altLang="ko-KR" sz="2000" b="0" kern="0" dirty="0"/>
          </a:p>
          <a:p>
            <a:endParaRPr lang="en-US" altLang="ko-KR" sz="2000" b="0" kern="0" dirty="0" smtClean="0"/>
          </a:p>
          <a:p>
            <a:endParaRPr lang="en-US" altLang="ko-KR" sz="2000" b="0" kern="0" dirty="0"/>
          </a:p>
          <a:p>
            <a:endParaRPr lang="en-US" altLang="ko-KR" sz="2000" b="0" kern="0" dirty="0" smtClean="0"/>
          </a:p>
          <a:p>
            <a:endParaRPr lang="en-US" altLang="ko-KR" sz="2000" b="0" kern="0" dirty="0" smtClean="0"/>
          </a:p>
          <a:p>
            <a:endParaRPr lang="en-US" altLang="ko-KR" sz="2000" b="0" kern="0" dirty="0" smtClean="0"/>
          </a:p>
          <a:p>
            <a:endParaRPr lang="en-US" altLang="ko-KR" sz="2000" b="0" kern="0" dirty="0" smtClean="0"/>
          </a:p>
          <a:p>
            <a:endParaRPr lang="en-US" altLang="ko-KR" sz="2000" b="0" kern="0" dirty="0" smtClean="0"/>
          </a:p>
          <a:p>
            <a:endParaRPr lang="en-US" altLang="ko-KR" sz="2000" b="0" kern="0" dirty="0"/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09648"/>
            <a:ext cx="4658710" cy="4167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89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Simulated PER of DCM SQPSK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r>
              <a:rPr lang="en-US" altLang="ko-KR" sz="2000" b="0" dirty="0" smtClean="0"/>
              <a:t>11ad CR channel</a:t>
            </a:r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  <p:sp>
        <p:nvSpPr>
          <p:cNvPr id="11" name="내용 개체 틀 5"/>
          <p:cNvSpPr txBox="1">
            <a:spLocks/>
          </p:cNvSpPr>
          <p:nvPr/>
        </p:nvSpPr>
        <p:spPr bwMode="auto">
          <a:xfrm>
            <a:off x="4800600" y="1981200"/>
            <a:ext cx="3886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b="0" kern="0" dirty="0" smtClean="0"/>
              <a:t>SNR gain at 1% and 0.1% PER</a:t>
            </a:r>
          </a:p>
          <a:p>
            <a:endParaRPr lang="en-US" altLang="ko-KR" sz="2000" b="0" kern="0" dirty="0" smtClean="0"/>
          </a:p>
          <a:p>
            <a:endParaRPr lang="en-US" altLang="ko-KR" sz="2000" b="0" kern="0" dirty="0" smtClean="0"/>
          </a:p>
          <a:p>
            <a:endParaRPr lang="en-US" altLang="ko-KR" sz="2000" b="0" kern="0" dirty="0" smtClean="0"/>
          </a:p>
          <a:p>
            <a:endParaRPr lang="en-US" altLang="ko-KR" sz="2000" b="0" kern="0" dirty="0" smtClean="0"/>
          </a:p>
          <a:p>
            <a:endParaRPr lang="en-US" altLang="ko-KR" sz="2000" b="0" kern="0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62200"/>
            <a:ext cx="4800600" cy="4114800"/>
          </a:xfrm>
          <a:prstGeom prst="rect">
            <a:avLst/>
          </a:prstGeom>
        </p:spPr>
      </p:pic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874570"/>
              </p:ext>
            </p:extLst>
          </p:nvPr>
        </p:nvGraphicFramePr>
        <p:xfrm>
          <a:off x="4724400" y="2971800"/>
          <a:ext cx="4191000" cy="112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4822"/>
                <a:gridCol w="1243094"/>
                <a:gridCol w="1136542"/>
                <a:gridCol w="1136542"/>
              </a:tblGrid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PER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Option2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Option1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Gain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1%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0.75dB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1.07dB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~ 0.4dB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0.1%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1.87dB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2.63dB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~0.8dB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40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0" dirty="0" smtClean="0"/>
              <a:t>In this contribution, we compared the performance of</a:t>
            </a:r>
          </a:p>
          <a:p>
            <a:pPr lvl="1"/>
            <a:r>
              <a:rPr lang="en-US" altLang="ko-KR" dirty="0" smtClean="0"/>
              <a:t>Option1 : </a:t>
            </a:r>
            <a:r>
              <a:rPr lang="en-US" altLang="ko-KR" b="0" dirty="0" smtClean="0"/>
              <a:t>SQPSK modulation in each aggregated channel</a:t>
            </a:r>
          </a:p>
          <a:p>
            <a:pPr lvl="1"/>
            <a:r>
              <a:rPr lang="en-US" altLang="ko-KR" dirty="0" smtClean="0"/>
              <a:t>Option2 : </a:t>
            </a:r>
            <a:r>
              <a:rPr lang="en-US" altLang="ko-KR" dirty="0"/>
              <a:t>SQPSK modulation across the aggregated channels</a:t>
            </a:r>
          </a:p>
          <a:p>
            <a:pPr lvl="0"/>
            <a:endParaRPr lang="en-US" altLang="ko-KR" b="0" dirty="0" smtClean="0"/>
          </a:p>
          <a:p>
            <a:pPr lvl="0"/>
            <a:r>
              <a:rPr lang="en-US" altLang="ko-KR" b="0" dirty="0" smtClean="0"/>
              <a:t>Based on simulation, </a:t>
            </a:r>
            <a:r>
              <a:rPr lang="en-US" altLang="ko-KR" dirty="0" smtClean="0"/>
              <a:t>option2 have better performance</a:t>
            </a:r>
          </a:p>
          <a:p>
            <a:pPr lvl="1"/>
            <a:r>
              <a:rPr lang="en-US" altLang="ko-KR" dirty="0" smtClean="0"/>
              <a:t>11ad CB : 0.02dB @ 1% PER,  0.1dB </a:t>
            </a:r>
            <a:r>
              <a:rPr lang="en-US" altLang="ko-KR" dirty="0"/>
              <a:t>@ </a:t>
            </a:r>
            <a:r>
              <a:rPr lang="en-US" altLang="ko-KR" dirty="0" smtClean="0"/>
              <a:t>0.1% PER </a:t>
            </a:r>
          </a:p>
          <a:p>
            <a:pPr lvl="1"/>
            <a:r>
              <a:rPr lang="en-US" altLang="ko-KR" dirty="0" smtClean="0"/>
              <a:t>11ad CR : 0.4dB </a:t>
            </a:r>
            <a:r>
              <a:rPr lang="en-US" altLang="ko-KR" dirty="0"/>
              <a:t>@ </a:t>
            </a:r>
            <a:r>
              <a:rPr lang="en-US" altLang="ko-KR" dirty="0" smtClean="0"/>
              <a:t>1% PER,  0.8dB </a:t>
            </a:r>
            <a:r>
              <a:rPr lang="en-US" altLang="ko-KR" dirty="0"/>
              <a:t>@ </a:t>
            </a:r>
            <a:r>
              <a:rPr lang="en-US" altLang="ko-KR" dirty="0" smtClean="0"/>
              <a:t>0.1% PER</a:t>
            </a:r>
            <a:endParaRPr lang="en-US" altLang="ko-KR" dirty="0"/>
          </a:p>
          <a:p>
            <a:pPr lvl="1"/>
            <a:endParaRPr lang="en-US" altLang="ko-KR" b="0" dirty="0"/>
          </a:p>
          <a:p>
            <a:pPr lvl="0"/>
            <a:r>
              <a:rPr lang="en-US" altLang="ko-KR" b="0" dirty="0" smtClean="0"/>
              <a:t>We propose that DCM SQPSK modulation across the aggregated channels may be used for OFDM transmission mode</a:t>
            </a:r>
          </a:p>
          <a:p>
            <a:pPr lvl="0"/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1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lvl="0"/>
            <a:r>
              <a:rPr lang="en-US" altLang="ko-KR" b="0" dirty="0" smtClean="0"/>
              <a:t>Do you agree </a:t>
            </a:r>
          </a:p>
          <a:p>
            <a:pPr lvl="1"/>
            <a:r>
              <a:rPr lang="en-US" altLang="ko-KR" sz="1800" b="0" dirty="0" smtClean="0"/>
              <a:t>to define DCM SQPSK across aggregated channels </a:t>
            </a:r>
            <a:r>
              <a:rPr lang="en-US" altLang="ko-KR" sz="1800" dirty="0"/>
              <a:t>as described in (11-17-1656-00-00ay-Draft text for DCM SPQKS for channel aggregation in OFDM mode)?</a:t>
            </a:r>
            <a:endParaRPr lang="en-US" altLang="ko-KR" sz="2400" b="0" dirty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48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173529</TotalTime>
  <Words>541</Words>
  <Application>Microsoft Office PowerPoint</Application>
  <PresentationFormat>화면 슬라이드 쇼(4:3)</PresentationFormat>
  <Paragraphs>160</Paragraphs>
  <Slides>9</Slides>
  <Notes>9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1" baseType="lpstr">
      <vt:lpstr>ACcord Submission Template</vt:lpstr>
      <vt:lpstr>Document</vt:lpstr>
      <vt:lpstr>DCM SQPSK for channel aggregation  in OFDM mode</vt:lpstr>
      <vt:lpstr>Introduction </vt:lpstr>
      <vt:lpstr>Simulation Assumption</vt:lpstr>
      <vt:lpstr>Option 1 :  SQPSK in each aggregated channel </vt:lpstr>
      <vt:lpstr>Option 2 :  SQPSK across the aggregated channels</vt:lpstr>
      <vt:lpstr>Simulated PER of DCM SQPSK</vt:lpstr>
      <vt:lpstr>Simulated PER of DCM SQPSK</vt:lpstr>
      <vt:lpstr>Conclusion</vt:lpstr>
      <vt:lpstr>SP</vt:lpstr>
    </vt:vector>
  </TitlesOfParts>
  <Company>&lt;Company Name&gt;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</dc:creator>
  <cp:lastModifiedBy>admin</cp:lastModifiedBy>
  <cp:revision>2259</cp:revision>
  <cp:lastPrinted>2015-07-07T10:54:43Z</cp:lastPrinted>
  <dcterms:created xsi:type="dcterms:W3CDTF">2009-12-02T19:05:24Z</dcterms:created>
  <dcterms:modified xsi:type="dcterms:W3CDTF">2017-11-06T13:52:49Z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