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59" r:id="rId3"/>
    <p:sldId id="352" r:id="rId4"/>
    <p:sldId id="353" r:id="rId5"/>
    <p:sldId id="355" r:id="rId6"/>
    <p:sldId id="356" r:id="rId7"/>
    <p:sldId id="358" r:id="rId8"/>
    <p:sldId id="357" r:id="rId9"/>
    <p:sldId id="360" r:id="rId10"/>
    <p:sldId id="361" r:id="rId11"/>
    <p:sldId id="362" r:id="rId12"/>
    <p:sldId id="363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e Cherian" initials="GC" lastIdx="7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Venkat Venkatachalam Jayara" initials="VVJ" lastIdx="9" clrIdx="1">
    <p:extLst>
      <p:ext uri="{19B8F6BF-5375-455C-9EA6-DF929625EA0E}">
        <p15:presenceInfo xmlns:p15="http://schemas.microsoft.com/office/powerpoint/2012/main" userId="S-1-5-21-945540591-4024260831-3861152641-2825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56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4219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2017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802.11-17/1647r0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91020"/>
            <a:ext cx="7935913" cy="1066800"/>
          </a:xfrm>
        </p:spPr>
        <p:txBody>
          <a:bodyPr/>
          <a:lstStyle/>
          <a:p>
            <a:r>
              <a:rPr lang="en-US" altLang="en-US" sz="2800" dirty="0"/>
              <a:t>Ack/BA for mmWave Distribution Networks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03716"/>
              </p:ext>
            </p:extLst>
          </p:nvPr>
        </p:nvGraphicFramePr>
        <p:xfrm>
          <a:off x="381001" y="2534920"/>
          <a:ext cx="8305800" cy="2966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George Cherian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gcherian@qti.qualcomm.com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Lochan Verma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lverma@qti.qualcomm.com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Solomon Trainin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strainin@qti.qualcomm.com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Carlos Aldana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carlos.h.aldana@intel.com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14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Oren Kedem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oren.kedem@intel.com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SungJin</a:t>
                      </a:r>
                      <a:r>
                        <a:rPr lang="en-US" sz="1600" dirty="0"/>
                        <a:t>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allean.park@lge.com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838170"/>
                  </a:ext>
                </a:extLst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Qualcomm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5B14E-0BD1-4303-B9E9-6E25DE804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2E9AF-F7CB-4B5D-B7CC-0C94FD06F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</a:t>
            </a:r>
            <a:r>
              <a:rPr lang="en-US" dirty="0"/>
              <a:t>dd a new field called ‘slot-category’ in the ‘TDD Slot Schedule element format’ with the following values:</a:t>
            </a:r>
          </a:p>
          <a:p>
            <a:pPr lvl="2"/>
            <a:r>
              <a:rPr lang="en-US" sz="2000" dirty="0"/>
              <a:t>Basic TDD slot: A slot that has no restriction on the type of frames</a:t>
            </a:r>
          </a:p>
          <a:p>
            <a:pPr lvl="2"/>
            <a:r>
              <a:rPr lang="en-US" sz="2000" dirty="0"/>
              <a:t>Data-only TDD slots: A slot that permits only QoS data frames</a:t>
            </a:r>
          </a:p>
          <a:p>
            <a:pPr lvl="1"/>
            <a:r>
              <a:rPr lang="en-US" sz="2400" dirty="0"/>
              <a:t>The above field indicates what type of frames can be carried in the assigned slot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C9145-9D1B-40C0-9327-48AB486E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9E0B8-4AD3-4C21-944A-6F360B96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B635C3-FD75-4AC6-B715-9C8ECC86B30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02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A63E9-6D54-4A76-BA4A-63FF7639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F4D2-F859-4053-8A1E-11F2D63E3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ACK/BA transmission rule when SP with TDD channel access is used as follows (not normative text below)</a:t>
            </a:r>
          </a:p>
          <a:p>
            <a:pPr lvl="1"/>
            <a:r>
              <a:rPr lang="en-US" dirty="0"/>
              <a:t>A recipient of a QoS Data frame, or Management frame that solicits immediate acknowledgement shall respond with BlockAck/Ack frame in first reverse slot that permits Ack/BlockAck transmission (where the slot category is set to Basic slot).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BEDC9-A355-46BB-81D6-1897853A7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24F28-0CBC-47BE-B43F-60B05952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89DE2A-760D-40A6-A264-DC1C43582C9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48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BCF1C-7C14-4408-886A-C5265936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61B6C-5F35-4805-B4AC-B5C621440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AckTimeout value when SP with TDD channel access is used as follows (not the exact normative text)</a:t>
            </a:r>
          </a:p>
          <a:p>
            <a:pPr lvl="1"/>
            <a:r>
              <a:rPr lang="en-US" sz="1800" dirty="0"/>
              <a:t>“After transmitting an MPDU that requires an Ack or BlockAck frame as a response, the STA shall wait for an AckTimeout interval, with a value of duration from the beginning of the slot that carried the MPDU to the end of the first available basic slot on the reverse direction, starting at the PHY-</a:t>
            </a:r>
            <a:r>
              <a:rPr lang="en-US" sz="1800" dirty="0" err="1"/>
              <a:t>TXEND.confirm</a:t>
            </a:r>
            <a:r>
              <a:rPr lang="en-US" sz="1800" dirty="0"/>
              <a:t> primitive”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70746-4EBB-4E9C-83D9-C58BA473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7063C-20C8-4592-8010-A67EAA36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6A1511-38FD-4097-BC18-A919F28C0E7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60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D7D02-5E0C-442D-BDD5-2D3541564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161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D1BA1-C91B-4FDC-9D0F-999780BE3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395704"/>
          </a:xfrm>
        </p:spPr>
        <p:txBody>
          <a:bodyPr/>
          <a:lstStyle/>
          <a:p>
            <a:r>
              <a:rPr lang="en-US" sz="1800" dirty="0"/>
              <a:t>TDD Channel Access in mmWave Distribution Network discussed in [1]</a:t>
            </a:r>
          </a:p>
          <a:p>
            <a:r>
              <a:rPr lang="en-US" sz="1800" dirty="0"/>
              <a:t>Need for scheduling of Ack/BA in mmWave Distribution Network discussed in [2]</a:t>
            </a:r>
          </a:p>
          <a:p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8A3E96-4C8E-45E8-BD21-7AC2962CA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E5F1E-D844-4110-BA31-945A28E79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0D1585-51D8-4147-A6D9-2047CF7EC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28169E-FAB5-44A6-86C7-0541BC927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476729"/>
              </p:ext>
            </p:extLst>
          </p:nvPr>
        </p:nvGraphicFramePr>
        <p:xfrm>
          <a:off x="6086437" y="2949466"/>
          <a:ext cx="2457488" cy="1127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71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25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Terminology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Example values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TDD-slot</a:t>
                      </a:r>
                      <a:endParaRPr lang="zh-CN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 66us</a:t>
                      </a:r>
                      <a:endParaRPr lang="zh-CN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TDD-interval</a:t>
                      </a:r>
                      <a:endParaRPr lang="zh-CN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 400us</a:t>
                      </a:r>
                      <a:endParaRPr lang="zh-CN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531"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SP with TDD channel</a:t>
                      </a:r>
                      <a:r>
                        <a:rPr lang="en-US" altLang="zh-CN" sz="1000" b="1" baseline="0" dirty="0"/>
                        <a:t> access</a:t>
                      </a:r>
                      <a:endParaRPr lang="zh-CN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Bandwidth</a:t>
                      </a:r>
                      <a:r>
                        <a:rPr lang="en-US" altLang="zh-CN" sz="1000" b="1" baseline="0" dirty="0"/>
                        <a:t> grant</a:t>
                      </a:r>
                      <a:r>
                        <a:rPr lang="en-US" altLang="zh-CN" sz="1000" b="1" dirty="0"/>
                        <a:t> (25.6ms)</a:t>
                      </a:r>
                      <a:endParaRPr lang="zh-CN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E245217-2226-45EC-9606-684907F620B1}"/>
              </a:ext>
            </a:extLst>
          </p:cNvPr>
          <p:cNvSpPr txBox="1">
            <a:spLocks/>
          </p:cNvSpPr>
          <p:nvPr/>
        </p:nvSpPr>
        <p:spPr bwMode="auto">
          <a:xfrm>
            <a:off x="701267" y="5700296"/>
            <a:ext cx="7772400" cy="395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This contribution proposes Ack/BA mechanism for TDD Channel Access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4B0F492-9B28-48E1-9789-F955B8852CD9}"/>
              </a:ext>
            </a:extLst>
          </p:cNvPr>
          <p:cNvSpPr/>
          <p:nvPr/>
        </p:nvSpPr>
        <p:spPr bwMode="auto">
          <a:xfrm>
            <a:off x="696913" y="2133600"/>
            <a:ext cx="477695" cy="3355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BTI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958756E-0BB8-4AD4-98E8-71A5CC8863A5}"/>
              </a:ext>
            </a:extLst>
          </p:cNvPr>
          <p:cNvSpPr/>
          <p:nvPr/>
        </p:nvSpPr>
        <p:spPr bwMode="auto">
          <a:xfrm>
            <a:off x="1151709" y="2133600"/>
            <a:ext cx="654192" cy="3355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A-BFT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C8AD26-5A85-494C-8AFB-8595DFF3AEEB}"/>
              </a:ext>
            </a:extLst>
          </p:cNvPr>
          <p:cNvSpPr/>
          <p:nvPr/>
        </p:nvSpPr>
        <p:spPr bwMode="auto">
          <a:xfrm>
            <a:off x="1807107" y="2133600"/>
            <a:ext cx="654192" cy="3400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ATI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01E3DF-52CB-4857-AA54-CAF10F619BD0}"/>
              </a:ext>
            </a:extLst>
          </p:cNvPr>
          <p:cNvSpPr/>
          <p:nvPr/>
        </p:nvSpPr>
        <p:spPr bwMode="auto">
          <a:xfrm>
            <a:off x="2438400" y="2133600"/>
            <a:ext cx="793608" cy="3355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CBAP1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490F6F-7382-4CEF-9194-EF6EC0346A53}"/>
              </a:ext>
            </a:extLst>
          </p:cNvPr>
          <p:cNvSpPr/>
          <p:nvPr/>
        </p:nvSpPr>
        <p:spPr bwMode="auto">
          <a:xfrm>
            <a:off x="3232008" y="2133600"/>
            <a:ext cx="793608" cy="3355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0FB0EFD-3EDC-4211-B2E5-4CE285DB6F1A}"/>
              </a:ext>
            </a:extLst>
          </p:cNvPr>
          <p:cNvSpPr/>
          <p:nvPr/>
        </p:nvSpPr>
        <p:spPr bwMode="auto">
          <a:xfrm>
            <a:off x="4025616" y="2133600"/>
            <a:ext cx="1797192" cy="3355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SP with TD channel access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67ACCA-E8D9-40FD-8B97-80437DA1AD16}"/>
              </a:ext>
            </a:extLst>
          </p:cNvPr>
          <p:cNvSpPr/>
          <p:nvPr/>
        </p:nvSpPr>
        <p:spPr bwMode="auto">
          <a:xfrm>
            <a:off x="5822808" y="2134309"/>
            <a:ext cx="793608" cy="3355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CBAP2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D3D3329-82F2-40E2-972B-256D4B24EA83}"/>
              </a:ext>
            </a:extLst>
          </p:cNvPr>
          <p:cNvSpPr/>
          <p:nvPr/>
        </p:nvSpPr>
        <p:spPr bwMode="auto">
          <a:xfrm>
            <a:off x="1151709" y="3145730"/>
            <a:ext cx="1134291" cy="2832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TDD-interva</a:t>
            </a:r>
            <a:r>
              <a:rPr lang="en-US" sz="1050" dirty="0"/>
              <a:t>l 1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C75ECE-4A3E-482A-9E7A-69E9100A8128}"/>
              </a:ext>
            </a:extLst>
          </p:cNvPr>
          <p:cNvSpPr/>
          <p:nvPr/>
        </p:nvSpPr>
        <p:spPr bwMode="auto">
          <a:xfrm>
            <a:off x="2286000" y="3141214"/>
            <a:ext cx="1134291" cy="2832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TDD-interval 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0632C6-F1F9-4CD6-9D46-337F6C8F1FA7}"/>
              </a:ext>
            </a:extLst>
          </p:cNvPr>
          <p:cNvSpPr/>
          <p:nvPr/>
        </p:nvSpPr>
        <p:spPr bwMode="auto">
          <a:xfrm>
            <a:off x="4047309" y="3141214"/>
            <a:ext cx="1134291" cy="2832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TDD-interval-n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B58C43-EE68-4418-81B8-63D419B6B40C}"/>
              </a:ext>
            </a:extLst>
          </p:cNvPr>
          <p:cNvSpPr txBox="1"/>
          <p:nvPr/>
        </p:nvSpPr>
        <p:spPr>
          <a:xfrm>
            <a:off x="3564523" y="312501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7D55E4-83B4-46B6-8861-EC29DC44CDB4}"/>
              </a:ext>
            </a:extLst>
          </p:cNvPr>
          <p:cNvSpPr/>
          <p:nvPr/>
        </p:nvSpPr>
        <p:spPr bwMode="auto">
          <a:xfrm>
            <a:off x="609600" y="4259135"/>
            <a:ext cx="656595" cy="35202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TDD-slot0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D9183A-1E50-42D9-8F09-9512EFA8538F}"/>
              </a:ext>
            </a:extLst>
          </p:cNvPr>
          <p:cNvSpPr/>
          <p:nvPr/>
        </p:nvSpPr>
        <p:spPr bwMode="auto">
          <a:xfrm>
            <a:off x="1295400" y="4254619"/>
            <a:ext cx="656595" cy="35202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TDD-slot</a:t>
            </a:r>
            <a:r>
              <a:rPr lang="en-US" sz="1050" dirty="0"/>
              <a:t>1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80F77D-F80E-49C5-8A8D-A91D708CECF3}"/>
              </a:ext>
            </a:extLst>
          </p:cNvPr>
          <p:cNvSpPr/>
          <p:nvPr/>
        </p:nvSpPr>
        <p:spPr bwMode="auto">
          <a:xfrm>
            <a:off x="1981200" y="4254619"/>
            <a:ext cx="656595" cy="35202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TDD-slot2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FDCD6E-E1E1-4407-A848-627AC5C3D75A}"/>
              </a:ext>
            </a:extLst>
          </p:cNvPr>
          <p:cNvSpPr/>
          <p:nvPr/>
        </p:nvSpPr>
        <p:spPr bwMode="auto">
          <a:xfrm>
            <a:off x="2667000" y="4250103"/>
            <a:ext cx="656595" cy="35202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TDD-slot3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0EA8B1E-AEBD-4EC5-8821-09E97639D033}"/>
              </a:ext>
            </a:extLst>
          </p:cNvPr>
          <p:cNvSpPr/>
          <p:nvPr/>
        </p:nvSpPr>
        <p:spPr bwMode="auto">
          <a:xfrm>
            <a:off x="3352800" y="4250103"/>
            <a:ext cx="656595" cy="35202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TDD-slot4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38C1163-F8B2-4294-AE89-FFBC434341EF}"/>
              </a:ext>
            </a:extLst>
          </p:cNvPr>
          <p:cNvSpPr/>
          <p:nvPr/>
        </p:nvSpPr>
        <p:spPr bwMode="auto">
          <a:xfrm>
            <a:off x="4038600" y="4245587"/>
            <a:ext cx="656595" cy="35202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TDD-slot5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E5EF321-A871-4311-9DA0-84BC26D42C9A}"/>
              </a:ext>
            </a:extLst>
          </p:cNvPr>
          <p:cNvCxnSpPr/>
          <p:nvPr/>
        </p:nvCxnSpPr>
        <p:spPr bwMode="auto">
          <a:xfrm flipH="1">
            <a:off x="1151709" y="2469148"/>
            <a:ext cx="2895600" cy="6558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92045ED-D6EA-44DD-B882-147ED1C9661F}"/>
              </a:ext>
            </a:extLst>
          </p:cNvPr>
          <p:cNvCxnSpPr/>
          <p:nvPr/>
        </p:nvCxnSpPr>
        <p:spPr bwMode="auto">
          <a:xfrm flipH="1">
            <a:off x="5181600" y="2462997"/>
            <a:ext cx="641208" cy="701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EF1B5E-B755-4F0E-B369-84A9A5C74948}"/>
              </a:ext>
            </a:extLst>
          </p:cNvPr>
          <p:cNvCxnSpPr/>
          <p:nvPr/>
        </p:nvCxnSpPr>
        <p:spPr bwMode="auto">
          <a:xfrm flipH="1">
            <a:off x="603707" y="3424484"/>
            <a:ext cx="546796" cy="8211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FDF1908-053C-46F7-9CCB-A148CCAAB309}"/>
              </a:ext>
            </a:extLst>
          </p:cNvPr>
          <p:cNvCxnSpPr/>
          <p:nvPr/>
        </p:nvCxnSpPr>
        <p:spPr bwMode="auto">
          <a:xfrm>
            <a:off x="2256795" y="3424484"/>
            <a:ext cx="2438400" cy="8211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Right Brace 46">
            <a:extLst>
              <a:ext uri="{FF2B5EF4-FFF2-40B4-BE49-F238E27FC236}">
                <a16:creationId xmlns:a16="http://schemas.microsoft.com/office/drawing/2014/main" id="{55F8F1F8-B19A-4590-9D59-4E2C80FF72A8}"/>
              </a:ext>
            </a:extLst>
          </p:cNvPr>
          <p:cNvSpPr/>
          <p:nvPr/>
        </p:nvSpPr>
        <p:spPr bwMode="auto">
          <a:xfrm rot="5400000">
            <a:off x="2634697" y="2952059"/>
            <a:ext cx="199994" cy="415492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ight Brace 47">
            <a:extLst>
              <a:ext uri="{FF2B5EF4-FFF2-40B4-BE49-F238E27FC236}">
                <a16:creationId xmlns:a16="http://schemas.microsoft.com/office/drawing/2014/main" id="{FE4E12E9-7593-46B3-8B5F-C0E3280490BE}"/>
              </a:ext>
            </a:extLst>
          </p:cNvPr>
          <p:cNvSpPr/>
          <p:nvPr/>
        </p:nvSpPr>
        <p:spPr bwMode="auto">
          <a:xfrm rot="5400000">
            <a:off x="1616167" y="3761155"/>
            <a:ext cx="62691" cy="198056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91D388BC-1253-4FD5-8C77-1D6764EFA5AB}"/>
              </a:ext>
            </a:extLst>
          </p:cNvPr>
          <p:cNvSpPr/>
          <p:nvPr/>
        </p:nvSpPr>
        <p:spPr bwMode="auto">
          <a:xfrm rot="5400000">
            <a:off x="3638845" y="3758684"/>
            <a:ext cx="102933" cy="200976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8468AF4-C96A-4478-B6A4-F4EF7F97038E}"/>
              </a:ext>
            </a:extLst>
          </p:cNvPr>
          <p:cNvSpPr txBox="1"/>
          <p:nvPr/>
        </p:nvSpPr>
        <p:spPr>
          <a:xfrm>
            <a:off x="1354034" y="4789213"/>
            <a:ext cx="9319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E.g., for TX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BB23BA-6CF2-4C7E-BEFC-31088E7710CC}"/>
              </a:ext>
            </a:extLst>
          </p:cNvPr>
          <p:cNvSpPr txBox="1"/>
          <p:nvPr/>
        </p:nvSpPr>
        <p:spPr>
          <a:xfrm>
            <a:off x="3230456" y="4789213"/>
            <a:ext cx="10367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E.g., for RX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C066A05-9581-499A-8F07-08AF9B2CAE4E}"/>
              </a:ext>
            </a:extLst>
          </p:cNvPr>
          <p:cNvSpPr txBox="1"/>
          <p:nvPr/>
        </p:nvSpPr>
        <p:spPr>
          <a:xfrm>
            <a:off x="1886852" y="5073644"/>
            <a:ext cx="2016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Access assignment to STAs (CNs, DNs)</a:t>
            </a:r>
          </a:p>
        </p:txBody>
      </p:sp>
    </p:spTree>
    <p:extLst>
      <p:ext uri="{BB962C8B-B14F-4D97-AF65-F5344CB8AC3E}">
        <p14:creationId xmlns:p14="http://schemas.microsoft.com/office/powerpoint/2010/main" val="3037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E69D6-B243-415E-9F6B-E84ED26D1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1114"/>
          </a:xfrm>
        </p:spPr>
        <p:txBody>
          <a:bodyPr/>
          <a:lstStyle/>
          <a:p>
            <a:r>
              <a:rPr lang="en-US" sz="2800" dirty="0"/>
              <a:t>Requirements for sending Ack/BA -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0FFF4-7D0F-4457-85BE-CCE3BE069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20" y="1282035"/>
            <a:ext cx="8013405" cy="327714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1. Minimize the existing spec</a:t>
            </a:r>
          </a:p>
          <a:p>
            <a:pPr lvl="1"/>
            <a:r>
              <a:rPr lang="en-US" sz="1200" dirty="0"/>
              <a:t>Would like to use the ‘Immediate Ack’ policy with the extensions identified in this contribution</a:t>
            </a:r>
          </a:p>
          <a:p>
            <a:pPr marL="0" indent="0">
              <a:buNone/>
            </a:pPr>
            <a:r>
              <a:rPr lang="en-US" sz="1400" dirty="0"/>
              <a:t>2. A TDD-slot structure that consists of different slot-sizes to accommodate different traffic</a:t>
            </a:r>
          </a:p>
          <a:p>
            <a:pPr lvl="1"/>
            <a:r>
              <a:rPr lang="en-US" sz="1200" dirty="0"/>
              <a:t>TDD-Slot structure should be flexible to address different traffic profiles</a:t>
            </a:r>
          </a:p>
          <a:p>
            <a:pPr lvl="2"/>
            <a:r>
              <a:rPr lang="en-US" sz="1100" dirty="0"/>
              <a:t>Two extreme examples are (</a:t>
            </a:r>
            <a:r>
              <a:rPr lang="en-US" sz="1100" dirty="0" err="1"/>
              <a:t>i</a:t>
            </a:r>
            <a:r>
              <a:rPr lang="en-US" sz="1100" dirty="0"/>
              <a:t>) unidirectional traffic, and (ii) bi-directional traffic with equal volume on both directions</a:t>
            </a:r>
          </a:p>
          <a:p>
            <a:pPr lvl="1"/>
            <a:r>
              <a:rPr lang="en-US" sz="1200" dirty="0"/>
              <a:t>In the case of unidirectional traffic, traffic on reverse direction is primarily acknowledgements (TCP Ack, and block-acks). So, having short slots allocated for reverse direction is preferred for efficiency reasons.</a:t>
            </a:r>
          </a:p>
          <a:p>
            <a:pPr lvl="1"/>
            <a:r>
              <a:rPr lang="en-US" sz="1200" dirty="0"/>
              <a:t>Since the slot-structure is expected to be semi-static, a slot-structure that consists of short-slots should be usable in a bi-directional traffic as well. </a:t>
            </a:r>
          </a:p>
          <a:p>
            <a:pPr lvl="2"/>
            <a:r>
              <a:rPr lang="en-US" sz="1100" dirty="0"/>
              <a:t>Since the small slot may not be able to carry a full data-MPDU, the scheduler should be able to send Block-Ack in a small slots</a:t>
            </a:r>
          </a:p>
          <a:p>
            <a:pPr lvl="2"/>
            <a:r>
              <a:rPr lang="en-US" sz="1100" dirty="0"/>
              <a:t>This creates a situation, where a longer slot and a shorter slot is allocated to the same node, and the block-ack is sent in the shorter slot </a:t>
            </a:r>
          </a:p>
          <a:p>
            <a:pPr lvl="2"/>
            <a:endParaRPr lang="en-US" sz="1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CC487-0EEC-4EDC-8A7C-B3F1355B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5239B3-D681-46D4-BBC0-3EDE821CF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34F95-3E61-442F-A5F6-7863685CB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0CB0F3-E06A-4F10-AF28-CF958E615CD2}"/>
              </a:ext>
            </a:extLst>
          </p:cNvPr>
          <p:cNvSpPr/>
          <p:nvPr/>
        </p:nvSpPr>
        <p:spPr bwMode="auto">
          <a:xfrm>
            <a:off x="1143000" y="4623147"/>
            <a:ext cx="159375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TDD-interval 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740AA7-D8AB-4568-A00F-F6A783B5B507}"/>
              </a:ext>
            </a:extLst>
          </p:cNvPr>
          <p:cNvSpPr/>
          <p:nvPr/>
        </p:nvSpPr>
        <p:spPr bwMode="auto">
          <a:xfrm>
            <a:off x="1145166" y="5461347"/>
            <a:ext cx="1352206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TDD-slot 0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39FEB8-664E-4EF5-B9AD-ED64FD091575}"/>
              </a:ext>
            </a:extLst>
          </p:cNvPr>
          <p:cNvSpPr/>
          <p:nvPr/>
        </p:nvSpPr>
        <p:spPr bwMode="auto">
          <a:xfrm>
            <a:off x="3864875" y="5459061"/>
            <a:ext cx="59037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/>
              <a:t>TDD-slot 2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A8A70EE-C55F-4769-B22B-82746D236FB0}"/>
              </a:ext>
            </a:extLst>
          </p:cNvPr>
          <p:cNvCxnSpPr/>
          <p:nvPr/>
        </p:nvCxnSpPr>
        <p:spPr bwMode="auto">
          <a:xfrm>
            <a:off x="1143002" y="4944544"/>
            <a:ext cx="6448" cy="5168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C9AF0D4-914B-46C2-A461-564D743A72A2}"/>
              </a:ext>
            </a:extLst>
          </p:cNvPr>
          <p:cNvSpPr txBox="1"/>
          <p:nvPr/>
        </p:nvSpPr>
        <p:spPr>
          <a:xfrm>
            <a:off x="1880745" y="4992913"/>
            <a:ext cx="1614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TX Polarity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91497D-FD99-4853-A8EA-405BCF793B13}"/>
              </a:ext>
            </a:extLst>
          </p:cNvPr>
          <p:cNvSpPr/>
          <p:nvPr/>
        </p:nvSpPr>
        <p:spPr bwMode="auto">
          <a:xfrm>
            <a:off x="2506441" y="5459061"/>
            <a:ext cx="1352206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50" dirty="0"/>
              <a:t>TDD-slot 1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C9CFA7-C624-4674-BA05-85E48ADD6AD7}"/>
              </a:ext>
            </a:extLst>
          </p:cNvPr>
          <p:cNvSpPr/>
          <p:nvPr/>
        </p:nvSpPr>
        <p:spPr bwMode="auto">
          <a:xfrm>
            <a:off x="4455245" y="5459061"/>
            <a:ext cx="1352206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50" dirty="0"/>
              <a:t>TDD-slot 3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E24331-C70A-487C-81BA-149D70D3BB58}"/>
              </a:ext>
            </a:extLst>
          </p:cNvPr>
          <p:cNvSpPr/>
          <p:nvPr/>
        </p:nvSpPr>
        <p:spPr bwMode="auto">
          <a:xfrm>
            <a:off x="7174954" y="5456775"/>
            <a:ext cx="59037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/>
              <a:t>TDD-slot 5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AFB25E-FF50-419A-9C8F-8E9C370AD0D4}"/>
              </a:ext>
            </a:extLst>
          </p:cNvPr>
          <p:cNvSpPr txBox="1"/>
          <p:nvPr/>
        </p:nvSpPr>
        <p:spPr>
          <a:xfrm>
            <a:off x="5131348" y="4992912"/>
            <a:ext cx="1614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RX Polarity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9D3FB2-0191-445D-8232-2D980DCAEB96}"/>
              </a:ext>
            </a:extLst>
          </p:cNvPr>
          <p:cNvSpPr/>
          <p:nvPr/>
        </p:nvSpPr>
        <p:spPr bwMode="auto">
          <a:xfrm>
            <a:off x="5816520" y="5456775"/>
            <a:ext cx="1352206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50" dirty="0"/>
              <a:t>TDD-slot 4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4F90296-CAB7-4D96-9ABA-FACFE9827C37}"/>
              </a:ext>
            </a:extLst>
          </p:cNvPr>
          <p:cNvCxnSpPr/>
          <p:nvPr/>
        </p:nvCxnSpPr>
        <p:spPr bwMode="auto">
          <a:xfrm>
            <a:off x="2725972" y="4944544"/>
            <a:ext cx="5039352" cy="4835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Arrow: Curved Up 17">
            <a:extLst>
              <a:ext uri="{FF2B5EF4-FFF2-40B4-BE49-F238E27FC236}">
                <a16:creationId xmlns:a16="http://schemas.microsoft.com/office/drawing/2014/main" id="{22F43089-BBCA-48A3-A04E-6FA18EF93444}"/>
              </a:ext>
            </a:extLst>
          </p:cNvPr>
          <p:cNvSpPr/>
          <p:nvPr/>
        </p:nvSpPr>
        <p:spPr bwMode="auto">
          <a:xfrm>
            <a:off x="2008735" y="5761575"/>
            <a:ext cx="5638800" cy="639225"/>
          </a:xfrm>
          <a:prstGeom prst="curved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371C729-4FFB-4BEF-819B-B96B7F36D0EE}"/>
              </a:ext>
            </a:extLst>
          </p:cNvPr>
          <p:cNvSpPr txBox="1"/>
          <p:nvPr/>
        </p:nvSpPr>
        <p:spPr>
          <a:xfrm>
            <a:off x="1546775" y="5241203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A-&gt;B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0FB587-60C0-407E-ABED-025B39BC6FD8}"/>
              </a:ext>
            </a:extLst>
          </p:cNvPr>
          <p:cNvSpPr txBox="1"/>
          <p:nvPr/>
        </p:nvSpPr>
        <p:spPr>
          <a:xfrm>
            <a:off x="2762002" y="5210554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A-&gt;C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42D1F1-ABD0-4797-BB29-0E45C68A04D5}"/>
              </a:ext>
            </a:extLst>
          </p:cNvPr>
          <p:cNvSpPr txBox="1"/>
          <p:nvPr/>
        </p:nvSpPr>
        <p:spPr>
          <a:xfrm>
            <a:off x="3855112" y="5196223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A-&gt;D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F2C736-24DE-4597-9056-A3242E026503}"/>
              </a:ext>
            </a:extLst>
          </p:cNvPr>
          <p:cNvSpPr txBox="1"/>
          <p:nvPr/>
        </p:nvSpPr>
        <p:spPr>
          <a:xfrm>
            <a:off x="4684490" y="5227553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B-&gt;A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4C29502-6FF0-4424-8A3C-3D03422990F0}"/>
              </a:ext>
            </a:extLst>
          </p:cNvPr>
          <p:cNvSpPr txBox="1"/>
          <p:nvPr/>
        </p:nvSpPr>
        <p:spPr>
          <a:xfrm>
            <a:off x="6019492" y="5223017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C-&gt;A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74A563-6BB7-489A-AC7B-B7BA69803C2A}"/>
              </a:ext>
            </a:extLst>
          </p:cNvPr>
          <p:cNvSpPr txBox="1"/>
          <p:nvPr/>
        </p:nvSpPr>
        <p:spPr>
          <a:xfrm>
            <a:off x="7093319" y="5181600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B-&gt;A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4BF9829-1EB6-4C64-8976-C451E74B65F3}"/>
              </a:ext>
            </a:extLst>
          </p:cNvPr>
          <p:cNvSpPr txBox="1"/>
          <p:nvPr/>
        </p:nvSpPr>
        <p:spPr>
          <a:xfrm>
            <a:off x="7146080" y="5996994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sent at this slot</a:t>
            </a:r>
          </a:p>
        </p:txBody>
      </p:sp>
    </p:spTree>
    <p:extLst>
      <p:ext uri="{BB962C8B-B14F-4D97-AF65-F5344CB8AC3E}">
        <p14:creationId xmlns:p14="http://schemas.microsoft.com/office/powerpoint/2010/main" val="394824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E69D6-B243-415E-9F6B-E84ED26D1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1114"/>
          </a:xfrm>
        </p:spPr>
        <p:txBody>
          <a:bodyPr/>
          <a:lstStyle/>
          <a:p>
            <a:r>
              <a:rPr lang="en-US" sz="2800" dirty="0"/>
              <a:t>Requirements for sending Ack/BA 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0FFF4-7D0F-4457-85BE-CCE3BE069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540" y="1720280"/>
            <a:ext cx="7772400" cy="101235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3. Acknowledgement may be sent in a reverse TDD-slot that is in a different TDD Interval</a:t>
            </a:r>
          </a:p>
          <a:p>
            <a:pPr lvl="1"/>
            <a:r>
              <a:rPr lang="en-US" sz="1400" dirty="0"/>
              <a:t>Scheduler may not be able to fit acknowledgement for different nodes in the same TDD-Interval</a:t>
            </a:r>
          </a:p>
          <a:p>
            <a:pPr lvl="1"/>
            <a:r>
              <a:rPr lang="en-US" sz="1400" dirty="0"/>
              <a:t>Ack/BA for certain nodes may be sent at a later slot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CC487-0EEC-4EDC-8A7C-B3F1355B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5239B3-D681-46D4-BBC0-3EDE821CF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34F95-3E61-442F-A5F6-7863685CB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7614F6-D49F-4DC5-9D30-4490B222AA97}"/>
              </a:ext>
            </a:extLst>
          </p:cNvPr>
          <p:cNvSpPr/>
          <p:nvPr/>
        </p:nvSpPr>
        <p:spPr bwMode="auto">
          <a:xfrm>
            <a:off x="531234" y="3200400"/>
            <a:ext cx="159375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TDD-Interval 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7D9DF89-BE9C-43B6-9C5A-217B4A0168C3}"/>
              </a:ext>
            </a:extLst>
          </p:cNvPr>
          <p:cNvSpPr/>
          <p:nvPr/>
        </p:nvSpPr>
        <p:spPr bwMode="auto">
          <a:xfrm>
            <a:off x="533400" y="4038600"/>
            <a:ext cx="1352206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TDD-slot 0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8EDA7C6-97F9-43F9-8520-3A20AAAE689C}"/>
              </a:ext>
            </a:extLst>
          </p:cNvPr>
          <p:cNvSpPr/>
          <p:nvPr/>
        </p:nvSpPr>
        <p:spPr bwMode="auto">
          <a:xfrm>
            <a:off x="3253109" y="4036314"/>
            <a:ext cx="59037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TDD-slot 2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1DA3B55-C5B7-437B-A704-991A72D74B5F}"/>
              </a:ext>
            </a:extLst>
          </p:cNvPr>
          <p:cNvCxnSpPr/>
          <p:nvPr/>
        </p:nvCxnSpPr>
        <p:spPr bwMode="auto">
          <a:xfrm>
            <a:off x="531236" y="3521797"/>
            <a:ext cx="6448" cy="516803"/>
          </a:xfrm>
          <a:prstGeom prst="straightConnector1">
            <a:avLst/>
          </a:prstGeom>
          <a:ln>
            <a:headEnd type="none" w="sm" len="sm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97D2746-2BA4-4F61-90D3-00CF3E9D8F96}"/>
              </a:ext>
            </a:extLst>
          </p:cNvPr>
          <p:cNvSpPr txBox="1"/>
          <p:nvPr/>
        </p:nvSpPr>
        <p:spPr>
          <a:xfrm>
            <a:off x="1268979" y="3570166"/>
            <a:ext cx="1614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TX Polarity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5585798-FBDE-4E8C-80F4-144889A720BA}"/>
              </a:ext>
            </a:extLst>
          </p:cNvPr>
          <p:cNvSpPr/>
          <p:nvPr/>
        </p:nvSpPr>
        <p:spPr bwMode="auto">
          <a:xfrm>
            <a:off x="1894675" y="4036314"/>
            <a:ext cx="1352206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TDD-slot 1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81C5CE-E19C-4C18-8245-1EF9383D6B55}"/>
              </a:ext>
            </a:extLst>
          </p:cNvPr>
          <p:cNvSpPr/>
          <p:nvPr/>
        </p:nvSpPr>
        <p:spPr bwMode="auto">
          <a:xfrm>
            <a:off x="3843479" y="4036314"/>
            <a:ext cx="1352206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TDD-slot 3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9FC8995-8B32-40EF-B049-B8B45AED413D}"/>
              </a:ext>
            </a:extLst>
          </p:cNvPr>
          <p:cNvSpPr/>
          <p:nvPr/>
        </p:nvSpPr>
        <p:spPr bwMode="auto">
          <a:xfrm>
            <a:off x="6563188" y="4034028"/>
            <a:ext cx="59037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TDD-slot 5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32D072-8133-458A-BD77-EE53D3B5B413}"/>
              </a:ext>
            </a:extLst>
          </p:cNvPr>
          <p:cNvSpPr txBox="1"/>
          <p:nvPr/>
        </p:nvSpPr>
        <p:spPr>
          <a:xfrm>
            <a:off x="4519582" y="3570165"/>
            <a:ext cx="1614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RX Polarity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10B5690-B35A-4882-A35E-F320B7F4F690}"/>
              </a:ext>
            </a:extLst>
          </p:cNvPr>
          <p:cNvSpPr/>
          <p:nvPr/>
        </p:nvSpPr>
        <p:spPr bwMode="auto">
          <a:xfrm>
            <a:off x="5204754" y="4034028"/>
            <a:ext cx="1352206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TDD-slot 4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2A13286-BDA8-4BD0-BCC6-16E89CFAEC27}"/>
              </a:ext>
            </a:extLst>
          </p:cNvPr>
          <p:cNvCxnSpPr/>
          <p:nvPr/>
        </p:nvCxnSpPr>
        <p:spPr bwMode="auto">
          <a:xfrm>
            <a:off x="2114206" y="3521797"/>
            <a:ext cx="5039352" cy="4835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Arrow: Curved Up 36">
            <a:extLst>
              <a:ext uri="{FF2B5EF4-FFF2-40B4-BE49-F238E27FC236}">
                <a16:creationId xmlns:a16="http://schemas.microsoft.com/office/drawing/2014/main" id="{FC8E6C83-4467-4466-B765-D6BF3E97102A}"/>
              </a:ext>
            </a:extLst>
          </p:cNvPr>
          <p:cNvSpPr/>
          <p:nvPr/>
        </p:nvSpPr>
        <p:spPr bwMode="auto">
          <a:xfrm>
            <a:off x="1396968" y="4338828"/>
            <a:ext cx="7213631" cy="639225"/>
          </a:xfrm>
          <a:prstGeom prst="curved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AA0767-F154-40A9-BADB-976302D89724}"/>
              </a:ext>
            </a:extLst>
          </p:cNvPr>
          <p:cNvSpPr txBox="1"/>
          <p:nvPr/>
        </p:nvSpPr>
        <p:spPr>
          <a:xfrm>
            <a:off x="935009" y="3818456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A-&gt;B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74ECCCD-5FD3-49C0-A184-3D2D9293FF6A}"/>
              </a:ext>
            </a:extLst>
          </p:cNvPr>
          <p:cNvSpPr txBox="1"/>
          <p:nvPr/>
        </p:nvSpPr>
        <p:spPr>
          <a:xfrm>
            <a:off x="2150236" y="3787807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A-&gt;C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C1465E-3D3E-4F7E-B6CD-0F67D591F48E}"/>
              </a:ext>
            </a:extLst>
          </p:cNvPr>
          <p:cNvSpPr txBox="1"/>
          <p:nvPr/>
        </p:nvSpPr>
        <p:spPr>
          <a:xfrm>
            <a:off x="3243346" y="3773476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A-&gt;D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77D770-7E31-4DD8-9C6F-35D9A08AE452}"/>
              </a:ext>
            </a:extLst>
          </p:cNvPr>
          <p:cNvSpPr txBox="1"/>
          <p:nvPr/>
        </p:nvSpPr>
        <p:spPr>
          <a:xfrm>
            <a:off x="4072724" y="3804806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B-&gt;A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50D9403-B6AE-4CED-A0BF-443A99464A4D}"/>
              </a:ext>
            </a:extLst>
          </p:cNvPr>
          <p:cNvSpPr txBox="1"/>
          <p:nvPr/>
        </p:nvSpPr>
        <p:spPr>
          <a:xfrm>
            <a:off x="5407726" y="3800270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C-&gt;A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9B3CA9-5A0C-4E36-938A-57BDCC945FB0}"/>
              </a:ext>
            </a:extLst>
          </p:cNvPr>
          <p:cNvSpPr txBox="1"/>
          <p:nvPr/>
        </p:nvSpPr>
        <p:spPr>
          <a:xfrm>
            <a:off x="6481553" y="3758853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D-&gt;A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23EE370-7796-4F31-9720-EF1E322BA922}"/>
              </a:ext>
            </a:extLst>
          </p:cNvPr>
          <p:cNvSpPr txBox="1"/>
          <p:nvPr/>
        </p:nvSpPr>
        <p:spPr>
          <a:xfrm>
            <a:off x="7397220" y="4712352"/>
            <a:ext cx="1700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sent at this slot </a:t>
            </a:r>
          </a:p>
          <a:p>
            <a:r>
              <a:rPr lang="en-US" dirty="0"/>
              <a:t>(different TDD-Interval)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E4679C9-F213-46D5-ACBB-8F2CFA989F6A}"/>
              </a:ext>
            </a:extLst>
          </p:cNvPr>
          <p:cNvSpPr/>
          <p:nvPr/>
        </p:nvSpPr>
        <p:spPr bwMode="auto">
          <a:xfrm>
            <a:off x="2126786" y="3200400"/>
            <a:ext cx="159375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TDD-Interval 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776A9C9-0F03-44BB-8895-E66ACD0B2674}"/>
              </a:ext>
            </a:extLst>
          </p:cNvPr>
          <p:cNvSpPr/>
          <p:nvPr/>
        </p:nvSpPr>
        <p:spPr bwMode="auto">
          <a:xfrm>
            <a:off x="8359021" y="4034028"/>
            <a:ext cx="584907" cy="262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TDD-slot t11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2FC2EEB-CC78-407C-9E3E-71C97C0F70F9}"/>
              </a:ext>
            </a:extLst>
          </p:cNvPr>
          <p:cNvSpPr txBox="1"/>
          <p:nvPr/>
        </p:nvSpPr>
        <p:spPr>
          <a:xfrm>
            <a:off x="7548594" y="400507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……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729D5AE-B43A-428E-A046-B31695B44F4B}"/>
              </a:ext>
            </a:extLst>
          </p:cNvPr>
          <p:cNvCxnSpPr>
            <a:cxnSpLocks/>
          </p:cNvCxnSpPr>
          <p:nvPr/>
        </p:nvCxnSpPr>
        <p:spPr bwMode="auto">
          <a:xfrm>
            <a:off x="3720536" y="3490557"/>
            <a:ext cx="5223393" cy="5055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4A0046C-527A-4D68-93A0-641842C0D31A}"/>
              </a:ext>
            </a:extLst>
          </p:cNvPr>
          <p:cNvSpPr txBox="1"/>
          <p:nvPr/>
        </p:nvSpPr>
        <p:spPr>
          <a:xfrm>
            <a:off x="8359022" y="3749843"/>
            <a:ext cx="4780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B-&gt;A</a:t>
            </a:r>
          </a:p>
        </p:txBody>
      </p:sp>
    </p:spTree>
    <p:extLst>
      <p:ext uri="{BB962C8B-B14F-4D97-AF65-F5344CB8AC3E}">
        <p14:creationId xmlns:p14="http://schemas.microsoft.com/office/powerpoint/2010/main" val="391371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1D7AF-419D-435F-8EE1-42F505618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E7E25-F0D7-4911-95D2-A1EB5C5DF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15281"/>
            <a:ext cx="8458200" cy="4951413"/>
          </a:xfrm>
        </p:spPr>
        <p:txBody>
          <a:bodyPr/>
          <a:lstStyle/>
          <a:p>
            <a:r>
              <a:rPr lang="en-US" sz="1800" dirty="0"/>
              <a:t>Define a two category of TDD-Slots</a:t>
            </a:r>
          </a:p>
          <a:p>
            <a:pPr lvl="1"/>
            <a:r>
              <a:rPr lang="en-US" sz="1600" dirty="0"/>
              <a:t>‘Data-only TDD-Slots’: TDD-Slots that are permitted to carry only data frames</a:t>
            </a:r>
          </a:p>
          <a:p>
            <a:pPr lvl="1"/>
            <a:r>
              <a:rPr lang="en-US" sz="1600" dirty="0"/>
              <a:t>‘Basic TDD-Slots’: TDD-Slots that are permitted to carry any frame including Control frames and Management frames. The goal would be to prioritize the Control &amp; Management frames if the TDD-Slot were to be shared with data frames</a:t>
            </a:r>
          </a:p>
          <a:p>
            <a:endParaRPr lang="en-US" sz="1800" dirty="0"/>
          </a:p>
          <a:p>
            <a:r>
              <a:rPr lang="en-US" sz="1800" dirty="0"/>
              <a:t>Ack/BA are sent at the next scheduled reverse TDD-Slot that permits the transmission of Ack/BA, after the transmission of Data frame</a:t>
            </a:r>
          </a:p>
          <a:p>
            <a:pPr lvl="1"/>
            <a:r>
              <a:rPr lang="en-US" sz="1600" dirty="0"/>
              <a:t>So, Ack Timeout will be a variable value</a:t>
            </a:r>
          </a:p>
          <a:p>
            <a:pPr lvl="1"/>
            <a:r>
              <a:rPr lang="en-US" sz="1600" dirty="0"/>
              <a:t>During the Basic slot, prioritize Ack/BA over Data/Management</a:t>
            </a:r>
          </a:p>
          <a:p>
            <a:endParaRPr lang="en-US" sz="1800" dirty="0"/>
          </a:p>
          <a:p>
            <a:r>
              <a:rPr lang="en-US" sz="1800" dirty="0"/>
              <a:t>Both eliciting node and responding node knows the ‘next scheduled reverse TDD-Slot that permits the transmission of Ack/BA’ from the ‘TDD Slot Schedule element’.</a:t>
            </a:r>
          </a:p>
          <a:p>
            <a:pPr lvl="1"/>
            <a:r>
              <a:rPr lang="en-US" sz="1400" dirty="0"/>
              <a:t>No need to explicitly signal the time-out value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920BD-C141-4966-9FE3-E64A1FDF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EBE03-3F91-48C8-A06B-EDDBF04A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F4A4F9-74EF-4B23-96F5-BBA5128FA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</p:spTree>
    <p:extLst>
      <p:ext uri="{BB962C8B-B14F-4D97-AF65-F5344CB8AC3E}">
        <p14:creationId xmlns:p14="http://schemas.microsoft.com/office/powerpoint/2010/main" val="121253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4332B-6C4D-4CE0-891E-1B2073EB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other immediate control responses?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E45E3-4B7A-4F93-BF60-7CA164922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6345"/>
            <a:ext cx="7772400" cy="4114800"/>
          </a:xfrm>
        </p:spPr>
        <p:txBody>
          <a:bodyPr/>
          <a:lstStyle/>
          <a:p>
            <a:r>
              <a:rPr lang="en-US" dirty="0"/>
              <a:t>RTS/DMG CTS/DMG DTS</a:t>
            </a:r>
          </a:p>
          <a:p>
            <a:pPr lvl="1"/>
            <a:r>
              <a:rPr lang="en-US" dirty="0"/>
              <a:t>Delayed response doesn’t help with the intended protection</a:t>
            </a:r>
          </a:p>
          <a:p>
            <a:pPr lvl="1"/>
            <a:r>
              <a:rPr lang="en-US" dirty="0"/>
              <a:t>Will not be able to silence legacy devices due to </a:t>
            </a:r>
            <a:r>
              <a:rPr lang="en-US" dirty="0" err="1"/>
              <a:t>CTSTimeout</a:t>
            </a:r>
            <a:endParaRPr lang="en-US" dirty="0"/>
          </a:p>
          <a:p>
            <a:endParaRPr lang="en-US" dirty="0"/>
          </a:p>
          <a:p>
            <a:r>
              <a:rPr lang="en-US" dirty="0"/>
              <a:t>Grant/Grant Ack</a:t>
            </a:r>
          </a:p>
          <a:p>
            <a:pPr lvl="1"/>
            <a:r>
              <a:rPr lang="en-US" dirty="0"/>
              <a:t>Not needed for TDD-Slot mode, since schedule is transmitted through Announce frame</a:t>
            </a:r>
          </a:p>
          <a:p>
            <a:endParaRPr lang="en-US" dirty="0"/>
          </a:p>
          <a:p>
            <a:r>
              <a:rPr lang="en-US" dirty="0"/>
              <a:t>Response frame in ATI</a:t>
            </a:r>
          </a:p>
          <a:p>
            <a:pPr lvl="1"/>
            <a:r>
              <a:rPr lang="en-US" dirty="0"/>
              <a:t>Not relevant for TDD-Slot mode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E15725-BB5A-41A9-AEC4-9C5352EF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9C574-7F73-40F1-9C8E-C9480578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771E7-938B-4560-970F-3BDF0AEAE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</p:spTree>
    <p:extLst>
      <p:ext uri="{BB962C8B-B14F-4D97-AF65-F5344CB8AC3E}">
        <p14:creationId xmlns:p14="http://schemas.microsoft.com/office/powerpoint/2010/main" val="368902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76F58-B3B1-4CBC-9B91-4C2A8F3CB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Standards changes (high level)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C39E2-7F28-4F2B-BA25-38BB6496F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47503"/>
            <a:ext cx="7772400" cy="4724400"/>
          </a:xfrm>
        </p:spPr>
        <p:txBody>
          <a:bodyPr/>
          <a:lstStyle/>
          <a:p>
            <a:r>
              <a:rPr lang="en-US" sz="1600" dirty="0"/>
              <a:t>Add a classification to each TDD-Slots</a:t>
            </a:r>
          </a:p>
          <a:p>
            <a:pPr lvl="1"/>
            <a:r>
              <a:rPr lang="en-US" sz="1400" dirty="0"/>
              <a:t>Add a new field called ‘slot-category’ in the ‘TDD Slot Schedule element format’ with the following values:</a:t>
            </a:r>
          </a:p>
          <a:p>
            <a:pPr lvl="2"/>
            <a:r>
              <a:rPr lang="en-US" sz="1200" dirty="0"/>
              <a:t>Basic TDD slot: A slot that has no restriction on the type of frames</a:t>
            </a:r>
          </a:p>
          <a:p>
            <a:pPr lvl="2"/>
            <a:r>
              <a:rPr lang="en-US" sz="1200" dirty="0"/>
              <a:t>Data-only TDD slots: A slot that permits only </a:t>
            </a:r>
            <a:r>
              <a:rPr lang="en-US" sz="1200" dirty="0" err="1"/>
              <a:t>QoS</a:t>
            </a:r>
            <a:r>
              <a:rPr lang="en-US" sz="1200" dirty="0"/>
              <a:t> data frames</a:t>
            </a:r>
          </a:p>
          <a:p>
            <a:pPr lvl="1"/>
            <a:r>
              <a:rPr lang="en-US" sz="1400" dirty="0"/>
              <a:t>The above field indicates what type of frames can be carried in the assigned slot</a:t>
            </a:r>
          </a:p>
          <a:p>
            <a:pPr lvl="1"/>
            <a:endParaRPr lang="en-US" sz="1400" dirty="0"/>
          </a:p>
          <a:p>
            <a:r>
              <a:rPr lang="en-US" sz="1600" dirty="0"/>
              <a:t>Change the Ack Timeout rule</a:t>
            </a:r>
          </a:p>
          <a:p>
            <a:pPr lvl="1"/>
            <a:r>
              <a:rPr lang="en-US" sz="1400" dirty="0"/>
              <a:t>Current spec:</a:t>
            </a:r>
          </a:p>
          <a:p>
            <a:pPr lvl="2"/>
            <a:r>
              <a:rPr lang="en-US" sz="1200" dirty="0"/>
              <a:t>“After transmitting an MPDU that requires an Ack or </a:t>
            </a:r>
            <a:r>
              <a:rPr lang="en-US" sz="1200" dirty="0" err="1"/>
              <a:t>BlockAck</a:t>
            </a:r>
            <a:r>
              <a:rPr lang="en-US" sz="1200" dirty="0"/>
              <a:t> frame as a response (see Annex G), the STA shall wait for an </a:t>
            </a:r>
            <a:r>
              <a:rPr lang="en-US" sz="1200" dirty="0" err="1"/>
              <a:t>AckTimeout</a:t>
            </a:r>
            <a:r>
              <a:rPr lang="en-US" sz="1200" dirty="0"/>
              <a:t> interval, with a value of </a:t>
            </a:r>
            <a:r>
              <a:rPr lang="en-US" sz="1200" dirty="0" err="1"/>
              <a:t>aSIFSTime</a:t>
            </a:r>
            <a:r>
              <a:rPr lang="en-US" sz="1200" dirty="0"/>
              <a:t> + </a:t>
            </a:r>
            <a:r>
              <a:rPr lang="en-US" sz="1200" dirty="0" err="1"/>
              <a:t>aSlotTime</a:t>
            </a:r>
            <a:r>
              <a:rPr lang="en-US" sz="1200" dirty="0"/>
              <a:t> + </a:t>
            </a:r>
            <a:r>
              <a:rPr lang="en-US" sz="1200" dirty="0" err="1"/>
              <a:t>aRxPHYStartDelay</a:t>
            </a:r>
            <a:r>
              <a:rPr lang="en-US" sz="1200" dirty="0"/>
              <a:t>, starting at the PHY-</a:t>
            </a:r>
            <a:r>
              <a:rPr lang="en-US" sz="1200" dirty="0" err="1"/>
              <a:t>TXEND.confirm</a:t>
            </a:r>
            <a:r>
              <a:rPr lang="en-US" sz="1200" dirty="0"/>
              <a:t> primitive”</a:t>
            </a:r>
          </a:p>
          <a:p>
            <a:pPr lvl="1"/>
            <a:r>
              <a:rPr lang="en-US" sz="1400" dirty="0"/>
              <a:t>New rule for TDD Ack/BA (not the exact normative text):</a:t>
            </a:r>
          </a:p>
          <a:p>
            <a:pPr lvl="2"/>
            <a:r>
              <a:rPr lang="en-US" sz="1200" dirty="0"/>
              <a:t>“After transmitting an MPDU that requires an Ack or </a:t>
            </a:r>
            <a:r>
              <a:rPr lang="en-US" sz="1200" dirty="0" err="1"/>
              <a:t>BlockAck</a:t>
            </a:r>
            <a:r>
              <a:rPr lang="en-US" sz="1200" dirty="0"/>
              <a:t> frame as a response, the STA shall wait for an </a:t>
            </a:r>
            <a:r>
              <a:rPr lang="en-US" sz="1200" dirty="0" err="1"/>
              <a:t>AckTimeout</a:t>
            </a:r>
            <a:r>
              <a:rPr lang="en-US" sz="1200" dirty="0"/>
              <a:t> interval, with a value of duration from the beginning of the slot that carried the MPDU to the end of the first available basic slot on the reverse direction, starting at the PHY-</a:t>
            </a:r>
            <a:r>
              <a:rPr lang="en-US" sz="1200" dirty="0" err="1"/>
              <a:t>TXEND.confirm</a:t>
            </a:r>
            <a:r>
              <a:rPr lang="en-US" sz="1200" dirty="0"/>
              <a:t> primitive”</a:t>
            </a:r>
          </a:p>
          <a:p>
            <a:pPr lvl="3"/>
            <a:r>
              <a:rPr lang="en-US" sz="1000" dirty="0"/>
              <a:t>Do we need to add </a:t>
            </a:r>
            <a:r>
              <a:rPr lang="en-US" sz="1000" dirty="0" err="1"/>
              <a:t>aSIFSTime</a:t>
            </a:r>
            <a:r>
              <a:rPr lang="en-US" sz="1000" dirty="0"/>
              <a:t> + </a:t>
            </a:r>
            <a:r>
              <a:rPr lang="en-US" sz="1000" dirty="0" err="1"/>
              <a:t>aSlotTime</a:t>
            </a:r>
            <a:r>
              <a:rPr lang="en-US" sz="1000" dirty="0"/>
              <a:t> + </a:t>
            </a:r>
            <a:r>
              <a:rPr lang="en-US" sz="1000" dirty="0" err="1"/>
              <a:t>aRxPHYStartDelay</a:t>
            </a:r>
            <a:r>
              <a:rPr lang="en-US" sz="1000" dirty="0"/>
              <a:t>?</a:t>
            </a:r>
          </a:p>
          <a:p>
            <a:r>
              <a:rPr lang="en-US" sz="1600" dirty="0"/>
              <a:t>Changes on sending the  Ack/BA (not exact normative text)</a:t>
            </a:r>
          </a:p>
          <a:p>
            <a:pPr lvl="1"/>
            <a:r>
              <a:rPr lang="en-US" sz="1400" dirty="0"/>
              <a:t>A recipient of a </a:t>
            </a:r>
            <a:r>
              <a:rPr lang="en-US" sz="1400" dirty="0" err="1"/>
              <a:t>QoS</a:t>
            </a:r>
            <a:r>
              <a:rPr lang="en-US" sz="1400" dirty="0"/>
              <a:t> Data frame, or Management frame that solicits immediate acknowledgement shall respond with </a:t>
            </a:r>
            <a:r>
              <a:rPr lang="en-US" sz="1400" dirty="0" err="1"/>
              <a:t>BlockAck</a:t>
            </a:r>
            <a:r>
              <a:rPr lang="en-US" sz="1400" dirty="0"/>
              <a:t>/Ack frame in first reverse slot that permits Ack/</a:t>
            </a:r>
            <a:r>
              <a:rPr lang="en-US" sz="1400" dirty="0" err="1"/>
              <a:t>BlockAck</a:t>
            </a:r>
            <a:r>
              <a:rPr lang="en-US" sz="1400" dirty="0"/>
              <a:t> transmission (where the slot category is set to Basic slot).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1A793-D6AD-4A72-8CDD-1523CBB31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E6C383-AE2C-4BEB-A44E-ADDC96D0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98EFB0-AFFB-4CE9-A8AE-AE847BC7C6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</p:spTree>
    <p:extLst>
      <p:ext uri="{BB962C8B-B14F-4D97-AF65-F5344CB8AC3E}">
        <p14:creationId xmlns:p14="http://schemas.microsoft.com/office/powerpoint/2010/main" val="115459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DB3F-2047-494E-B80D-502E69FE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change summary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B6038-18ED-46FD-8A32-55F1F4552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10.36.7 - 10.36.9 : Dynamic allocation/truncation/extension of Service Period</a:t>
            </a:r>
          </a:p>
          <a:p>
            <a:pPr lvl="1"/>
            <a:r>
              <a:rPr lang="en-US" dirty="0"/>
              <a:t>Prohibit Poll frame</a:t>
            </a:r>
          </a:p>
          <a:p>
            <a:endParaRPr lang="en-US" dirty="0"/>
          </a:p>
          <a:p>
            <a:r>
              <a:rPr lang="en-US" dirty="0" err="1"/>
              <a:t>Backoff</a:t>
            </a:r>
            <a:r>
              <a:rPr lang="en-US" dirty="0"/>
              <a:t> procedure</a:t>
            </a:r>
          </a:p>
          <a:p>
            <a:pPr lvl="1"/>
            <a:r>
              <a:rPr lang="en-US" dirty="0"/>
              <a:t>No exponential </a:t>
            </a:r>
            <a:r>
              <a:rPr lang="en-US" dirty="0" err="1"/>
              <a:t>backoff</a:t>
            </a:r>
            <a:r>
              <a:rPr lang="en-US" dirty="0"/>
              <a:t>  when a transmission fails.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95A5B-351F-4136-84C9-2C5F6E7E1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7D450-1AC5-44E7-949D-2591D7126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50DAC9-8CA3-4C7A-B2FE-9EC18C45B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</p:spTree>
    <p:extLst>
      <p:ext uri="{BB962C8B-B14F-4D97-AF65-F5344CB8AC3E}">
        <p14:creationId xmlns:p14="http://schemas.microsoft.com/office/powerpoint/2010/main" val="312349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94026-EE9A-420E-ABB0-010A47581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60C1C-D32B-42C0-99F6-EB3989E8B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802.11-17/1323r2, ‘Scheduling for mmWave Distribution Networks’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802.11-17/1065r1, ‘Ack and Block Ack Handling for mmWave Distribution Network Use Case’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C6A8E3-1942-46DB-9E44-90043B1D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F63455-47EB-4AEC-BD44-312359C20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124B11-D075-4C70-84CC-AF9FE58B3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 2017</a:t>
            </a:r>
          </a:p>
        </p:txBody>
      </p:sp>
    </p:spTree>
    <p:extLst>
      <p:ext uri="{BB962C8B-B14F-4D97-AF65-F5344CB8AC3E}">
        <p14:creationId xmlns:p14="http://schemas.microsoft.com/office/powerpoint/2010/main" val="1690032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43201</TotalTime>
  <Words>1375</Words>
  <Application>Microsoft Office PowerPoint</Application>
  <PresentationFormat>On-screen Show (4:3)</PresentationFormat>
  <Paragraphs>207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MS PGothic</vt:lpstr>
      <vt:lpstr>Times New Roman</vt:lpstr>
      <vt:lpstr>802-11-Submission</vt:lpstr>
      <vt:lpstr>Ack/BA for mmWave Distribution Networks</vt:lpstr>
      <vt:lpstr>Introduction</vt:lpstr>
      <vt:lpstr>Requirements for sending Ack/BA - I</vt:lpstr>
      <vt:lpstr>Requirements for sending Ack/BA - II</vt:lpstr>
      <vt:lpstr>Proposal summary</vt:lpstr>
      <vt:lpstr>What about other immediate control responses?</vt:lpstr>
      <vt:lpstr>Standards changes (high level)</vt:lpstr>
      <vt:lpstr>Standards change summary (contd)</vt:lpstr>
      <vt:lpstr>Reference</vt:lpstr>
      <vt:lpstr>SP#1</vt:lpstr>
      <vt:lpstr>SP#2</vt:lpstr>
      <vt:lpstr>SP#3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Lochan Verma</cp:lastModifiedBy>
  <cp:revision>2356</cp:revision>
  <cp:lastPrinted>2014-11-04T15:04:57Z</cp:lastPrinted>
  <dcterms:created xsi:type="dcterms:W3CDTF">2007-04-17T18:10:23Z</dcterms:created>
  <dcterms:modified xsi:type="dcterms:W3CDTF">2017-11-04T16:11:33Z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