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09" r:id="rId2"/>
    <p:sldMasterId id="2147483697" r:id="rId3"/>
    <p:sldMasterId id="2147483685" r:id="rId4"/>
    <p:sldMasterId id="2147483672" r:id="rId5"/>
    <p:sldMasterId id="2147483660" r:id="rId6"/>
  </p:sldMasterIdLst>
  <p:notesMasterIdLst>
    <p:notesMasterId r:id="rId33"/>
  </p:notesMasterIdLst>
  <p:handoutMasterIdLst>
    <p:handoutMasterId r:id="rId34"/>
  </p:handoutMasterIdLst>
  <p:sldIdLst>
    <p:sldId id="382" r:id="rId7"/>
    <p:sldId id="367" r:id="rId8"/>
    <p:sldId id="368" r:id="rId9"/>
    <p:sldId id="326" r:id="rId10"/>
    <p:sldId id="351" r:id="rId11"/>
    <p:sldId id="373" r:id="rId12"/>
    <p:sldId id="378" r:id="rId13"/>
    <p:sldId id="369" r:id="rId14"/>
    <p:sldId id="370" r:id="rId15"/>
    <p:sldId id="381" r:id="rId16"/>
    <p:sldId id="358" r:id="rId17"/>
    <p:sldId id="380" r:id="rId18"/>
    <p:sldId id="383" r:id="rId19"/>
    <p:sldId id="387" r:id="rId20"/>
    <p:sldId id="343" r:id="rId21"/>
    <p:sldId id="356" r:id="rId22"/>
    <p:sldId id="359" r:id="rId23"/>
    <p:sldId id="371" r:id="rId24"/>
    <p:sldId id="360" r:id="rId25"/>
    <p:sldId id="388" r:id="rId26"/>
    <p:sldId id="389" r:id="rId27"/>
    <p:sldId id="365" r:id="rId28"/>
    <p:sldId id="390" r:id="rId29"/>
    <p:sldId id="366" r:id="rId30"/>
    <p:sldId id="376" r:id="rId31"/>
    <p:sldId id="377" r:id="rId3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deiro, Carlos" initials="CC" lastIdx="6" clrIdx="0">
    <p:extLst/>
  </p:cmAuthor>
  <p:cmAuthor id="2" name="Kedem, Oren" initials="KO" lastIdx="1" clrIdx="1">
    <p:extLst/>
  </p:cmAuthor>
  <p:cmAuthor id="3" name="Payam Torab" initials="PT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2" autoAdjust="0"/>
    <p:restoredTop sz="97225" autoAdjust="0"/>
  </p:normalViewPr>
  <p:slideViewPr>
    <p:cSldViewPr>
      <p:cViewPr varScale="1">
        <p:scale>
          <a:sx n="85" d="100"/>
          <a:sy n="85" d="100"/>
        </p:scale>
        <p:origin x="147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7947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514"/>
    </p:cViewPr>
  </p:sorterViewPr>
  <p:notesViewPr>
    <p:cSldViewPr>
      <p:cViewPr>
        <p:scale>
          <a:sx n="90" d="100"/>
          <a:sy n="90" d="100"/>
        </p:scale>
        <p:origin x="2592" y="-32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4DE3C-0849-459C-8A51-139A5242CEE3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F6EFF1E6-32EE-4EBC-BBB9-06DAB6115CAF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Oren Kedem, Intel et al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dirty="0"/>
              <a:t>September 2016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4820" indent="-34482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976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952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928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904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98802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dirty="0"/>
              <a:t>Intel Corporation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1260" y="9000621"/>
            <a:ext cx="415177" cy="184666"/>
          </a:xfrm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Page </a:t>
            </a:r>
            <a:fld id="{07FC9C9D-9E8C-45A0-A936-072F1228F988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3994610" y="96239"/>
            <a:ext cx="2356158" cy="2154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</p:spTree>
    <p:extLst>
      <p:ext uri="{BB962C8B-B14F-4D97-AF65-F5344CB8AC3E}">
        <p14:creationId xmlns:p14="http://schemas.microsoft.com/office/powerpoint/2010/main" val="223214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F1E6-32EE-4EBC-BBB9-06DAB6115CAF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Oren Kedem, Intel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05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F1E6-32EE-4EBC-BBB9-06DAB6115CAF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Oren Kedem, Intel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F1E6-32EE-4EBC-BBB9-06DAB6115CAF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Oren Kedem, Intel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2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F1E6-32EE-4EBC-BBB9-06DAB6115CAF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Oren Kedem, Intel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9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F1E6-32EE-4EBC-BBB9-06DAB6115CAF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Oren Kedem, Intel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77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F1E6-32EE-4EBC-BBB9-06DAB6115CAF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Oren Kedem, Intel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2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F1E6-32EE-4EBC-BBB9-06DAB6115CAF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Oren Kedem, Intel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4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F1E6-32EE-4EBC-BBB9-06DAB6115CAF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Oren Kedem, Intel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28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F1E6-32EE-4EBC-BBB9-06DAB6115CAF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Oren Kedem, Intel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F1E6-32EE-4EBC-BBB9-06DAB6115CAF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Oren Kedem, Intel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5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 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1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4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20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5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72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45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18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77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36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5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dirty="0" smtClean="0"/>
              <a:t>Oren Kedem, Intel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36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22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86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05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45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75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61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58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99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6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 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12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98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96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41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34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83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32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986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40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9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 , Intel et 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017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66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58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63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9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23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35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02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70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2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 , Intel et al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39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78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797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755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0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060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043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941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49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0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Oren Kedem,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54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118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84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215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445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Oren Kedem,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 , Intel et 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 , Intel et 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 smtClean="0"/>
              <a:t>Oren Kedem,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283968" y="6475413"/>
            <a:ext cx="803076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802.11-17/1646r1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353E5-CEDD-4414-B8A9-8F6AA88EECE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930B9-CEEC-4F04-A1AB-348327869D57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3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6911A-34FE-4578-A6C9-B8A74BF7D59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7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629F5-9B29-429E-9829-743F9F5FC92E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2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44E0B-0048-4174-94AD-3D8ACB44792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ren.kedem@intel.com" TargetMode="External"/><Relationship Id="rId7" Type="http://schemas.openxmlformats.org/officeDocument/2006/relationships/hyperlink" Target="mailto:akasher@qti.qualcomm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cherian@qti.qualcomm.com" TargetMode="External"/><Relationship Id="rId5" Type="http://schemas.openxmlformats.org/officeDocument/2006/relationships/hyperlink" Target="mailto:carlos.h.aldana@intel.com" TargetMode="External"/><Relationship Id="rId4" Type="http://schemas.openxmlformats.org/officeDocument/2006/relationships/hyperlink" Target="mailto:carlos.cordeiro@inte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7/11-17-1019-02-00ay-mmwave-mesh-network-usage-model.ppt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Slide </a:t>
            </a:r>
            <a:fld id="{F53C4008-337E-4BDF-8FF3-BA2CFCA543C3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0072"/>
            <a:ext cx="7772400" cy="1066800"/>
          </a:xfrm>
          <a:noFill/>
        </p:spPr>
        <p:txBody>
          <a:bodyPr/>
          <a:lstStyle/>
          <a:p>
            <a:r>
              <a:rPr lang="en-US" altLang="zh-CN" smtClean="0"/>
              <a:t>Beamforming for mmWave Distribution Networks</a:t>
            </a:r>
            <a:endParaRPr lang="en-US" alt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64904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 smtClean="0"/>
              <a:t>Date:</a:t>
            </a:r>
            <a:r>
              <a:rPr lang="en-US" altLang="en-US" sz="2000" b="0" dirty="0" smtClean="0"/>
              <a:t> 2017-11-01</a:t>
            </a:r>
            <a:endParaRPr lang="en-US" altLang="en-US" sz="2000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5570"/>
              </p:ext>
            </p:extLst>
          </p:nvPr>
        </p:nvGraphicFramePr>
        <p:xfrm>
          <a:off x="535905" y="3263623"/>
          <a:ext cx="8148390" cy="27432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629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96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07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441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Oren Kedem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Intel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oren.kedem@intel.com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Carlos Cordeiro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Intel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carlos.cordeiro@intel.com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Carlos Aldana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Intel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carlos.h.aldana@intel.com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George Cherian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Qualcomm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gcherian@qti.qualcomm.com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Assaf Kasher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Qualcomm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akasher@qti.qualcomm.com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Solomon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Trainin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Qualcomm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"/>
                        </a:rPr>
                        <a:t>strainin@qti.qualcomm.com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2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3175"/>
            <a:ext cx="7524328" cy="1057181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331685"/>
              </p:ext>
            </p:extLst>
          </p:nvPr>
        </p:nvGraphicFramePr>
        <p:xfrm>
          <a:off x="1331641" y="3406420"/>
          <a:ext cx="5328593" cy="1750772"/>
        </p:xfrm>
        <a:graphic>
          <a:graphicData uri="http://schemas.openxmlformats.org/drawingml/2006/table">
            <a:tbl>
              <a:tblPr/>
              <a:tblGrid>
                <a:gridCol w="752272"/>
                <a:gridCol w="1263951"/>
                <a:gridCol w="1243622"/>
                <a:gridCol w="2068748"/>
              </a:tblGrid>
              <a:tr h="626107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Type value</a:t>
                      </a:r>
                      <a:b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</a:br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B3 B2</a:t>
                      </a:r>
                      <a:endParaRPr lang="en-US" sz="1000" dirty="0">
                        <a:effectLst/>
                      </a:endParaRPr>
                    </a:p>
                  </a:txBody>
                  <a:tcPr marL="85991" marR="85991" marT="42995" marB="4299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Subtype value</a:t>
                      </a:r>
                      <a:b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</a:br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B7 B6 B5 B4 </a:t>
                      </a:r>
                      <a:endParaRPr lang="en-US" sz="1000" dirty="0">
                        <a:effectLst/>
                      </a:endParaRPr>
                    </a:p>
                  </a:txBody>
                  <a:tcPr marL="85991" marR="85991" marT="42995" marB="4299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Control Frame Extension value</a:t>
                      </a:r>
                      <a:b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</a:br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B11 B10 B9 B8</a:t>
                      </a:r>
                      <a:endParaRPr lang="en-US" sz="1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Subtype description</a:t>
                      </a:r>
                      <a:endParaRPr lang="en-US" sz="1000" dirty="0">
                        <a:effectLst/>
                      </a:endParaRPr>
                    </a:p>
                  </a:txBody>
                  <a:tcPr marL="85991" marR="85991" marT="42995" marB="4299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26">
                <a:tc>
                  <a:txBody>
                    <a:bodyPr/>
                    <a:lstStyle/>
                    <a:p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01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0110 (Control)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1001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SSW-Feedback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11">
                <a:tc>
                  <a:txBody>
                    <a:bodyPr/>
                    <a:lstStyle/>
                    <a:p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01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0" i="0" kern="120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  <a:ea typeface="+mn-ea"/>
                          <a:cs typeface="+mn-cs"/>
                        </a:rPr>
                        <a:t>0110 (Control)</a:t>
                      </a: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TimesNewRomanPSM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0" i="0" kern="120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  <a:ea typeface="+mn-ea"/>
                          <a:cs typeface="+mn-cs"/>
                        </a:rPr>
                        <a:t>1010</a:t>
                      </a: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TimesNewRomanPSM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SSW-</a:t>
                      </a:r>
                      <a:r>
                        <a:rPr lang="en-US" sz="9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Ack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26">
                <a:tc>
                  <a:txBody>
                    <a:bodyPr/>
                    <a:lstStyle/>
                    <a:p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01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0110 (Control)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1011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TDD</a:t>
                      </a:r>
                      <a:r>
                        <a:rPr lang="en-US" sz="900" b="0" i="0" baseline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Beamforming</a:t>
                      </a:r>
                      <a:r>
                        <a:rPr lang="en-US" sz="900" b="0" i="0" baseline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02">
                <a:tc>
                  <a:txBody>
                    <a:bodyPr/>
                    <a:lstStyle/>
                    <a:p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01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0110 (Control)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1100-1111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Reserved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New Control Frame Extension – TDD Beamforming 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00338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1331640" y="2542324"/>
            <a:ext cx="1008112" cy="8640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2051720" y="2542324"/>
            <a:ext cx="1008112" cy="8640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3347864" y="2470316"/>
            <a:ext cx="504056" cy="93610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1259632" y="4486540"/>
            <a:ext cx="5544616" cy="36004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4572000" y="2470316"/>
            <a:ext cx="504056" cy="1008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4875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95536" y="1981200"/>
            <a:ext cx="4158436" cy="4113213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altLang="ja-JP" sz="1800" dirty="0" smtClean="0"/>
              <a:t>TDD Beamforming frame defined as Control Frame Extension subtype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altLang="ja-JP" sz="1800" dirty="0" smtClean="0"/>
              <a:t>TDD BF frame includes the following fields: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ja-JP" sz="1400" dirty="0" smtClean="0"/>
              <a:t>Duration - Set to the time until the end of the TDD slot where the TDD Beamforming frame is transmitted.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ja-JP" sz="1400" dirty="0" smtClean="0"/>
              <a:t>RA - Contains the MAC address of the STA that is the intended receiver of the frame.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ja-JP" sz="1400" dirty="0" smtClean="0"/>
              <a:t>TA - field contains the MAC address of the transmitter STA of the frame.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 smtClean="0"/>
              <a:t>TDD BF Control field –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400" dirty="0" smtClean="0"/>
              <a:t>TDD BF Frame Subtype - Indicates the frame subtype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End of Training – Indicates the end of BF training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lvl="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lvl="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lvl="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lvl="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TDD Beamforming frame format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287460"/>
              </p:ext>
            </p:extLst>
          </p:nvPr>
        </p:nvGraphicFramePr>
        <p:xfrm>
          <a:off x="4104458" y="2086516"/>
          <a:ext cx="4968550" cy="800100"/>
        </p:xfrm>
        <a:graphic>
          <a:graphicData uri="http://schemas.openxmlformats.org/drawingml/2006/table">
            <a:tbl>
              <a:tblPr firstRow="1" firstCol="1" bandRow="1"/>
              <a:tblGrid>
                <a:gridCol w="559772"/>
                <a:gridCol w="623510"/>
                <a:gridCol w="623510"/>
                <a:gridCol w="597809"/>
                <a:gridCol w="597809"/>
                <a:gridCol w="655380"/>
                <a:gridCol w="655380"/>
                <a:gridCol w="655380"/>
              </a:tblGrid>
              <a:tr h="5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Frame Control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Duration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TDD BF Control 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Frame Body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FCS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Octets 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727572"/>
              </p:ext>
            </p:extLst>
          </p:nvPr>
        </p:nvGraphicFramePr>
        <p:xfrm>
          <a:off x="5760640" y="3390672"/>
          <a:ext cx="2601333" cy="800100"/>
        </p:xfrm>
        <a:graphic>
          <a:graphicData uri="http://schemas.openxmlformats.org/drawingml/2006/table">
            <a:tbl>
              <a:tblPr firstRow="1" firstCol="1" bandRow="1"/>
              <a:tblGrid>
                <a:gridCol w="605569"/>
                <a:gridCol w="674523"/>
                <a:gridCol w="674523"/>
                <a:gridCol w="646718"/>
              </a:tblGrid>
              <a:tr h="5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TDD BF Frame Subtype 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End of Training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Reserved 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Bits: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16624" y="1806496"/>
            <a:ext cx="2465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Beamforming frame format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3296017"/>
            <a:ext cx="2109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BF Control field format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7776864" y="2742600"/>
            <a:ext cx="1115617" cy="8304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6372200" y="2742600"/>
            <a:ext cx="756592" cy="8304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4824536" y="5046856"/>
            <a:ext cx="363207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171450">
              <a:buFont typeface="Arial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TDD BF Frame Subtype </a:t>
            </a:r>
            <a:r>
              <a:rPr lang="en-GB" sz="1400" dirty="0">
                <a:solidFill>
                  <a:schemeClr val="tx1"/>
                </a:solidFill>
              </a:rPr>
              <a:t>subfield </a:t>
            </a:r>
          </a:p>
          <a:p>
            <a:pPr marL="971550" lvl="2" indent="-171450">
              <a:buFont typeface="Arial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0 – TDD SSW</a:t>
            </a:r>
          </a:p>
          <a:p>
            <a:pPr marL="971550" lvl="2" indent="-171450">
              <a:buFont typeface="Arial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1 – TDD SSW Feedback </a:t>
            </a:r>
          </a:p>
          <a:p>
            <a:pPr marL="971550" lvl="2" indent="-171450">
              <a:buFont typeface="Arial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2 – TDD SSW </a:t>
            </a:r>
            <a:r>
              <a:rPr lang="en-GB" sz="1200" dirty="0" err="1" smtClean="0">
                <a:solidFill>
                  <a:schemeClr val="tx1"/>
                </a:solidFill>
              </a:rPr>
              <a:t>Ack</a:t>
            </a:r>
            <a:endParaRPr lang="en-GB" sz="1200" dirty="0">
              <a:solidFill>
                <a:schemeClr val="tx1"/>
              </a:solidFill>
            </a:endParaRPr>
          </a:p>
          <a:p>
            <a:pPr marL="971550" lvl="2" indent="-171450">
              <a:buFont typeface="Arial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3 - Reserved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5544616" y="4038744"/>
            <a:ext cx="827584" cy="1008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7020272" y="4038744"/>
            <a:ext cx="1008112" cy="1008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764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54968"/>
          </a:xfrm>
        </p:spPr>
        <p:txBody>
          <a:bodyPr/>
          <a:lstStyle/>
          <a:p>
            <a:r>
              <a:rPr lang="en-US" sz="2400" dirty="0" smtClean="0"/>
              <a:t>TDD SSW frame</a:t>
            </a:r>
            <a:endParaRPr lang="en-US" sz="2400" dirty="0"/>
          </a:p>
        </p:txBody>
      </p:sp>
      <p:sp>
        <p:nvSpPr>
          <p:cNvPr id="2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740661"/>
              </p:ext>
            </p:extLst>
          </p:nvPr>
        </p:nvGraphicFramePr>
        <p:xfrm>
          <a:off x="1115616" y="1484784"/>
          <a:ext cx="4968550" cy="800100"/>
        </p:xfrm>
        <a:graphic>
          <a:graphicData uri="http://schemas.openxmlformats.org/drawingml/2006/table">
            <a:tbl>
              <a:tblPr firstRow="1" firstCol="1" bandRow="1"/>
              <a:tblGrid>
                <a:gridCol w="559772"/>
                <a:gridCol w="623510"/>
                <a:gridCol w="623510"/>
                <a:gridCol w="597809"/>
                <a:gridCol w="597809"/>
                <a:gridCol w="655380"/>
                <a:gridCol w="655380"/>
                <a:gridCol w="655380"/>
              </a:tblGrid>
              <a:tr h="5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Frame Control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Duration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TDD BF Control 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Frame Body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FCS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Octets 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27782" y="1340768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Beamforming frame format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30212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3995936" y="2132856"/>
            <a:ext cx="792088" cy="122413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436096" y="2132856"/>
            <a:ext cx="3384376" cy="1152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076056" y="2924944"/>
            <a:ext cx="2307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SSW frame body content 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412375"/>
              </p:ext>
            </p:extLst>
          </p:nvPr>
        </p:nvGraphicFramePr>
        <p:xfrm>
          <a:off x="3275856" y="3204964"/>
          <a:ext cx="5616624" cy="8012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3749"/>
                <a:gridCol w="786217"/>
                <a:gridCol w="816438"/>
                <a:gridCol w="1122496"/>
                <a:gridCol w="748295"/>
                <a:gridCol w="748294"/>
                <a:gridCol w="711135"/>
              </a:tblGrid>
              <a:tr h="164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B0    B9             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B10     B11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B12</a:t>
                      </a:r>
                      <a:r>
                        <a:rPr lang="en-US" sz="900" dirty="0" smtClean="0">
                          <a:effectLst/>
                        </a:rPr>
                        <a:t>     B26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B27   B41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B42  </a:t>
                      </a: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B45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B46   B47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</a:rPr>
                        <a:t>TX Beam Index </a:t>
                      </a:r>
                      <a:endParaRPr lang="en-US" sz="900" u="none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</a:rPr>
                        <a:t>CDOWN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u="none" strike="sng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u="none" strike="sng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</a:rPr>
                        <a:t>Responder Feedback Offset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Initiator Ack Offset 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Periodicity </a:t>
                      </a:r>
                      <a:endParaRPr lang="en-US" sz="9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solidFill>
                            <a:schemeClr val="tx1"/>
                          </a:solidFill>
                          <a:effectLst/>
                        </a:rPr>
                        <a:t>Reserved</a:t>
                      </a:r>
                      <a:endParaRPr lang="en-US" sz="9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Bits :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 bwMode="auto">
          <a:xfrm flipH="1">
            <a:off x="1187624" y="2132856"/>
            <a:ext cx="2952328" cy="122413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3131840" y="2132856"/>
            <a:ext cx="1584176" cy="122413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187624" y="2996952"/>
            <a:ext cx="2109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BF Control field format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5" name="Content Placeholder 16"/>
          <p:cNvSpPr>
            <a:spLocks noGrp="1"/>
          </p:cNvSpPr>
          <p:nvPr>
            <p:ph idx="1"/>
          </p:nvPr>
        </p:nvSpPr>
        <p:spPr>
          <a:xfrm>
            <a:off x="539552" y="4077072"/>
            <a:ext cx="7990656" cy="2304256"/>
          </a:xfrm>
        </p:spPr>
        <p:txBody>
          <a:bodyPr/>
          <a:lstStyle/>
          <a:p>
            <a:pPr marL="171450" lvl="0" indent="-171450">
              <a:buFont typeface="Arial" charset="0"/>
              <a:buChar char="•"/>
            </a:pPr>
            <a:endParaRPr lang="en-GB" sz="1400" dirty="0" smtClean="0"/>
          </a:p>
          <a:p>
            <a:pPr marL="171450" lvl="0" indent="-171450">
              <a:buFont typeface="Arial" charset="0"/>
              <a:buChar char="•"/>
            </a:pPr>
            <a:r>
              <a:rPr lang="en-GB" sz="1200" dirty="0" err="1" smtClean="0"/>
              <a:t>Tx</a:t>
            </a:r>
            <a:r>
              <a:rPr lang="en-GB" sz="1200" dirty="0" smtClean="0"/>
              <a:t> Beam Index</a:t>
            </a:r>
            <a:r>
              <a:rPr lang="en-GB" sz="1200" b="0" dirty="0" smtClean="0"/>
              <a:t>  - Indicates the beam index used by the initiator to transmit the frame.</a:t>
            </a:r>
            <a:endParaRPr lang="en-US" sz="1200" b="0" dirty="0" smtClean="0"/>
          </a:p>
          <a:p>
            <a:pPr marL="171450" indent="-171450">
              <a:buFont typeface="Arial" charset="0"/>
              <a:buChar char="•"/>
            </a:pPr>
            <a:r>
              <a:rPr lang="en-GB" sz="1200" dirty="0" smtClean="0"/>
              <a:t>CDOWN</a:t>
            </a:r>
            <a:r>
              <a:rPr lang="en-GB" sz="1200" strike="sngStrike" dirty="0" smtClean="0">
                <a:solidFill>
                  <a:srgbClr val="C00000"/>
                </a:solidFill>
              </a:rPr>
              <a:t> </a:t>
            </a:r>
            <a:r>
              <a:rPr lang="en-GB" sz="1200" b="0" dirty="0" smtClean="0"/>
              <a:t>- Indicates the number of TDD SSW frames remaining to be transmitted within a TDD slot, such that the last transmitted TDD SSW frame in the TDD slot has this field equal to zero.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Responder Feedback Offset</a:t>
            </a:r>
            <a:r>
              <a:rPr lang="en-GB" sz="1200" b="0" dirty="0" smtClean="0">
                <a:solidFill>
                  <a:schemeClr val="tx1"/>
                </a:solidFill>
              </a:rPr>
              <a:t> - Indicates the offset, in units of 1 µs, beginning immediately after the end of the TDD SSW frame, when the TDD SSW Feedback frame is transmitted by the responder station.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Initiator </a:t>
            </a:r>
            <a:r>
              <a:rPr lang="en-GB" sz="1200" dirty="0" err="1" smtClean="0">
                <a:solidFill>
                  <a:schemeClr val="tx1"/>
                </a:solidFill>
              </a:rPr>
              <a:t>Ack</a:t>
            </a:r>
            <a:r>
              <a:rPr lang="en-GB" sz="1200" dirty="0" smtClean="0">
                <a:solidFill>
                  <a:schemeClr val="tx1"/>
                </a:solidFill>
              </a:rPr>
              <a:t> Offset</a:t>
            </a:r>
            <a:r>
              <a:rPr lang="en-GB" sz="1200" b="0" dirty="0" smtClean="0">
                <a:solidFill>
                  <a:schemeClr val="tx1"/>
                </a:solidFill>
              </a:rPr>
              <a:t>- Indicates the offset, in units of 1 µs, beginning immediately after the time indicated by the Responder Feedback Offset field when the TDD SSW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 smtClean="0">
                <a:solidFill>
                  <a:schemeClr val="tx1"/>
                </a:solidFill>
              </a:rPr>
              <a:t>Ack</a:t>
            </a:r>
            <a:r>
              <a:rPr lang="en-GB" sz="1200" b="0" dirty="0" smtClean="0">
                <a:solidFill>
                  <a:schemeClr val="tx1"/>
                </a:solidFill>
              </a:rPr>
              <a:t> frame is transmitted by the initiator.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ja-JP" sz="1200" dirty="0">
                <a:solidFill>
                  <a:schemeClr val="tx1"/>
                </a:solidFill>
              </a:rPr>
              <a:t>Periodicity – </a:t>
            </a:r>
            <a:r>
              <a:rPr lang="en-US" altLang="ja-JP" sz="1200" b="0" dirty="0">
                <a:solidFill>
                  <a:schemeClr val="tx1"/>
                </a:solidFill>
              </a:rPr>
              <a:t>Indicates the offset, in units of TBD </a:t>
            </a:r>
            <a:r>
              <a:rPr lang="en-US" altLang="ja-JP" sz="1200" b="0" dirty="0" smtClean="0">
                <a:solidFill>
                  <a:schemeClr val="tx1"/>
                </a:solidFill>
              </a:rPr>
              <a:t>us, to </a:t>
            </a:r>
            <a:r>
              <a:rPr lang="en-US" altLang="ja-JP" sz="1200" b="0" dirty="0">
                <a:solidFill>
                  <a:schemeClr val="tx1"/>
                </a:solidFill>
              </a:rPr>
              <a:t>the start of the next TDD </a:t>
            </a:r>
            <a:r>
              <a:rPr lang="en-US" altLang="ja-JP" sz="1200" b="0" dirty="0" smtClean="0">
                <a:solidFill>
                  <a:schemeClr val="tx1"/>
                </a:solidFill>
              </a:rPr>
              <a:t>slot </a:t>
            </a:r>
            <a:r>
              <a:rPr lang="en-US" altLang="ja-JP" sz="1200" b="0" dirty="0">
                <a:solidFill>
                  <a:schemeClr val="tx1"/>
                </a:solidFill>
              </a:rPr>
              <a:t>used for </a:t>
            </a:r>
            <a:r>
              <a:rPr lang="en-US" altLang="ja-JP" sz="1200" b="0" dirty="0" smtClean="0">
                <a:solidFill>
                  <a:schemeClr val="tx1"/>
                </a:solidFill>
              </a:rPr>
              <a:t>TDD SSW transmission by the initiator. </a:t>
            </a:r>
            <a:endParaRPr lang="en-US" altLang="ja-JP" sz="1200" b="0" dirty="0">
              <a:solidFill>
                <a:schemeClr val="tx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71670"/>
              </p:ext>
            </p:extLst>
          </p:nvPr>
        </p:nvGraphicFramePr>
        <p:xfrm>
          <a:off x="539552" y="3273951"/>
          <a:ext cx="2601333" cy="800100"/>
        </p:xfrm>
        <a:graphic>
          <a:graphicData uri="http://schemas.openxmlformats.org/drawingml/2006/table">
            <a:tbl>
              <a:tblPr firstRow="1" firstCol="1" bandRow="1"/>
              <a:tblGrid>
                <a:gridCol w="605569"/>
                <a:gridCol w="674523"/>
                <a:gridCol w="674523"/>
                <a:gridCol w="646718"/>
              </a:tblGrid>
              <a:tr h="5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TDD BF Frame Subtype 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End of Training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Reserved 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Bits: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TDD SSW Feedback frame</a:t>
            </a:r>
            <a:endParaRPr lang="en-US" sz="2400" dirty="0"/>
          </a:p>
        </p:txBody>
      </p:sp>
      <p:sp>
        <p:nvSpPr>
          <p:cNvPr id="2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115616" y="1844824"/>
          <a:ext cx="4968550" cy="800100"/>
        </p:xfrm>
        <a:graphic>
          <a:graphicData uri="http://schemas.openxmlformats.org/drawingml/2006/table">
            <a:tbl>
              <a:tblPr firstRow="1" firstCol="1" bandRow="1"/>
              <a:tblGrid>
                <a:gridCol w="559772"/>
                <a:gridCol w="623510"/>
                <a:gridCol w="623510"/>
                <a:gridCol w="597809"/>
                <a:gridCol w="597809"/>
                <a:gridCol w="655380"/>
                <a:gridCol w="655380"/>
                <a:gridCol w="655380"/>
              </a:tblGrid>
              <a:tr h="5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Frame Control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Duration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TDD BF Control 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Frame Body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FCS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Octets 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27782" y="1700808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Beamforming frame format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4788024" y="2492896"/>
            <a:ext cx="144016" cy="1152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436096" y="2492896"/>
            <a:ext cx="2448272" cy="108012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788024" y="3230112"/>
            <a:ext cx="293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SSW Feedback frame body content 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1115616" y="2492896"/>
            <a:ext cx="3024336" cy="1008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3707904" y="2492896"/>
            <a:ext cx="1008112" cy="108012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042800"/>
              </p:ext>
            </p:extLst>
          </p:nvPr>
        </p:nvGraphicFramePr>
        <p:xfrm>
          <a:off x="323528" y="3429000"/>
          <a:ext cx="3384376" cy="853440"/>
        </p:xfrm>
        <a:graphic>
          <a:graphicData uri="http://schemas.openxmlformats.org/drawingml/2006/table">
            <a:tbl>
              <a:tblPr firstRow="1" firstCol="1" bandRow="1"/>
              <a:tblGrid>
                <a:gridCol w="787856"/>
                <a:gridCol w="1228368"/>
                <a:gridCol w="648072"/>
                <a:gridCol w="720080"/>
              </a:tblGrid>
              <a:tr h="13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TDD BF Frame Subtype = 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(TDD SSW Feedback)</a:t>
                      </a:r>
                      <a:endParaRPr lang="en-US" sz="900" b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u="none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End of Training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u="none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u="none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Reserved 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Bits: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475656" y="3296017"/>
            <a:ext cx="2109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BF Control field format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21234"/>
              </p:ext>
            </p:extLst>
          </p:nvPr>
        </p:nvGraphicFramePr>
        <p:xfrm>
          <a:off x="4388159" y="3445054"/>
          <a:ext cx="3496209" cy="7886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2171"/>
                <a:gridCol w="680915"/>
                <a:gridCol w="707088"/>
                <a:gridCol w="900146"/>
                <a:gridCol w="615889"/>
              </a:tblGrid>
              <a:tr h="58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B0    B9            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B10     B19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B20</a:t>
                      </a:r>
                      <a:r>
                        <a:rPr lang="en-US" sz="900" dirty="0" smtClean="0">
                          <a:effectLst/>
                        </a:rPr>
                        <a:t>     B27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B28  B47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</a:rPr>
                        <a:t>TX Beam </a:t>
                      </a:r>
                      <a:r>
                        <a:rPr lang="en-US" sz="900" u="none" dirty="0" smtClean="0">
                          <a:effectLst/>
                        </a:rPr>
                        <a:t>Index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</a:rPr>
                        <a:t> 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RX Beam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Index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</a:rPr>
                        <a:t>SNR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</a:rPr>
                        <a:t>Report</a:t>
                      </a:r>
                      <a:r>
                        <a:rPr lang="en-US" sz="900" u="none" baseline="0" dirty="0" smtClean="0">
                          <a:effectLst/>
                        </a:rPr>
                        <a:t> 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solidFill>
                            <a:schemeClr val="tx1"/>
                          </a:solidFill>
                          <a:effectLst/>
                        </a:rPr>
                        <a:t>Reserved</a:t>
                      </a:r>
                      <a:endParaRPr lang="en-US" sz="9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Bits :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401030" y="4653136"/>
            <a:ext cx="8568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GB" altLang="ja-JP" sz="1400" b="1" dirty="0">
                <a:solidFill>
                  <a:srgbClr val="000000"/>
                </a:solidFill>
                <a:latin typeface="+mn-lt"/>
                <a:ea typeface="+mn-ea"/>
              </a:rPr>
              <a:t>TX Beam Index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 - Indicates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the beam index received from the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initiator</a:t>
            </a:r>
          </a:p>
          <a:p>
            <a:pPr marL="285750" lvl="0" indent="-285750" defTabSz="914400">
              <a:buClrTx/>
              <a:buSzTx/>
              <a:buFont typeface="Arial" panose="020B0604020202020204" pitchFamily="34" charset="0"/>
              <a:buChar char="•"/>
            </a:pPr>
            <a:endParaRPr lang="en-GB" altLang="ja-JP" sz="1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85750" lvl="0" indent="-285750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GB" altLang="ja-JP" sz="1400" b="1" dirty="0" smtClean="0">
                <a:solidFill>
                  <a:srgbClr val="000000"/>
                </a:solidFill>
                <a:latin typeface="+mn-lt"/>
                <a:ea typeface="+mn-ea"/>
              </a:rPr>
              <a:t>RX Beam </a:t>
            </a:r>
            <a:r>
              <a:rPr lang="en-GB" altLang="ja-JP" sz="1400" b="1" dirty="0">
                <a:solidFill>
                  <a:srgbClr val="000000"/>
                </a:solidFill>
                <a:latin typeface="+mn-lt"/>
                <a:ea typeface="+mn-ea"/>
              </a:rPr>
              <a:t>Index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- Indicates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the RX beam index used by the responder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while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it decoded the respective TDD SSW transmitted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by the initiator in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the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indicated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TX Beam Index. </a:t>
            </a:r>
          </a:p>
          <a:p>
            <a:pPr marL="285750" indent="-285750" defTabSz="914400">
              <a:buClrTx/>
              <a:buSzTx/>
              <a:buFont typeface="Arial" panose="020B0604020202020204" pitchFamily="34" charset="0"/>
              <a:buChar char="•"/>
            </a:pPr>
            <a:endParaRPr lang="en-GB" sz="1400" b="1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285750" indent="-285750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000000"/>
                </a:solidFill>
                <a:latin typeface="+mn-lt"/>
                <a:ea typeface="+mn-ea"/>
              </a:rPr>
              <a:t>SNR Report</a:t>
            </a:r>
            <a:r>
              <a:rPr lang="en-GB" sz="1400" dirty="0" smtClean="0">
                <a:solidFill>
                  <a:srgbClr val="000000"/>
                </a:solidFill>
                <a:latin typeface="+mn-lt"/>
                <a:ea typeface="+mn-ea"/>
              </a:rPr>
              <a:t> - </a:t>
            </a:r>
            <a:r>
              <a:rPr lang="en-GB" sz="1400" dirty="0">
                <a:solidFill>
                  <a:srgbClr val="000000"/>
                </a:solidFill>
                <a:latin typeface="+mn-lt"/>
                <a:ea typeface="+mn-ea"/>
              </a:rPr>
              <a:t>I</a:t>
            </a:r>
            <a:r>
              <a:rPr lang="en-GB" sz="1400" dirty="0" smtClean="0">
                <a:solidFill>
                  <a:srgbClr val="000000"/>
                </a:solidFill>
                <a:latin typeface="+mn-lt"/>
                <a:ea typeface="+mn-ea"/>
              </a:rPr>
              <a:t>ndicates </a:t>
            </a:r>
            <a:r>
              <a:rPr lang="en-GB" sz="1400" dirty="0">
                <a:solidFill>
                  <a:srgbClr val="000000"/>
                </a:solidFill>
                <a:latin typeface="+mn-lt"/>
                <a:ea typeface="+mn-ea"/>
              </a:rPr>
              <a:t>the SNR achieved while decoding the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respective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TDD SSW transmitted in the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indicated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TX Beam Index. </a:t>
            </a:r>
          </a:p>
        </p:txBody>
      </p:sp>
    </p:spTree>
    <p:extLst>
      <p:ext uri="{BB962C8B-B14F-4D97-AF65-F5344CB8AC3E}">
        <p14:creationId xmlns:p14="http://schemas.microsoft.com/office/powerpoint/2010/main" val="27447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TDD SSW </a:t>
            </a:r>
            <a:r>
              <a:rPr lang="en-US" sz="2400" dirty="0" err="1" smtClean="0"/>
              <a:t>Ack</a:t>
            </a:r>
            <a:r>
              <a:rPr lang="en-US" sz="2400" dirty="0" smtClean="0"/>
              <a:t> frame</a:t>
            </a:r>
            <a:endParaRPr lang="en-US" sz="2400" dirty="0"/>
          </a:p>
        </p:txBody>
      </p:sp>
      <p:sp>
        <p:nvSpPr>
          <p:cNvPr id="2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14</a:t>
            </a:fld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115616" y="1628800"/>
          <a:ext cx="4968550" cy="800100"/>
        </p:xfrm>
        <a:graphic>
          <a:graphicData uri="http://schemas.openxmlformats.org/drawingml/2006/table">
            <a:tbl>
              <a:tblPr firstRow="1" firstCol="1" bandRow="1"/>
              <a:tblGrid>
                <a:gridCol w="559772"/>
                <a:gridCol w="623510"/>
                <a:gridCol w="623510"/>
                <a:gridCol w="597809"/>
                <a:gridCol w="597809"/>
                <a:gridCol w="655380"/>
                <a:gridCol w="655380"/>
                <a:gridCol w="655380"/>
              </a:tblGrid>
              <a:tr h="5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Frame Control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Duration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TDD BF Control 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Frame Body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FCS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Octets 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27782" y="1484784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Beamforming frame format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31653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4788024" y="2276872"/>
            <a:ext cx="0" cy="1008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436096" y="2276872"/>
            <a:ext cx="3605893" cy="1008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292080" y="2924944"/>
            <a:ext cx="2521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SSW </a:t>
            </a:r>
            <a:r>
              <a:rPr lang="en-US" sz="1200" b="1" dirty="0" err="1" smtClean="0">
                <a:solidFill>
                  <a:schemeClr val="tx1"/>
                </a:solidFill>
              </a:rPr>
              <a:t>Ack</a:t>
            </a:r>
            <a:r>
              <a:rPr lang="en-US" sz="1200" b="1" dirty="0" smtClean="0">
                <a:solidFill>
                  <a:schemeClr val="tx1"/>
                </a:solidFill>
              </a:rPr>
              <a:t> frame body content 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1115616" y="2276872"/>
            <a:ext cx="3024336" cy="1008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3707904" y="2276872"/>
            <a:ext cx="1008112" cy="108012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323528" y="3212976"/>
          <a:ext cx="3384376" cy="853440"/>
        </p:xfrm>
        <a:graphic>
          <a:graphicData uri="http://schemas.openxmlformats.org/drawingml/2006/table">
            <a:tbl>
              <a:tblPr firstRow="1" firstCol="1" bandRow="1"/>
              <a:tblGrid>
                <a:gridCol w="787856"/>
                <a:gridCol w="1228368"/>
                <a:gridCol w="648072"/>
                <a:gridCol w="720080"/>
              </a:tblGrid>
              <a:tr h="13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TDD BF Frame Subtype = 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(TDD SSW </a:t>
                      </a:r>
                      <a:r>
                        <a:rPr lang="en-US" sz="900" b="1" u="none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Ack</a:t>
                      </a:r>
                      <a:r>
                        <a:rPr lang="en-US" sz="900" b="1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900" b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u="none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End of Training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u="none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u="none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Reserved 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Bits: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475656" y="3079993"/>
            <a:ext cx="2109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BF Control field format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562231"/>
              </p:ext>
            </p:extLst>
          </p:nvPr>
        </p:nvGraphicFramePr>
        <p:xfrm>
          <a:off x="4211960" y="3212976"/>
          <a:ext cx="4758021" cy="7886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7079"/>
                <a:gridCol w="652063"/>
                <a:gridCol w="677126"/>
                <a:gridCol w="840036"/>
                <a:gridCol w="792088"/>
                <a:gridCol w="648072"/>
                <a:gridCol w="581557"/>
              </a:tblGrid>
              <a:tr h="58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B0    B9             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B10     B17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B18</a:t>
                      </a:r>
                      <a:r>
                        <a:rPr lang="en-US" sz="900" dirty="0" smtClean="0">
                          <a:effectLst/>
                        </a:rPr>
                        <a:t>     B33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B34    B41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B42  </a:t>
                      </a: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B45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B46 B47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</a:rPr>
                        <a:t>TX Beam </a:t>
                      </a:r>
                      <a:r>
                        <a:rPr lang="en-US" sz="900" u="none" dirty="0" smtClean="0">
                          <a:effectLst/>
                        </a:rPr>
                        <a:t>Index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</a:rPr>
                        <a:t> 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</a:rPr>
                        <a:t>SNR Report</a:t>
                      </a:r>
                      <a:endParaRPr lang="en-US" sz="900" u="none" strike="sng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</a:rPr>
                        <a:t>Initiator Management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</a:rPr>
                        <a:t>Offset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Responder Management </a:t>
                      </a:r>
                      <a:r>
                        <a:rPr lang="en-US" sz="900" u="none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Offset</a:t>
                      </a: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u="non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Periodicity </a:t>
                      </a:r>
                      <a:endParaRPr lang="en-US" sz="9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Reserved</a:t>
                      </a:r>
                      <a:endParaRPr lang="en-US" sz="9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Bits :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401030" y="4221088"/>
            <a:ext cx="8568952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300"/>
              </a:spcBef>
              <a:buFont typeface="Arial" charset="0"/>
              <a:buChar char="•"/>
            </a:pPr>
            <a:r>
              <a:rPr lang="en-GB" altLang="ja-JP" sz="1200" b="1" kern="0" dirty="0">
                <a:solidFill>
                  <a:srgbClr val="000000"/>
                </a:solidFill>
                <a:latin typeface="Times New Roman"/>
                <a:ea typeface="MS Gothic"/>
              </a:rPr>
              <a:t>TX Beam Index  - </a:t>
            </a:r>
            <a:r>
              <a:rPr lang="en-GB" altLang="ja-JP" sz="1200" kern="0" dirty="0">
                <a:solidFill>
                  <a:srgbClr val="000000"/>
                </a:solidFill>
                <a:latin typeface="Times New Roman"/>
                <a:ea typeface="MS Gothic"/>
              </a:rPr>
              <a:t>Indicates the </a:t>
            </a:r>
            <a:r>
              <a:rPr lang="en-GB" altLang="ja-JP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TX beam </a:t>
            </a:r>
            <a:r>
              <a:rPr lang="en-GB" altLang="ja-JP" sz="1200" kern="0" dirty="0">
                <a:solidFill>
                  <a:srgbClr val="000000"/>
                </a:solidFill>
                <a:latin typeface="Times New Roman"/>
                <a:ea typeface="MS Gothic"/>
              </a:rPr>
              <a:t>index received from the responder</a:t>
            </a:r>
          </a:p>
          <a:p>
            <a:pPr marL="171450" indent="-171450">
              <a:spcBef>
                <a:spcPts val="300"/>
              </a:spcBef>
              <a:buFont typeface="Arial" charset="0"/>
              <a:buChar char="•"/>
            </a:pPr>
            <a:r>
              <a:rPr lang="en-GB" sz="1200" b="1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SNR </a:t>
            </a:r>
            <a:r>
              <a:rPr lang="en-GB" sz="1200" b="1" kern="0" dirty="0">
                <a:solidFill>
                  <a:srgbClr val="000000"/>
                </a:solidFill>
                <a:latin typeface="Times New Roman"/>
                <a:ea typeface="MS Gothic"/>
              </a:rPr>
              <a:t>Report - </a:t>
            </a:r>
            <a:r>
              <a:rPr lang="en-GB" sz="1200" kern="0" dirty="0">
                <a:solidFill>
                  <a:srgbClr val="000000"/>
                </a:solidFill>
                <a:latin typeface="Times New Roman"/>
                <a:ea typeface="MS Gothic"/>
              </a:rPr>
              <a:t>Indicates the SNR achieved while decoding the </a:t>
            </a:r>
            <a:r>
              <a:rPr lang="en-GB" altLang="ja-JP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TDD </a:t>
            </a:r>
            <a:r>
              <a:rPr lang="en-GB" altLang="ja-JP" sz="1200" kern="0" dirty="0">
                <a:solidFill>
                  <a:srgbClr val="000000"/>
                </a:solidFill>
                <a:latin typeface="Times New Roman"/>
                <a:ea typeface="MS Gothic"/>
              </a:rPr>
              <a:t>SSW </a:t>
            </a:r>
            <a:r>
              <a:rPr lang="en-GB" altLang="ja-JP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Feedback frame received in </a:t>
            </a:r>
            <a:r>
              <a:rPr lang="en-GB" altLang="ja-JP" sz="1200" kern="0" dirty="0">
                <a:solidFill>
                  <a:srgbClr val="000000"/>
                </a:solidFill>
                <a:latin typeface="Times New Roman"/>
                <a:ea typeface="MS Gothic"/>
              </a:rPr>
              <a:t>the indicated TX </a:t>
            </a:r>
            <a:r>
              <a:rPr lang="en-GB" altLang="ja-JP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beam index</a:t>
            </a:r>
            <a:r>
              <a:rPr lang="en-GB" altLang="ja-JP" sz="1200" kern="0" dirty="0">
                <a:solidFill>
                  <a:srgbClr val="000000"/>
                </a:solidFill>
                <a:latin typeface="Times New Roman"/>
                <a:ea typeface="MS Gothic"/>
              </a:rPr>
              <a:t>. </a:t>
            </a:r>
          </a:p>
          <a:p>
            <a:pPr marL="171450" lvl="0" indent="-171450" eaLnBrk="1" hangingPunct="1">
              <a:spcBef>
                <a:spcPts val="300"/>
              </a:spcBef>
              <a:buFont typeface="Arial" charset="0"/>
              <a:buChar char="•"/>
            </a:pPr>
            <a:r>
              <a:rPr lang="en-GB" sz="1200" b="1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Initiator Management Offset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- </a:t>
            </a:r>
            <a:r>
              <a:rPr lang="en-GB" sz="1200" kern="0" dirty="0">
                <a:solidFill>
                  <a:srgbClr val="000000"/>
                </a:solidFill>
                <a:latin typeface="Times New Roman"/>
                <a:ea typeface="MS Gothic"/>
              </a:rPr>
              <a:t>Indicates the offset, in units of 1 µs, beginning immediately 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after </a:t>
            </a:r>
            <a:r>
              <a:rPr lang="en-GB" sz="1200" kern="0" dirty="0">
                <a:solidFill>
                  <a:srgbClr val="000000"/>
                </a:solidFill>
                <a:latin typeface="Times New Roman"/>
                <a:ea typeface="MS Gothic"/>
              </a:rPr>
              <a:t>the end of the TDD SSW </a:t>
            </a:r>
            <a:r>
              <a:rPr lang="en-GB" sz="1200" kern="0" dirty="0" err="1">
                <a:solidFill>
                  <a:srgbClr val="000000"/>
                </a:solidFill>
                <a:latin typeface="Times New Roman"/>
                <a:ea typeface="MS Gothic"/>
              </a:rPr>
              <a:t>Ack</a:t>
            </a:r>
            <a:r>
              <a:rPr lang="en-GB" sz="1200" kern="0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frame </a:t>
            </a:r>
            <a:r>
              <a:rPr lang="en-GB" sz="1200" kern="0" dirty="0">
                <a:solidFill>
                  <a:srgbClr val="000000"/>
                </a:solidFill>
                <a:latin typeface="Times New Roman"/>
                <a:ea typeface="MS Gothic"/>
              </a:rPr>
              <a:t>when the 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Management frame carrying the network configuration is to be transmitted </a:t>
            </a:r>
            <a:r>
              <a:rPr lang="en-GB" sz="1200" kern="0" dirty="0">
                <a:solidFill>
                  <a:srgbClr val="000000"/>
                </a:solidFill>
                <a:latin typeface="Times New Roman"/>
                <a:ea typeface="MS Gothic"/>
              </a:rPr>
              <a:t>by the 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initiator. </a:t>
            </a:r>
          </a:p>
          <a:p>
            <a:pPr marL="171450" indent="-171450">
              <a:spcBef>
                <a:spcPts val="300"/>
              </a:spcBef>
              <a:buFont typeface="Arial" charset="0"/>
              <a:buChar char="•"/>
            </a:pPr>
            <a:r>
              <a:rPr lang="en-GB" sz="1200" b="1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Responder Management Offset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en-GB" sz="1200" kern="0" dirty="0">
                <a:solidFill>
                  <a:srgbClr val="000000"/>
                </a:solidFill>
                <a:latin typeface="Times New Roman"/>
                <a:ea typeface="MS Gothic"/>
              </a:rPr>
              <a:t>- Indicates the offset, in units of 1 µs, beginning immediately 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after the </a:t>
            </a:r>
            <a:r>
              <a:rPr lang="en-GB" sz="1200" kern="0" dirty="0">
                <a:solidFill>
                  <a:srgbClr val="000000"/>
                </a:solidFill>
                <a:latin typeface="Times New Roman"/>
                <a:ea typeface="MS Gothic"/>
              </a:rPr>
              <a:t>time indicated by the 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Initiator Management Offset field when </a:t>
            </a:r>
            <a:r>
              <a:rPr lang="en-GB" sz="1200" kern="0" dirty="0">
                <a:solidFill>
                  <a:srgbClr val="000000"/>
                </a:solidFill>
                <a:latin typeface="Times New Roman"/>
                <a:ea typeface="MS Gothic"/>
              </a:rPr>
              <a:t>the 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responder is expected to respond to the Management frame sent by the initiator.</a:t>
            </a:r>
            <a:endParaRPr lang="en-GB" sz="12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171450" indent="-171450">
              <a:spcBef>
                <a:spcPts val="300"/>
              </a:spcBef>
              <a:buFont typeface="Arial" charset="0"/>
              <a:buChar char="•"/>
            </a:pPr>
            <a:r>
              <a:rPr lang="en-GB" altLang="ja-JP" sz="1200" b="1" dirty="0" smtClean="0">
                <a:solidFill>
                  <a:schemeClr val="tx1"/>
                </a:solidFill>
              </a:rPr>
              <a:t>Periodicity</a:t>
            </a:r>
            <a:r>
              <a:rPr lang="en-GB" altLang="ja-JP" sz="1200" dirty="0" smtClean="0">
                <a:solidFill>
                  <a:schemeClr val="tx1"/>
                </a:solidFill>
              </a:rPr>
              <a:t> </a:t>
            </a:r>
            <a:r>
              <a:rPr lang="en-GB" altLang="ja-JP" sz="1200" dirty="0">
                <a:solidFill>
                  <a:schemeClr val="tx1"/>
                </a:solidFill>
              </a:rPr>
              <a:t>– Indicates 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the </a:t>
            </a:r>
            <a:r>
              <a:rPr lang="en-GB" sz="1200" kern="0" dirty="0">
                <a:solidFill>
                  <a:srgbClr val="000000"/>
                </a:solidFill>
                <a:latin typeface="Times New Roman"/>
                <a:ea typeface="MS Gothic"/>
              </a:rPr>
              <a:t>offset, in units of 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TBD us, to </a:t>
            </a:r>
            <a:r>
              <a:rPr lang="en-GB" altLang="ja-JP" sz="1200" dirty="0" smtClean="0">
                <a:solidFill>
                  <a:schemeClr val="tx1"/>
                </a:solidFill>
              </a:rPr>
              <a:t>the </a:t>
            </a:r>
            <a:r>
              <a:rPr lang="en-GB" altLang="ja-JP" sz="1200" dirty="0">
                <a:solidFill>
                  <a:schemeClr val="tx1"/>
                </a:solidFill>
              </a:rPr>
              <a:t>start of the next TDD </a:t>
            </a:r>
            <a:r>
              <a:rPr lang="en-GB" altLang="ja-JP" sz="1200" dirty="0" smtClean="0">
                <a:solidFill>
                  <a:schemeClr val="tx1"/>
                </a:solidFill>
              </a:rPr>
              <a:t>slot </a:t>
            </a:r>
            <a:r>
              <a:rPr lang="en-GB" altLang="ja-JP" sz="1200" dirty="0">
                <a:solidFill>
                  <a:schemeClr val="tx1"/>
                </a:solidFill>
              </a:rPr>
              <a:t>used for </a:t>
            </a:r>
            <a:r>
              <a:rPr lang="en-GB" altLang="ja-JP" sz="1200" dirty="0" smtClean="0">
                <a:solidFill>
                  <a:schemeClr val="tx1"/>
                </a:solidFill>
              </a:rPr>
              <a:t>retransmission of the initiator Management frames. </a:t>
            </a:r>
            <a:endParaRPr lang="en-GB" altLang="ja-JP" sz="1100" dirty="0">
              <a:solidFill>
                <a:schemeClr val="tx1"/>
              </a:solidFill>
            </a:endParaRPr>
          </a:p>
          <a:p>
            <a:pPr marL="285750" indent="-285750" defTabSz="914400"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GB" altLang="ja-JP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42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67544" y="3789040"/>
            <a:ext cx="8208912" cy="172930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 smtClean="0"/>
              <a:t>Initiator sends multiple TDD SSW frames indicating the Initiator TX Beam Index and the time to send TDD SSW Feedback response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smtClean="0"/>
              <a:t>Responder sends a TDD SSW Feedback frame with information on the decoded initiator beams.</a:t>
            </a: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smtClean="0"/>
              <a:t>In response, the initiator sends a TDD SSW </a:t>
            </a:r>
            <a:r>
              <a:rPr lang="en-US" sz="1600" b="0" dirty="0" err="1" smtClean="0"/>
              <a:t>Ack</a:t>
            </a:r>
            <a:r>
              <a:rPr lang="en-US" sz="1600" b="0" dirty="0" smtClean="0"/>
              <a:t> frame with indications on how the responder can obtain the network configuration parameters.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smtClean="0"/>
              <a:t>During the procedure, the TDD SSW frame is sent periodically and will typically span all of the initiator’s beam indexes.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TDD beamforming: </a:t>
            </a:r>
            <a:r>
              <a:rPr lang="en-US" sz="2800" dirty="0" err="1" smtClean="0"/>
              <a:t>Asyn</a:t>
            </a:r>
            <a:r>
              <a:rPr lang="en-US" sz="2800" dirty="0" smtClean="0"/>
              <a:t>/Sync procedure (0)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453695" cy="17866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1047157" y="1628800"/>
            <a:ext cx="77752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+mn-lt"/>
              </a:rPr>
              <a:t>For asynchronous beamforming, responder changes sweeping pattern from continuous to slotted when hit with a beam.</a:t>
            </a:r>
          </a:p>
          <a:p>
            <a:endParaRPr lang="en-US" sz="12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63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340768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TDD BF Frame set to subtype TDD SSW may be sent in any TDD slot assigned to the initiator and includes the following indications: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err="1" smtClean="0"/>
              <a:t>Tx</a:t>
            </a:r>
            <a:r>
              <a:rPr lang="en-US" sz="1400" b="1" dirty="0" smtClean="0"/>
              <a:t> Beam Index</a:t>
            </a:r>
            <a:r>
              <a:rPr lang="en-US" sz="1400" dirty="0" smtClean="0"/>
              <a:t> – Initiator Beam Index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/>
              <a:t>CDOWN</a:t>
            </a:r>
            <a:r>
              <a:rPr lang="en-US" sz="1400" dirty="0" smtClean="0"/>
              <a:t> – </a:t>
            </a:r>
            <a:r>
              <a:rPr lang="en-GB" sz="1400" dirty="0" smtClean="0"/>
              <a:t>indicates </a:t>
            </a:r>
            <a:r>
              <a:rPr lang="en-GB" sz="1400" dirty="0"/>
              <a:t>the number of TDD SSW frames remaining to be transmitted within a </a:t>
            </a:r>
            <a:r>
              <a:rPr lang="en-GB" sz="1400" dirty="0" smtClean="0"/>
              <a:t>TDD slot</a:t>
            </a:r>
            <a:endParaRPr lang="en-US" sz="1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/>
              <a:t>Responder Feedback Offset</a:t>
            </a:r>
            <a:r>
              <a:rPr lang="en-US" sz="1400" dirty="0" smtClean="0"/>
              <a:t>  – Indicates</a:t>
            </a:r>
            <a:r>
              <a:rPr lang="en-US" sz="1400" dirty="0" smtClean="0">
                <a:solidFill>
                  <a:schemeClr val="tx1"/>
                </a:solidFill>
              </a:rPr>
              <a:t> to </a:t>
            </a:r>
            <a:r>
              <a:rPr lang="en-US" sz="1400" dirty="0" smtClean="0"/>
              <a:t>the responder when to send its training feedback. This value is updated at every TDD SSW transmission.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400" b="1" dirty="0"/>
              <a:t>Initiator </a:t>
            </a:r>
            <a:r>
              <a:rPr lang="en-GB" sz="1400" b="1" dirty="0" err="1" smtClean="0"/>
              <a:t>Ack</a:t>
            </a:r>
            <a:r>
              <a:rPr lang="en-GB" sz="1400" b="1" dirty="0" smtClean="0"/>
              <a:t> Offset</a:t>
            </a:r>
            <a:r>
              <a:rPr lang="en-GB" sz="1400" dirty="0" smtClean="0"/>
              <a:t> </a:t>
            </a:r>
            <a:r>
              <a:rPr lang="en-GB" sz="1400" dirty="0"/>
              <a:t>- </a:t>
            </a:r>
            <a:r>
              <a:rPr lang="en-GB" sz="1400" dirty="0">
                <a:solidFill>
                  <a:schemeClr val="tx1"/>
                </a:solidFill>
              </a:rPr>
              <a:t>Indicates </a:t>
            </a:r>
            <a:r>
              <a:rPr lang="en-GB" sz="1400" dirty="0" smtClean="0">
                <a:solidFill>
                  <a:schemeClr val="tx1"/>
                </a:solidFill>
              </a:rPr>
              <a:t>to the re</a:t>
            </a:r>
            <a:r>
              <a:rPr lang="en-GB" sz="1400" dirty="0" smtClean="0"/>
              <a:t>sponder when initiator will send its feedback in response to the responder’s training feedback.</a:t>
            </a:r>
            <a:endParaRPr lang="en-US" sz="1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47563"/>
            <a:ext cx="7770813" cy="1065213"/>
          </a:xfrm>
        </p:spPr>
        <p:txBody>
          <a:bodyPr/>
          <a:lstStyle/>
          <a:p>
            <a:r>
              <a:rPr lang="en-US" dirty="0" smtClean="0"/>
              <a:t>TDD beamforming: </a:t>
            </a:r>
            <a:r>
              <a:rPr lang="en-US" dirty="0" err="1"/>
              <a:t>A</a:t>
            </a:r>
            <a:r>
              <a:rPr lang="en-US" dirty="0" err="1" smtClean="0"/>
              <a:t>sync</a:t>
            </a:r>
            <a:r>
              <a:rPr lang="en-US" dirty="0" smtClean="0"/>
              <a:t> procedure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5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019897"/>
            <a:ext cx="8854676" cy="221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Initiator sends multiple TDD BF frame with subtype set to TDD SSW.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Upon reception of a TDD SSW frame, the responder sends a TDD BF frame with subtype set to TDD SSW Feedback and including the decoded TX beams from the initiator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After receiving the TDD SSW Feedback frame, the initiator sends a TDD BF frame with subtype set to TDD SSW </a:t>
            </a:r>
            <a:r>
              <a:rPr lang="en-US" sz="1800" dirty="0" err="1" smtClean="0"/>
              <a:t>Ack</a:t>
            </a:r>
            <a:r>
              <a:rPr lang="en-US" sz="1800" dirty="0" smtClean="0"/>
              <a:t> at the time as indicated in the Initiator </a:t>
            </a:r>
            <a:r>
              <a:rPr lang="en-US" sz="1800" dirty="0" err="1" smtClean="0"/>
              <a:t>Ack</a:t>
            </a:r>
            <a:r>
              <a:rPr lang="en-US" sz="1800" dirty="0" smtClean="0"/>
              <a:t> Offset subfield in the TDD SSW frame. The frame includes the decoded TX Beam of the responder and the offset time to exchange concluding management frames.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During the initiator’s TDD SSW </a:t>
            </a:r>
            <a:r>
              <a:rPr lang="en-US" sz="1800" dirty="0" err="1" smtClean="0"/>
              <a:t>Ack</a:t>
            </a:r>
            <a:r>
              <a:rPr lang="en-US" sz="1800" dirty="0" smtClean="0"/>
              <a:t> transmission, the responder adjusts its beam to the preferred antenna configuration as indicated by the RX Decoded Beam field.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If the expected TDD BF Frame was not received, the BF procedure is assumed to be unsuccessful and may be repeated</a:t>
            </a:r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TDD beamforming: Async procedure (2)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2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Sync BF </a:t>
            </a:r>
            <a:r>
              <a:rPr lang="en-US" sz="1800" dirty="0" smtClean="0"/>
              <a:t>may be initiated after </a:t>
            </a:r>
            <a:r>
              <a:rPr lang="en-US" sz="1800" dirty="0" err="1"/>
              <a:t>A</a:t>
            </a:r>
            <a:r>
              <a:rPr lang="en-US" sz="1800" dirty="0" err="1" smtClean="0"/>
              <a:t>sync</a:t>
            </a:r>
            <a:r>
              <a:rPr lang="en-US" sz="1800" dirty="0" smtClean="0"/>
              <a:t> BF is concluded or anytime when the STA is associated to network.</a:t>
            </a:r>
            <a:endParaRPr lang="en-US" sz="18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Sync BF is similar </a:t>
            </a:r>
            <a:r>
              <a:rPr lang="en-US" sz="1800" dirty="0"/>
              <a:t>to </a:t>
            </a:r>
            <a:r>
              <a:rPr lang="en-US" sz="1800" dirty="0" err="1" smtClean="0"/>
              <a:t>Async</a:t>
            </a:r>
            <a:r>
              <a:rPr lang="en-US" sz="1800" dirty="0" smtClean="0"/>
              <a:t> </a:t>
            </a:r>
            <a:r>
              <a:rPr lang="en-US" sz="1800" dirty="0"/>
              <a:t>BF with the following </a:t>
            </a:r>
            <a:r>
              <a:rPr lang="en-US" sz="1800" dirty="0" smtClean="0"/>
              <a:t>modifications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Initiator </a:t>
            </a:r>
            <a:endParaRPr lang="en-US" sz="18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Starts with </a:t>
            </a:r>
            <a:r>
              <a:rPr lang="en-US" sz="1600" dirty="0" err="1"/>
              <a:t>TXBeamIDx</a:t>
            </a:r>
            <a:r>
              <a:rPr lang="en-US" sz="1600" dirty="0"/>
              <a:t> =0 after asynchronous BF has completed and ends </a:t>
            </a:r>
            <a:r>
              <a:rPr lang="en-US" sz="1600" dirty="0" smtClean="0"/>
              <a:t>with the maximum </a:t>
            </a:r>
            <a:r>
              <a:rPr lang="en-US" sz="1600" dirty="0" err="1" smtClean="0"/>
              <a:t>TXBeamIDx</a:t>
            </a:r>
            <a:r>
              <a:rPr lang="en-US" sz="1600" dirty="0" smtClean="0"/>
              <a:t>. (Antenna configuration may be </a:t>
            </a:r>
            <a:r>
              <a:rPr lang="en-US" sz="1600" dirty="0"/>
              <a:t>communicated </a:t>
            </a:r>
            <a:r>
              <a:rPr lang="en-US" sz="1600" dirty="0" smtClean="0"/>
              <a:t>via TDD Beamforming frame (subtype </a:t>
            </a:r>
            <a:r>
              <a:rPr lang="en-US" sz="1600" dirty="0" smtClean="0"/>
              <a:t>TDD SSW </a:t>
            </a:r>
            <a:r>
              <a:rPr lang="en-US" sz="1600" dirty="0" err="1" smtClean="0"/>
              <a:t>Ack</a:t>
            </a:r>
            <a:r>
              <a:rPr lang="en-US" sz="1600" dirty="0" smtClean="0"/>
              <a:t>).</a:t>
            </a:r>
            <a:endParaRPr lang="en-US" sz="16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Transmitted TDD BF frame in a TDD slot is done according to the periodicity as indicated in the TDD SSW frame. </a:t>
            </a:r>
            <a:endParaRPr lang="en-US" sz="16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Responder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Responder is timestamp synchronized and knows the network TDD </a:t>
            </a:r>
            <a:r>
              <a:rPr lang="en-US" sz="1600" dirty="0"/>
              <a:t>slot </a:t>
            </a:r>
            <a:r>
              <a:rPr lang="en-US" sz="1600" dirty="0" smtClean="0"/>
              <a:t>structure.</a:t>
            </a:r>
            <a:endParaRPr lang="en-US" sz="16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Responder switches it RX beams according to the periodicity indicted in the TDD SSW frame.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Responder responds </a:t>
            </a:r>
            <a:r>
              <a:rPr lang="en-US" sz="1600" dirty="0"/>
              <a:t>with </a:t>
            </a:r>
            <a:r>
              <a:rPr lang="en-US" sz="1600" dirty="0" smtClean="0"/>
              <a:t>a TDD BF frame set to TDD SSW Feedback subtype at </a:t>
            </a:r>
            <a:r>
              <a:rPr lang="en-US" sz="1600" dirty="0"/>
              <a:t>the time indicated in the </a:t>
            </a:r>
            <a:r>
              <a:rPr lang="en-GB" sz="1600" dirty="0"/>
              <a:t>Response Feedback </a:t>
            </a:r>
            <a:r>
              <a:rPr lang="en-GB" sz="1600" dirty="0" smtClean="0"/>
              <a:t>Offset </a:t>
            </a:r>
            <a:r>
              <a:rPr lang="en-US" sz="1600" dirty="0" smtClean="0"/>
              <a:t>value. 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TDD beamforming: </a:t>
            </a:r>
            <a:r>
              <a:rPr lang="en-US" dirty="0" smtClean="0"/>
              <a:t>Sync </a:t>
            </a:r>
            <a:r>
              <a:rPr lang="en-US" dirty="0"/>
              <a:t>procedure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0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9" y="1412776"/>
            <a:ext cx="828091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sz="1600" b="0" dirty="0" smtClean="0"/>
              <a:t>The TDD Route element is used to communicate the initiator TX beams as received by the STA during a TDD beamforming procedure</a:t>
            </a:r>
            <a:endParaRPr lang="en-US" sz="1600" b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0813" cy="1065213"/>
          </a:xfrm>
        </p:spPr>
        <p:txBody>
          <a:bodyPr/>
          <a:lstStyle/>
          <a:p>
            <a:r>
              <a:rPr lang="en-US" dirty="0" smtClean="0"/>
              <a:t>TDD Route element format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19</a:t>
            </a:fld>
            <a:endParaRPr lang="en-GB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41036"/>
              </p:ext>
            </p:extLst>
          </p:nvPr>
        </p:nvGraphicFramePr>
        <p:xfrm>
          <a:off x="4093601" y="4005064"/>
          <a:ext cx="4608512" cy="548640"/>
        </p:xfrm>
        <a:graphic>
          <a:graphicData uri="http://schemas.openxmlformats.org/drawingml/2006/table">
            <a:tbl>
              <a:tblPr firstRow="1" firstCol="1" bandRow="1"/>
              <a:tblGrid>
                <a:gridCol w="1051217"/>
                <a:gridCol w="1208754"/>
                <a:gridCol w="1255217"/>
                <a:gridCol w="1093324"/>
              </a:tblGrid>
              <a:tr h="58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B0                    </a:t>
                      </a: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B9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B10  B17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B18  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B23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TimesNewRomanPSMT"/>
                          <a:ea typeface="Times New Roman" panose="02020603050405020304" pitchFamily="18" charset="0"/>
                        </a:rPr>
                        <a:t>RX Decoded Beam Index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  <a:ea typeface="Times New Roman" panose="02020603050405020304" pitchFamily="18" charset="0"/>
                        </a:rPr>
                        <a:t>RX Decoded Beam Link Quality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Reserved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Bits 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857481"/>
              </p:ext>
            </p:extLst>
          </p:nvPr>
        </p:nvGraphicFramePr>
        <p:xfrm>
          <a:off x="3419872" y="1988840"/>
          <a:ext cx="5182235" cy="685800"/>
        </p:xfrm>
        <a:graphic>
          <a:graphicData uri="http://schemas.openxmlformats.org/drawingml/2006/table">
            <a:tbl>
              <a:tblPr firstRow="1" firstCol="1" bandRow="1"/>
              <a:tblGrid>
                <a:gridCol w="612775"/>
                <a:gridCol w="673100"/>
                <a:gridCol w="651510"/>
                <a:gridCol w="682625"/>
                <a:gridCol w="609600"/>
                <a:gridCol w="707390"/>
                <a:gridCol w="432435"/>
                <a:gridCol w="812800"/>
              </a:tblGrid>
              <a:tr h="5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Element 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Length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Element ID Extension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Number of TDD </a:t>
                      </a: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Routes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TDD Route </a:t>
                      </a: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TDD Route </a:t>
                      </a: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Octets 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Variable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Variable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850566"/>
              </p:ext>
            </p:extLst>
          </p:nvPr>
        </p:nvGraphicFramePr>
        <p:xfrm>
          <a:off x="4572000" y="2852936"/>
          <a:ext cx="3936365" cy="822960"/>
        </p:xfrm>
        <a:graphic>
          <a:graphicData uri="http://schemas.openxmlformats.org/drawingml/2006/table">
            <a:tbl>
              <a:tblPr firstRow="1" firstCol="1" bandRow="1"/>
              <a:tblGrid>
                <a:gridCol w="612775"/>
                <a:gridCol w="609600"/>
                <a:gridCol w="707390"/>
                <a:gridCol w="761365"/>
                <a:gridCol w="432435"/>
                <a:gridCol w="812800"/>
              </a:tblGrid>
              <a:tr h="5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TX Beam Index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Number of Decoded RX Beam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Decoded RX Beam Information 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Decoded RX Beam Information 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Octets 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01030" y="4653136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GB" altLang="ja-JP" sz="1400" b="1" dirty="0">
                <a:solidFill>
                  <a:srgbClr val="000000"/>
                </a:solidFill>
                <a:latin typeface="+mn-lt"/>
                <a:ea typeface="+mn-ea"/>
              </a:rPr>
              <a:t>TX Beam Index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 - Indicates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the beam index received from the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DN</a:t>
            </a:r>
          </a:p>
          <a:p>
            <a:pPr marL="285750" lvl="0" indent="-285750" defTabSz="914400">
              <a:buClrTx/>
              <a:buSzTx/>
              <a:buFont typeface="Arial" panose="020B0604020202020204" pitchFamily="34" charset="0"/>
              <a:buChar char="•"/>
            </a:pPr>
            <a:endParaRPr lang="en-GB" altLang="ja-JP" sz="1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85750" lvl="0" indent="-285750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GB" altLang="ja-JP" sz="1400" b="1" dirty="0" smtClean="0">
                <a:solidFill>
                  <a:srgbClr val="000000"/>
                </a:solidFill>
                <a:latin typeface="+mn-lt"/>
                <a:ea typeface="+mn-ea"/>
              </a:rPr>
              <a:t>RX </a:t>
            </a:r>
            <a:r>
              <a:rPr lang="en-GB" altLang="ja-JP" sz="1400" b="1" dirty="0">
                <a:solidFill>
                  <a:srgbClr val="000000"/>
                </a:solidFill>
                <a:latin typeface="+mn-lt"/>
                <a:ea typeface="+mn-ea"/>
              </a:rPr>
              <a:t>Decoded Beam Index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- Indicates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the RX beam index used by the responder  while it decoded the respective TDD SSW transmitted in the respective TX Beam Index. </a:t>
            </a:r>
          </a:p>
          <a:p>
            <a:pPr marL="285750" indent="-285750" defTabSz="914400">
              <a:buClrTx/>
              <a:buSzTx/>
              <a:buFont typeface="Arial" panose="020B0604020202020204" pitchFamily="34" charset="0"/>
              <a:buChar char="•"/>
            </a:pPr>
            <a:endParaRPr lang="en-GB" sz="1400" b="1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285750" indent="-285750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000000"/>
                </a:solidFill>
                <a:latin typeface="+mn-lt"/>
                <a:ea typeface="+mn-ea"/>
              </a:rPr>
              <a:t>RX </a:t>
            </a:r>
            <a:r>
              <a:rPr lang="en-GB" sz="1400" b="1" dirty="0">
                <a:solidFill>
                  <a:srgbClr val="000000"/>
                </a:solidFill>
                <a:latin typeface="+mn-lt"/>
                <a:ea typeface="+mn-ea"/>
              </a:rPr>
              <a:t>Decoded Beam Link Quality</a:t>
            </a:r>
            <a:r>
              <a:rPr lang="en-GB" sz="1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+mn-lt"/>
                <a:ea typeface="+mn-ea"/>
              </a:rPr>
              <a:t>- </a:t>
            </a:r>
            <a:r>
              <a:rPr lang="en-GB" sz="1400" dirty="0">
                <a:solidFill>
                  <a:srgbClr val="000000"/>
                </a:solidFill>
                <a:latin typeface="+mn-lt"/>
                <a:ea typeface="+mn-ea"/>
              </a:rPr>
              <a:t>I</a:t>
            </a:r>
            <a:r>
              <a:rPr lang="en-GB" sz="1400" dirty="0" smtClean="0">
                <a:solidFill>
                  <a:srgbClr val="000000"/>
                </a:solidFill>
                <a:latin typeface="+mn-lt"/>
                <a:ea typeface="+mn-ea"/>
              </a:rPr>
              <a:t>ndicates </a:t>
            </a:r>
            <a:r>
              <a:rPr lang="en-GB" sz="1400" dirty="0">
                <a:solidFill>
                  <a:srgbClr val="000000"/>
                </a:solidFill>
                <a:latin typeface="+mn-lt"/>
                <a:ea typeface="+mn-ea"/>
              </a:rPr>
              <a:t>the SNR achieved while decoding the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respective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TDD SSW transmitted in the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indicated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TX Beam Index. The first </a:t>
            </a:r>
            <a:r>
              <a:rPr lang="en-GB" sz="1400" dirty="0">
                <a:solidFill>
                  <a:srgbClr val="000000"/>
                </a:solidFill>
                <a:latin typeface="+mn-lt"/>
                <a:ea typeface="+mn-ea"/>
              </a:rPr>
              <a:t>RX Decoded Beam Link Quality indication field </a:t>
            </a:r>
            <a:r>
              <a:rPr lang="en-GB" sz="1400" dirty="0" smtClean="0">
                <a:solidFill>
                  <a:srgbClr val="000000"/>
                </a:solidFill>
                <a:latin typeface="+mn-lt"/>
                <a:ea typeface="+mn-ea"/>
              </a:rPr>
              <a:t>indicates </a:t>
            </a:r>
            <a:r>
              <a:rPr lang="en-GB" sz="1400" dirty="0">
                <a:solidFill>
                  <a:srgbClr val="000000"/>
                </a:solidFill>
                <a:latin typeface="+mn-lt"/>
                <a:ea typeface="+mn-ea"/>
              </a:rPr>
              <a:t>the preferred </a:t>
            </a:r>
            <a:r>
              <a:rPr lang="en-GB" sz="1400" dirty="0" smtClean="0">
                <a:solidFill>
                  <a:srgbClr val="000000"/>
                </a:solidFill>
                <a:latin typeface="+mn-lt"/>
                <a:ea typeface="+mn-ea"/>
              </a:rPr>
              <a:t>beam to be </a:t>
            </a:r>
            <a:r>
              <a:rPr lang="en-GB" sz="1400" dirty="0">
                <a:solidFill>
                  <a:srgbClr val="000000"/>
                </a:solidFill>
                <a:latin typeface="+mn-lt"/>
                <a:ea typeface="+mn-ea"/>
              </a:rPr>
              <a:t>used by the initiator and responder</a:t>
            </a:r>
            <a:endParaRPr lang="en-GB" altLang="ja-JP" sz="1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5220072" y="2564904"/>
            <a:ext cx="1437928" cy="3958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342076" y="2564904"/>
            <a:ext cx="1114537" cy="3958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5124374" y="3536855"/>
            <a:ext cx="1415808" cy="51924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 flipV="1">
            <a:off x="7236296" y="3550104"/>
            <a:ext cx="1465817" cy="50599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267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beamforming paradigm defined in 11ad/11ay assume that: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Transmitted BF frames are always separated by a known interframe space (SBIFS, MBIFS, LBIFS)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Initiator and responder training take place back to back (e.g., ISS-&gt;RSS-&gt;Feedback-&gt;</a:t>
            </a:r>
            <a:r>
              <a:rPr lang="en-US" dirty="0" err="1" smtClean="0"/>
              <a:t>Ack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paradigm is not suitable to networks employing the TDD channel access [1][2], given the strict delineation between TX and RX TDD-Slots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Therefore, in this presentation we propose a BF protocol suited to TDD channel access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problem statement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3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366935"/>
          </a:xfrm>
        </p:spPr>
        <p:txBody>
          <a:bodyPr/>
          <a:lstStyle/>
          <a:p>
            <a:r>
              <a:rPr lang="en-US" dirty="0" smtClean="0"/>
              <a:t>TDD BF procedure (example 1)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699792" y="1268760"/>
            <a:ext cx="0" cy="5112568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660232" y="1196752"/>
            <a:ext cx="0" cy="504056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7" name="Group 26"/>
          <p:cNvGrpSpPr/>
          <p:nvPr/>
        </p:nvGrpSpPr>
        <p:grpSpPr>
          <a:xfrm>
            <a:off x="2699792" y="1367190"/>
            <a:ext cx="3960440" cy="261610"/>
            <a:chOff x="2699792" y="1727230"/>
            <a:chExt cx="3960440" cy="26161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2699792" y="1772816"/>
              <a:ext cx="3960440" cy="19627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287436" y="1727230"/>
              <a:ext cx="80182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TDD SSW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91458" y="2209609"/>
            <a:ext cx="3960440" cy="253916"/>
            <a:chOff x="2691458" y="2209609"/>
            <a:chExt cx="3960440" cy="253916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flipH="1">
              <a:off x="2691458" y="2229025"/>
              <a:ext cx="3960440" cy="19627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4030474" y="2209609"/>
              <a:ext cx="133241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TDD SSW Feedback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708127" y="1628800"/>
            <a:ext cx="3960440" cy="261610"/>
            <a:chOff x="2699792" y="1727230"/>
            <a:chExt cx="3960440" cy="26161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2699792" y="1772816"/>
              <a:ext cx="3960440" cy="19627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4287436" y="1727230"/>
              <a:ext cx="80182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TDD SSW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83197" y="2612231"/>
            <a:ext cx="3960440" cy="253916"/>
            <a:chOff x="2699792" y="1727230"/>
            <a:chExt cx="3960440" cy="253916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2699792" y="1772816"/>
              <a:ext cx="3960440" cy="19627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4156547" y="1727230"/>
              <a:ext cx="1031051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TDD SSW </a:t>
              </a:r>
              <a:r>
                <a:rPr lang="en-US" sz="1050" dirty="0" err="1" smtClean="0">
                  <a:solidFill>
                    <a:schemeClr val="tx1"/>
                  </a:solidFill>
                </a:rPr>
                <a:t>Ack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716462" y="3645024"/>
            <a:ext cx="3960440" cy="261610"/>
            <a:chOff x="2699792" y="1727230"/>
            <a:chExt cx="3960440" cy="261610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2699792" y="1772816"/>
              <a:ext cx="3960440" cy="19627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4287436" y="1727230"/>
              <a:ext cx="80182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TDD SSW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83123" y="3952220"/>
            <a:ext cx="3960440" cy="261610"/>
            <a:chOff x="2699792" y="1727230"/>
            <a:chExt cx="3960440" cy="261610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>
              <a:off x="2699792" y="1772816"/>
              <a:ext cx="3960440" cy="19627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4287436" y="1727230"/>
              <a:ext cx="80182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TDD SSW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699792" y="4748057"/>
            <a:ext cx="3960440" cy="253916"/>
            <a:chOff x="2699792" y="1727230"/>
            <a:chExt cx="3960440" cy="253916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>
              <a:off x="2699792" y="1772816"/>
              <a:ext cx="3960440" cy="19627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4156547" y="1727230"/>
              <a:ext cx="1031051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TDD SSW </a:t>
              </a:r>
              <a:r>
                <a:rPr lang="en-US" sz="1050" dirty="0" err="1" smtClean="0">
                  <a:solidFill>
                    <a:schemeClr val="tx1"/>
                  </a:solidFill>
                </a:rPr>
                <a:t>Ack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704842" y="2951366"/>
            <a:ext cx="3960440" cy="261610"/>
            <a:chOff x="2699792" y="1727230"/>
            <a:chExt cx="3960440" cy="261610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>
              <a:off x="2699792" y="1772816"/>
              <a:ext cx="3960440" cy="19627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4287436" y="1727230"/>
              <a:ext cx="80182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TDD SSW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677655" y="4357579"/>
            <a:ext cx="3960440" cy="253916"/>
            <a:chOff x="2691458" y="2209609"/>
            <a:chExt cx="3960440" cy="253916"/>
          </a:xfrm>
        </p:grpSpPr>
        <p:cxnSp>
          <p:nvCxnSpPr>
            <p:cNvPr id="53" name="Straight Arrow Connector 52"/>
            <p:cNvCxnSpPr/>
            <p:nvPr/>
          </p:nvCxnSpPr>
          <p:spPr bwMode="auto">
            <a:xfrm flipH="1">
              <a:off x="2691458" y="2229025"/>
              <a:ext cx="3960440" cy="19627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4030474" y="2209609"/>
              <a:ext cx="133241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TDD SSW Feedback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6" name="Straight Arrow Connector 55"/>
          <p:cNvCxnSpPr/>
          <p:nvPr/>
        </p:nvCxnSpPr>
        <p:spPr bwMode="auto">
          <a:xfrm>
            <a:off x="2691458" y="5301208"/>
            <a:ext cx="3960440" cy="615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flipH="1">
            <a:off x="2677655" y="5599619"/>
            <a:ext cx="3960440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3176711" y="5283823"/>
            <a:ext cx="3139001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Management exchange (Probe, Information Request ..)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Includes TDD Route IE, TDD Slot IEs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4657875" y="3257021"/>
            <a:ext cx="0" cy="315995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2826177" y="4248189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End of </a:t>
            </a:r>
            <a:r>
              <a:rPr lang="en-US" sz="1000" smtClean="0">
                <a:solidFill>
                  <a:schemeClr val="tx1"/>
                </a:solidFill>
              </a:rPr>
              <a:t>Training = </a:t>
            </a:r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77956" y="3910405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End of Training = 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66421" y="4686092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End of </a:t>
            </a:r>
            <a:r>
              <a:rPr lang="en-US" sz="1000" smtClean="0">
                <a:solidFill>
                  <a:schemeClr val="tx1"/>
                </a:solidFill>
              </a:rPr>
              <a:t>Training = </a:t>
            </a:r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2483768" y="1407112"/>
            <a:ext cx="135973" cy="267274"/>
          </a:xfrm>
          <a:custGeom>
            <a:avLst/>
            <a:gdLst>
              <a:gd name="connsiteX0" fmla="*/ 403123 w 403123"/>
              <a:gd name="connsiteY0" fmla="*/ 0 h 747252"/>
              <a:gd name="connsiteX1" fmla="*/ 0 w 403123"/>
              <a:gd name="connsiteY1" fmla="*/ 353962 h 747252"/>
              <a:gd name="connsiteX2" fmla="*/ 363794 w 403123"/>
              <a:gd name="connsiteY2" fmla="*/ 747252 h 747252"/>
              <a:gd name="connsiteX0" fmla="*/ 403249 w 403249"/>
              <a:gd name="connsiteY0" fmla="*/ 0 h 747252"/>
              <a:gd name="connsiteX1" fmla="*/ 126 w 403249"/>
              <a:gd name="connsiteY1" fmla="*/ 353962 h 747252"/>
              <a:gd name="connsiteX2" fmla="*/ 363920 w 403249"/>
              <a:gd name="connsiteY2" fmla="*/ 747252 h 747252"/>
              <a:gd name="connsiteX0" fmla="*/ 207023 w 207023"/>
              <a:gd name="connsiteY0" fmla="*/ 0 h 747252"/>
              <a:gd name="connsiteX1" fmla="*/ 545 w 207023"/>
              <a:gd name="connsiteY1" fmla="*/ 383459 h 747252"/>
              <a:gd name="connsiteX2" fmla="*/ 167694 w 207023"/>
              <a:gd name="connsiteY2" fmla="*/ 747252 h 74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23" h="747252">
                <a:moveTo>
                  <a:pt x="207023" y="0"/>
                </a:moveTo>
                <a:cubicBezTo>
                  <a:pt x="72649" y="117987"/>
                  <a:pt x="7100" y="258917"/>
                  <a:pt x="545" y="383459"/>
                </a:cubicBezTo>
                <a:cubicBezTo>
                  <a:pt x="-6010" y="508001"/>
                  <a:pt x="46429" y="616155"/>
                  <a:pt x="167694" y="747252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63687" y="1394659"/>
            <a:ext cx="808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Periodicity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2718193" y="5877272"/>
            <a:ext cx="3960440" cy="615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flipH="1">
            <a:off x="2704390" y="6145305"/>
            <a:ext cx="3960440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3000671" y="5829509"/>
            <a:ext cx="3544561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Management exchange </a:t>
            </a:r>
            <a:r>
              <a:rPr lang="en-US" sz="1050" b="1" dirty="0" smtClean="0">
                <a:solidFill>
                  <a:schemeClr val="tx1"/>
                </a:solidFill>
              </a:rPr>
              <a:t>retries</a:t>
            </a:r>
            <a:r>
              <a:rPr lang="en-US" sz="1050" dirty="0" smtClean="0">
                <a:solidFill>
                  <a:schemeClr val="tx1"/>
                </a:solidFill>
              </a:rPr>
              <a:t> (Probe, Information Request ..)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Includes TDD Route IE, TDD Slot IEs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2533454" y="5332424"/>
            <a:ext cx="129310" cy="544848"/>
          </a:xfrm>
          <a:custGeom>
            <a:avLst/>
            <a:gdLst>
              <a:gd name="connsiteX0" fmla="*/ 403123 w 403123"/>
              <a:gd name="connsiteY0" fmla="*/ 0 h 747252"/>
              <a:gd name="connsiteX1" fmla="*/ 0 w 403123"/>
              <a:gd name="connsiteY1" fmla="*/ 353962 h 747252"/>
              <a:gd name="connsiteX2" fmla="*/ 363794 w 403123"/>
              <a:gd name="connsiteY2" fmla="*/ 747252 h 747252"/>
              <a:gd name="connsiteX0" fmla="*/ 403249 w 403249"/>
              <a:gd name="connsiteY0" fmla="*/ 0 h 747252"/>
              <a:gd name="connsiteX1" fmla="*/ 126 w 403249"/>
              <a:gd name="connsiteY1" fmla="*/ 353962 h 747252"/>
              <a:gd name="connsiteX2" fmla="*/ 363920 w 403249"/>
              <a:gd name="connsiteY2" fmla="*/ 747252 h 747252"/>
              <a:gd name="connsiteX0" fmla="*/ 207023 w 207023"/>
              <a:gd name="connsiteY0" fmla="*/ 0 h 747252"/>
              <a:gd name="connsiteX1" fmla="*/ 545 w 207023"/>
              <a:gd name="connsiteY1" fmla="*/ 383459 h 747252"/>
              <a:gd name="connsiteX2" fmla="*/ 167694 w 207023"/>
              <a:gd name="connsiteY2" fmla="*/ 747252 h 74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23" h="747252">
                <a:moveTo>
                  <a:pt x="207023" y="0"/>
                </a:moveTo>
                <a:cubicBezTo>
                  <a:pt x="72649" y="117987"/>
                  <a:pt x="7100" y="258917"/>
                  <a:pt x="545" y="383459"/>
                </a:cubicBezTo>
                <a:cubicBezTo>
                  <a:pt x="-6010" y="508001"/>
                  <a:pt x="46429" y="616155"/>
                  <a:pt x="167694" y="747252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07951" y="5601181"/>
            <a:ext cx="808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Periodicity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2573232" y="4788808"/>
            <a:ext cx="126560" cy="533233"/>
          </a:xfrm>
          <a:custGeom>
            <a:avLst/>
            <a:gdLst>
              <a:gd name="connsiteX0" fmla="*/ 403123 w 403123"/>
              <a:gd name="connsiteY0" fmla="*/ 0 h 747252"/>
              <a:gd name="connsiteX1" fmla="*/ 0 w 403123"/>
              <a:gd name="connsiteY1" fmla="*/ 353962 h 747252"/>
              <a:gd name="connsiteX2" fmla="*/ 363794 w 403123"/>
              <a:gd name="connsiteY2" fmla="*/ 747252 h 747252"/>
              <a:gd name="connsiteX0" fmla="*/ 403249 w 403249"/>
              <a:gd name="connsiteY0" fmla="*/ 0 h 747252"/>
              <a:gd name="connsiteX1" fmla="*/ 126 w 403249"/>
              <a:gd name="connsiteY1" fmla="*/ 353962 h 747252"/>
              <a:gd name="connsiteX2" fmla="*/ 363920 w 403249"/>
              <a:gd name="connsiteY2" fmla="*/ 747252 h 747252"/>
              <a:gd name="connsiteX0" fmla="*/ 207023 w 207023"/>
              <a:gd name="connsiteY0" fmla="*/ 0 h 747252"/>
              <a:gd name="connsiteX1" fmla="*/ 545 w 207023"/>
              <a:gd name="connsiteY1" fmla="*/ 383459 h 747252"/>
              <a:gd name="connsiteX2" fmla="*/ 167694 w 207023"/>
              <a:gd name="connsiteY2" fmla="*/ 747252 h 74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23" h="747252">
                <a:moveTo>
                  <a:pt x="207023" y="0"/>
                </a:moveTo>
                <a:cubicBezTo>
                  <a:pt x="72649" y="117987"/>
                  <a:pt x="7100" y="258917"/>
                  <a:pt x="545" y="383459"/>
                </a:cubicBezTo>
                <a:cubicBezTo>
                  <a:pt x="-6010" y="508001"/>
                  <a:pt x="46429" y="616155"/>
                  <a:pt x="167694" y="747252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47729" y="4932313"/>
            <a:ext cx="8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Initiator offset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0" name="Freeform 89"/>
          <p:cNvSpPr/>
          <p:nvPr/>
        </p:nvSpPr>
        <p:spPr bwMode="auto">
          <a:xfrm flipH="1">
            <a:off x="6660232" y="5350704"/>
            <a:ext cx="181132" cy="248915"/>
          </a:xfrm>
          <a:custGeom>
            <a:avLst/>
            <a:gdLst>
              <a:gd name="connsiteX0" fmla="*/ 403123 w 403123"/>
              <a:gd name="connsiteY0" fmla="*/ 0 h 747252"/>
              <a:gd name="connsiteX1" fmla="*/ 0 w 403123"/>
              <a:gd name="connsiteY1" fmla="*/ 353962 h 747252"/>
              <a:gd name="connsiteX2" fmla="*/ 363794 w 403123"/>
              <a:gd name="connsiteY2" fmla="*/ 747252 h 747252"/>
              <a:gd name="connsiteX0" fmla="*/ 403249 w 403249"/>
              <a:gd name="connsiteY0" fmla="*/ 0 h 747252"/>
              <a:gd name="connsiteX1" fmla="*/ 126 w 403249"/>
              <a:gd name="connsiteY1" fmla="*/ 353962 h 747252"/>
              <a:gd name="connsiteX2" fmla="*/ 363920 w 403249"/>
              <a:gd name="connsiteY2" fmla="*/ 747252 h 747252"/>
              <a:gd name="connsiteX0" fmla="*/ 207023 w 207023"/>
              <a:gd name="connsiteY0" fmla="*/ 0 h 747252"/>
              <a:gd name="connsiteX1" fmla="*/ 545 w 207023"/>
              <a:gd name="connsiteY1" fmla="*/ 383459 h 747252"/>
              <a:gd name="connsiteX2" fmla="*/ 167694 w 207023"/>
              <a:gd name="connsiteY2" fmla="*/ 747252 h 74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23" h="747252">
                <a:moveTo>
                  <a:pt x="207023" y="0"/>
                </a:moveTo>
                <a:cubicBezTo>
                  <a:pt x="72649" y="117987"/>
                  <a:pt x="7100" y="258917"/>
                  <a:pt x="545" y="383459"/>
                </a:cubicBezTo>
                <a:cubicBezTo>
                  <a:pt x="-6010" y="508001"/>
                  <a:pt x="46429" y="616155"/>
                  <a:pt x="167694" y="747252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69435" y="5331963"/>
            <a:ext cx="115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chemeClr val="tx1"/>
                </a:solidFill>
              </a:rPr>
              <a:t>Responder offset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4671678" y="1890410"/>
            <a:ext cx="0" cy="315995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5271856" y="2546937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End of Training = 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8435" y="4788808"/>
            <a:ext cx="12536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Management exchange timings (including retries) are in the TDD SSW </a:t>
            </a:r>
            <a:r>
              <a:rPr lang="en-US" sz="1000" dirty="0" err="1" smtClean="0">
                <a:solidFill>
                  <a:schemeClr val="tx1"/>
                </a:solidFill>
              </a:rPr>
              <a:t>Ack</a:t>
            </a:r>
            <a:r>
              <a:rPr lang="en-US" sz="1000" dirty="0" smtClean="0">
                <a:solidFill>
                  <a:schemeClr val="tx1"/>
                </a:solidFill>
              </a:rPr>
              <a:t> frame with “End of Training” set to 1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366935"/>
          </a:xfrm>
        </p:spPr>
        <p:txBody>
          <a:bodyPr/>
          <a:lstStyle/>
          <a:p>
            <a:r>
              <a:rPr lang="en-US" dirty="0" smtClean="0"/>
              <a:t>TDD BF </a:t>
            </a:r>
            <a:r>
              <a:rPr lang="en-US" dirty="0"/>
              <a:t>procedure (</a:t>
            </a:r>
            <a:r>
              <a:rPr lang="en-US" dirty="0" smtClean="0"/>
              <a:t>example 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23144"/>
            <a:ext cx="6136834" cy="51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contribution proposes a BF procedure that can be used in networks that employ TDD channel access [2]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Not meant to be applicable if TDD channel access is not in use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the reasons and as described in [2], the BF procedure incorporates the concept of asynchronous and synchronous BF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 invite contributions to enhance this procedure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1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 you agree with the beamforming approach described in this presentation (slides 9-21) to be used during TDD SPs?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Yes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Abstain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085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[1] IEEE 802.11-17/</a:t>
            </a:r>
            <a:r>
              <a:rPr lang="en-US" b="0" dirty="0">
                <a:hlinkClick r:id="rId2"/>
              </a:rPr>
              <a:t>1019r2</a:t>
            </a:r>
            <a:r>
              <a:rPr lang="en-US" b="0" dirty="0"/>
              <a:t> “</a:t>
            </a:r>
            <a:r>
              <a:rPr lang="en-GB" b="0" dirty="0" err="1"/>
              <a:t>mmWave</a:t>
            </a:r>
            <a:r>
              <a:rPr lang="en-GB" b="0" dirty="0"/>
              <a:t> Mesh Network Usage Model</a:t>
            </a:r>
            <a:r>
              <a:rPr lang="en-US" b="0" dirty="0"/>
              <a:t>”</a:t>
            </a:r>
          </a:p>
          <a:p>
            <a:r>
              <a:rPr lang="en-US" b="0" dirty="0"/>
              <a:t>[2] IEEE 802.11-17/1321r0 “Features for </a:t>
            </a:r>
            <a:r>
              <a:rPr lang="en-US" b="0" dirty="0" err="1"/>
              <a:t>mmW</a:t>
            </a:r>
            <a:r>
              <a:rPr lang="en-US" b="0" dirty="0"/>
              <a:t> Distribution Network Use Case</a:t>
            </a:r>
            <a:r>
              <a:rPr lang="en-US" b="0" dirty="0" smtClean="0"/>
              <a:t>”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5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1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772816"/>
            <a:ext cx="7770813" cy="4680520"/>
          </a:xfrm>
        </p:spPr>
        <p:txBody>
          <a:bodyPr/>
          <a:lstStyle/>
          <a:p>
            <a:pPr marL="0" indent="0"/>
            <a:r>
              <a:rPr lang="en-US" sz="2000" b="0" dirty="0" smtClean="0"/>
              <a:t>Channel Measurement Feedback include the following parameters:</a:t>
            </a:r>
          </a:p>
          <a:p>
            <a:pPr marL="0" indent="0"/>
            <a:endParaRPr lang="en-US" sz="2000" b="0" dirty="0"/>
          </a:p>
          <a:p>
            <a:pPr marL="0" indent="0"/>
            <a:endParaRPr lang="en-US" sz="2000" b="0" dirty="0" smtClean="0"/>
          </a:p>
          <a:p>
            <a:pPr marL="0" indent="0"/>
            <a:endParaRPr lang="en-US" sz="2000" b="0" dirty="0"/>
          </a:p>
          <a:p>
            <a:pPr marL="0" indent="0"/>
            <a:endParaRPr lang="en-US" sz="2000" b="0" dirty="0" smtClean="0"/>
          </a:p>
          <a:p>
            <a:pPr marL="0" indent="0"/>
            <a:endParaRPr lang="en-US" sz="1200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Using the Channel Measurement feedback as the TDD BF Responder FB issues: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Channel Measurement FB IE list the number of TX Sector ID used by the initiator, while in TDD Route IE indicate the following:</a:t>
            </a:r>
          </a:p>
          <a:p>
            <a:pPr marL="457200" lvl="1" indent="0"/>
            <a:r>
              <a:rPr lang="en-US" sz="1400" i="1" dirty="0" smtClean="0"/>
              <a:t>TX Beam Index x </a:t>
            </a:r>
            <a:r>
              <a:rPr lang="en-US" sz="1400" i="1" dirty="0" smtClean="0">
                <a:solidFill>
                  <a:srgbClr val="FF0000"/>
                </a:solidFill>
              </a:rPr>
              <a:t>Number of Decoded RX Beam</a:t>
            </a:r>
            <a:r>
              <a:rPr lang="en-US" sz="1400" i="1" dirty="0" smtClean="0"/>
              <a:t> x (RX Sector ID (11bit) + SNR (9bits)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Sector </a:t>
            </a:r>
            <a:r>
              <a:rPr lang="en-US" sz="1400" dirty="0"/>
              <a:t>ID (6bit) + Antenna ID (2 bit)] </a:t>
            </a:r>
            <a:r>
              <a:rPr lang="en-US" sz="1400" dirty="0" smtClean="0"/>
              <a:t>are total of 8 bits which is not suffice for the 11bit TX Beam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Conclusion – Channel Measurement IE is not suitable for the TDD case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use Channel Measurement IE for the responder feedback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26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1560" y="2348880"/>
          <a:ext cx="5832648" cy="129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5738"/>
                <a:gridCol w="4316910"/>
              </a:tblGrid>
              <a:tr h="2298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SNR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sz="1200" b="0" dirty="0" smtClean="0"/>
                        <a:t>SNR (8bit) …x N </a:t>
                      </a:r>
                      <a:r>
                        <a:rPr lang="en-US" sz="1200" b="0" dirty="0" err="1" smtClean="0"/>
                        <a:t>meas</a:t>
                      </a:r>
                      <a:endParaRPr lang="en-US" sz="1200" b="0" dirty="0" smtClean="0"/>
                    </a:p>
                  </a:txBody>
                  <a:tcPr/>
                </a:tc>
              </a:tr>
              <a:tr h="283413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Channel Measurement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(I Component (8bit) + Q Component (8bit))  x N </a:t>
                      </a:r>
                      <a:r>
                        <a:rPr lang="en-US" sz="1200" b="0" dirty="0" err="1" smtClean="0"/>
                        <a:t>meas</a:t>
                      </a:r>
                      <a:endParaRPr lang="en-US" sz="1200" dirty="0"/>
                    </a:p>
                  </a:txBody>
                  <a:tcPr/>
                </a:tc>
              </a:tr>
              <a:tr h="283413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Tap Delay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-  Tap Delay (8bit) x N Tap </a:t>
                      </a:r>
                      <a:endParaRPr lang="en-US" sz="1200" dirty="0"/>
                    </a:p>
                  </a:txBody>
                  <a:tcPr/>
                </a:tc>
              </a:tr>
              <a:tr h="283413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Sector ID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-  [Sector ID (6bit) + Antenna ID (2 bit)] x N beam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88224" y="2204864"/>
            <a:ext cx="2376264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NOTE: The </a:t>
            </a:r>
            <a:r>
              <a:rPr lang="en-US" sz="1100" dirty="0">
                <a:solidFill>
                  <a:schemeClr val="tx1"/>
                </a:solidFill>
              </a:rPr>
              <a:t>format and size of the Channel Measurement Feedback element are defined by the parameter values specified in the accompanying DMG Beam Refinement element. 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782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Review of beamforming </a:t>
            </a:r>
            <a:r>
              <a:rPr lang="en-US" altLang="zh-CN" dirty="0" smtClean="0"/>
              <a:t>approach </a:t>
            </a:r>
            <a:r>
              <a:rPr lang="en-US" altLang="zh-CN" dirty="0"/>
              <a:t>described in [2]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Asynchronous BF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Synchronous BF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 smtClean="0"/>
              <a:t>TDD beamforming proposal</a:t>
            </a:r>
            <a:endParaRPr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BF protocol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Frame formats</a:t>
            </a:r>
            <a:endParaRPr lang="en-US" altLang="zh-C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3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Asynchronous beamforming is the case when the frame and slot boundary timing is unknown to the Responder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Responder starts in continuous sweep, switches to slotted sweep after being hit with a beam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asynchronous BF procedure assumes reciprocity</a:t>
            </a:r>
            <a:endParaRPr lang="en-US" strike="sngStrike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Responder knows (provided through SME with)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Number of Tx beams used by initiator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Continuous sweep period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BF: assumptions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2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7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</a:t>
            </a:r>
            <a:r>
              <a:rPr lang="en-US" dirty="0" smtClean="0"/>
              <a:t>BF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F5D8E26B-7BCF-4D25-9C89-0168A6618F1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4293096"/>
            <a:ext cx="8496944" cy="19442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TrnReq</a:t>
            </a:r>
            <a:r>
              <a:rPr lang="en-US" sz="1600" b="0" dirty="0"/>
              <a:t> packets continue to be transmitted until initiator decides to stop the </a:t>
            </a:r>
            <a:r>
              <a:rPr lang="en-US" sz="1600" b="0" dirty="0" smtClean="0"/>
              <a:t>training (i.e</a:t>
            </a:r>
            <a:r>
              <a:rPr lang="en-US" sz="1600" b="0" dirty="0"/>
              <a:t>., multiple </a:t>
            </a:r>
            <a:r>
              <a:rPr lang="en-US" sz="1600" b="0" dirty="0" err="1"/>
              <a:t>TrnRsp</a:t>
            </a:r>
            <a:r>
              <a:rPr lang="en-US" sz="1600" b="0" dirty="0"/>
              <a:t> and </a:t>
            </a:r>
            <a:r>
              <a:rPr lang="en-US" sz="1600" b="0" dirty="0" err="1"/>
              <a:t>TrnRspAck</a:t>
            </a:r>
            <a:r>
              <a:rPr lang="en-US" sz="1600" b="0" dirty="0"/>
              <a:t> frames can be exchanged during </a:t>
            </a:r>
            <a:r>
              <a:rPr lang="en-US" sz="1600" b="0" dirty="0" smtClean="0"/>
              <a:t>beamforming.)</a:t>
            </a:r>
            <a:endParaRPr lang="en-US" sz="1600" b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The size of two TrnReq messages is assumed to be the size of a slot (cannot be assumed by 11ay)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TrnReq are transmitted in every first slot of a frame; this assumption helps the CN to calculate the time to send the TrnRsp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The partition between TX/RX slots is assumed to be equal</a:t>
            </a:r>
            <a:endParaRPr lang="en-US" sz="1200" kern="0" dirty="0">
              <a:solidFill>
                <a:schemeClr val="tx1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9144000" cy="253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Synchronous </a:t>
            </a:r>
            <a:r>
              <a:rPr lang="en-US" dirty="0">
                <a:solidFill>
                  <a:schemeClr val="tx1"/>
                </a:solidFill>
              </a:rPr>
              <a:t>beamforming is the case when the frame and slot boundary timing is </a:t>
            </a:r>
            <a:r>
              <a:rPr lang="en-US" dirty="0" smtClean="0">
                <a:solidFill>
                  <a:schemeClr val="tx1"/>
                </a:solidFill>
              </a:rPr>
              <a:t>known </a:t>
            </a:r>
            <a:r>
              <a:rPr lang="en-US" dirty="0">
                <a:solidFill>
                  <a:schemeClr val="tx1"/>
                </a:solidFill>
              </a:rPr>
              <a:t>to the Responder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Responder starts in </a:t>
            </a:r>
            <a:r>
              <a:rPr lang="en-US" dirty="0" smtClean="0">
                <a:solidFill>
                  <a:schemeClr val="tx1"/>
                </a:solidFill>
              </a:rPr>
              <a:t>slotted </a:t>
            </a:r>
            <a:r>
              <a:rPr lang="en-US" dirty="0">
                <a:solidFill>
                  <a:schemeClr val="tx1"/>
                </a:solidFill>
              </a:rPr>
              <a:t>sweep, </a:t>
            </a:r>
            <a:r>
              <a:rPr lang="en-US" dirty="0" smtClean="0">
                <a:solidFill>
                  <a:schemeClr val="tx1"/>
                </a:solidFill>
              </a:rPr>
              <a:t>using a schedule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Initiator behavior does not change compared to asynchronous BF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SME indicates to responder when to start synchronous BF, so that the responder can start scanning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Rest of the procedure is nearly the same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BF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6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11ay, the slot structure may vary between implementations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Hence, the 11ay asynchronous BF procedure can only assume: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Reciprocity (antenna pattern)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Number of RX sectors of responder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11ay asynchronous BF procedure cannot assume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Frame size (TDD Slot)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Split of frame TX and RX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419571"/>
            <a:ext cx="7770813" cy="1065213"/>
          </a:xfrm>
        </p:spPr>
        <p:txBody>
          <a:bodyPr/>
          <a:lstStyle/>
          <a:p>
            <a:r>
              <a:rPr lang="en-US" dirty="0" smtClean="0"/>
              <a:t>BF: implications to 11ay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Review of beamforming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approach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described in [2]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Asynchronous BF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Synchronous BF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 smtClean="0"/>
              <a:t>TDD beamforming proposal</a:t>
            </a:r>
            <a:endParaRPr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BF protocol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Frame formats</a:t>
            </a:r>
            <a:endParaRPr lang="en-US" altLang="zh-C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8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cornerstone of all existing 11ad/11ay BF protocols are the SSW and BRP frames, which are used in the SLS and BRP beamforming phases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Attempting to reuse these frames or protocols to define the TDD beamforming protocol is impractical: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Will lead to incorrect legacy (11ad) device behavior, since legacy devices will assume the traditional 11ad BF protocol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Behavioral exceptions will have to be created in numerous places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Complex to merge two disparate procedures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Propose to define a separate BF frame and protocol: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Define new TDD Beamforming frame </a:t>
            </a:r>
            <a:r>
              <a:rPr lang="en-US" sz="1800" dirty="0" smtClean="0">
                <a:solidFill>
                  <a:schemeClr val="tx1"/>
                </a:solidFill>
              </a:rPr>
              <a:t>of subtype </a:t>
            </a:r>
            <a:r>
              <a:rPr lang="en-US" sz="1800" dirty="0" smtClean="0"/>
              <a:t>Control Frame Extension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Define new TDD beamforming procedure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TDD beamforming: considerations &amp; definitions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0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33525</TotalTime>
  <Words>2791</Words>
  <Application>Microsoft Office PowerPoint</Application>
  <PresentationFormat>On-screen Show (4:3)</PresentationFormat>
  <Paragraphs>633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 Unicode MS</vt:lpstr>
      <vt:lpstr>MS Gothic</vt:lpstr>
      <vt:lpstr>Arial</vt:lpstr>
      <vt:lpstr>Calibri</vt:lpstr>
      <vt:lpstr>Calibri Light</vt:lpstr>
      <vt:lpstr>Times New Roman</vt:lpstr>
      <vt:lpstr>TimesNewRomanPS-BoldMT</vt:lpstr>
      <vt:lpstr>TimesNewRomanPSMT</vt:lpstr>
      <vt:lpstr>Office Theme</vt:lpstr>
      <vt:lpstr>4_Custom Design</vt:lpstr>
      <vt:lpstr>3_Custom Design</vt:lpstr>
      <vt:lpstr>2_Custom Design</vt:lpstr>
      <vt:lpstr>1_Custom Design</vt:lpstr>
      <vt:lpstr>Custom Design</vt:lpstr>
      <vt:lpstr>Beamforming for mmWave Distribution Networks</vt:lpstr>
      <vt:lpstr>Introduction and problem statement</vt:lpstr>
      <vt:lpstr>Outline</vt:lpstr>
      <vt:lpstr>Asynchronous BF: assumptions</vt:lpstr>
      <vt:lpstr>Asynchronous BF</vt:lpstr>
      <vt:lpstr>Synchronous BF</vt:lpstr>
      <vt:lpstr>BF: implications to 11ay</vt:lpstr>
      <vt:lpstr>Outline</vt:lpstr>
      <vt:lpstr>TDD beamforming: considerations &amp; definitions</vt:lpstr>
      <vt:lpstr>New Control Frame Extension – TDD Beamforming  </vt:lpstr>
      <vt:lpstr>TDD Beamforming frame format</vt:lpstr>
      <vt:lpstr>TDD SSW frame</vt:lpstr>
      <vt:lpstr>TDD SSW Feedback frame</vt:lpstr>
      <vt:lpstr>TDD SSW Ack frame</vt:lpstr>
      <vt:lpstr>TDD beamforming: Asyn/Sync procedure (0)</vt:lpstr>
      <vt:lpstr>TDD beamforming: Async procedure (1)</vt:lpstr>
      <vt:lpstr>TDD beamforming: Async procedure (2)</vt:lpstr>
      <vt:lpstr>TDD beamforming: Sync procedure</vt:lpstr>
      <vt:lpstr>TDD Route element format</vt:lpstr>
      <vt:lpstr>TDD BF procedure (example 1)</vt:lpstr>
      <vt:lpstr>TDD BF procedure (example 2)</vt:lpstr>
      <vt:lpstr>Conclusions</vt:lpstr>
      <vt:lpstr>Straw poll</vt:lpstr>
      <vt:lpstr>References</vt:lpstr>
      <vt:lpstr>Backup</vt:lpstr>
      <vt:lpstr>Can we use Channel Measurement IE for the responder feedback ?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Beamforming for mmWave Distribution Networks</dc:title>
  <dc:creator>carlos.cordeiro@intel.com</dc:creator>
  <cp:keywords>CTPClassification=CTP_PUBLIC:VisualMarkings=</cp:keywords>
  <cp:lastModifiedBy>Cordeiro, Carlos</cp:lastModifiedBy>
  <cp:revision>681</cp:revision>
  <cp:lastPrinted>1601-01-01T00:00:00Z</cp:lastPrinted>
  <dcterms:created xsi:type="dcterms:W3CDTF">2016-09-11T14:22:53Z</dcterms:created>
  <dcterms:modified xsi:type="dcterms:W3CDTF">2017-11-06T15:23:58Z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5263d985-4224-47e5-8914-e0e3340231bc</vt:lpwstr>
  </property>
  <property fmtid="{D5CDD505-2E9C-101B-9397-08002B2CF9AE}" pid="3" name="CTP_TimeStamp">
    <vt:lpwstr>2017-10-30 17:26:45Z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CTP_PUBLIC</vt:lpwstr>
  </property>
</Properties>
</file>