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56" r:id="rId2"/>
    <p:sldId id="257" r:id="rId3"/>
    <p:sldId id="258" r:id="rId4"/>
    <p:sldId id="260" r:id="rId5"/>
    <p:sldId id="263" r:id="rId6"/>
    <p:sldId id="266" r:id="rId7"/>
    <p:sldId id="262" r:id="rId8"/>
    <p:sldId id="267" r:id="rId9"/>
    <p:sldId id="268" r:id="rId10"/>
    <p:sldId id="259" r:id="rId11"/>
    <p:sldId id="269" r:id="rId12"/>
    <p:sldId id="270" r:id="rId13"/>
    <p:sldId id="271" r:id="rId14"/>
    <p:sldId id="272" r:id="rId15"/>
    <p:sldId id="273" r:id="rId16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EF608494-8392-4095-A190-A284939721AE}">
          <p14:sldIdLst>
            <p14:sldId id="256"/>
            <p14:sldId id="257"/>
            <p14:sldId id="258"/>
            <p14:sldId id="260"/>
            <p14:sldId id="263"/>
            <p14:sldId id="266"/>
            <p14:sldId id="262"/>
            <p14:sldId id="267"/>
            <p14:sldId id="268"/>
            <p14:sldId id="259"/>
            <p14:sldId id="269"/>
            <p14:sldId id="270"/>
            <p14:sldId id="271"/>
            <p14:sldId id="272"/>
            <p14:sldId id="273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>
      <p:cViewPr varScale="1">
        <p:scale>
          <a:sx n="88" d="100"/>
          <a:sy n="88" d="100"/>
        </p:scale>
        <p:origin x="1452" y="7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11/8/2017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November 2017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2017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2017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2017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2017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2017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2017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2017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November 2017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  <a:latin typeface="Calibri" panose="020F0502020204030204" pitchFamily="34" charset="0"/>
                <a:cs typeface="Arial Unicode MS" charset="0"/>
              </a:defRPr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655640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838371" cy="21544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4943862" y="371475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MS Gothic" charset="-128"/>
                <a:cs typeface="Arial Unicode MS" charset="0"/>
              </a:rPr>
              <a:t>doc.: IEEE 802.11-17/1645r2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WUR frame format – Follow up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Authors:</a:t>
            </a:r>
          </a:p>
          <a:p>
            <a:r>
              <a:rPr lang="en-US" dirty="0"/>
              <a:t>Alfred Asterjadhi,</a:t>
            </a:r>
          </a:p>
          <a:p>
            <a:r>
              <a:rPr lang="en-US" dirty="0"/>
              <a:t>George Cherian,</a:t>
            </a:r>
          </a:p>
          <a:p>
            <a:r>
              <a:rPr lang="en-US" dirty="0"/>
              <a:t>Yanjun Sun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November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Alfred Asterjadhi, Qualcomm Inc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E40C9FC-4879-4F20-9ECA-A574A90476B7}" type="slidenum">
              <a:rPr lang="en-GB" smtClean="0"/>
              <a:pPr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986284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07DF12-0486-4469-9E16-E789387E9A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168C0E-DBD8-4766-80F2-263D5DF1B5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[1] 11-17/1004r4 Considerations on WUR frame format (A. Asterjadhi, et. al.)</a:t>
            </a:r>
          </a:p>
          <a:p>
            <a:r>
              <a:rPr lang="en-US" sz="1800" dirty="0"/>
              <a:t>[2] 11-17/1115r5 11ba wakeup frame format (L. Chu, et. al.)</a:t>
            </a:r>
          </a:p>
          <a:p>
            <a:r>
              <a:rPr lang="en-US" sz="1800" dirty="0"/>
              <a:t>[3] 11-17/977r4 Address structure in unicast wake-up frame (J. Kim, et. al.)</a:t>
            </a:r>
          </a:p>
          <a:p>
            <a:r>
              <a:rPr lang="en-US" sz="1800" dirty="0"/>
              <a:t>[4] 11-17/1008r0 Vendor Specific WUR Frame Follow up (P. Huang, et. al.)</a:t>
            </a:r>
          </a:p>
          <a:p>
            <a:r>
              <a:rPr lang="en-US" sz="1800" dirty="0"/>
              <a:t>[5] 11-17/1608r0 WUR Discovery Frame for Smart Scanning (G. Li, et. al.)</a:t>
            </a:r>
          </a:p>
          <a:p>
            <a:r>
              <a:rPr lang="en-US" sz="1800" dirty="0"/>
              <a:t>[6] 11-17/1384r0 WUR synchronization (Y. Seok, et. al.)</a:t>
            </a:r>
          </a:p>
          <a:p>
            <a:r>
              <a:rPr lang="en-US" sz="1800" dirty="0"/>
              <a:t>[7] 11-17/1368r2 BSS parameters update notification (M. Gan, et. al.)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E7D6E31-7EA8-4689-9858-5C74F8C40D6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F6BC44-D3E3-4116-B64D-343F82752C3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B1E62D0-5030-4A44-AD7A-488A212E21F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929163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265AD0-C899-4674-9D56-13AE1F6ABB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Motion 1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D84D57-244E-49BD-A93C-F4E26566AD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2000" dirty="0"/>
              <a:t>Move to add to the 11ba SFD: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 The Frame Control field is 8 bits and contains: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/>
              <a:t>A Type subfield that identifies the type and differentiates between constant length (CL) and variable length (VL) WUR frames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/>
              <a:t>A Length/</a:t>
            </a:r>
            <a:r>
              <a:rPr lang="en-US" sz="1800" dirty="0" err="1"/>
              <a:t>Misc</a:t>
            </a:r>
            <a:r>
              <a:rPr lang="en-US" sz="1800" dirty="0"/>
              <a:t> field which contains: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600" dirty="0"/>
              <a:t>The length of the Frame Body field for a VL WUR frame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600" dirty="0"/>
              <a:t>Bits that are expected to be used for other purposes for a CL WUR frames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r>
              <a:rPr lang="en-US" sz="1400" dirty="0"/>
              <a:t>No Length field is present in CL WUR frames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F28516C-BED1-493A-A008-3B91E8BCFF8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6E26B6-9759-46A3-92AE-E4ED7FB46D2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1269326-BFC4-4EE8-AAC8-0330C71F01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2017</a:t>
            </a:r>
            <a:endParaRPr lang="en-GB" dirty="0"/>
          </a:p>
        </p:txBody>
      </p:sp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7BB8F2EA-F3A3-4473-987C-1E140CE4579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6171367"/>
              </p:ext>
            </p:extLst>
          </p:nvPr>
        </p:nvGraphicFramePr>
        <p:xfrm>
          <a:off x="2942780" y="4800600"/>
          <a:ext cx="2663116" cy="679662"/>
        </p:xfrm>
        <a:graphic>
          <a:graphicData uri="http://schemas.openxmlformats.org/drawingml/2006/table">
            <a:tbl>
              <a:tblPr/>
              <a:tblGrid>
                <a:gridCol w="437764">
                  <a:extLst>
                    <a:ext uri="{9D8B030D-6E8A-4147-A177-3AD203B41FA5}">
                      <a16:colId xmlns:a16="http://schemas.microsoft.com/office/drawing/2014/main" val="2539054846"/>
                    </a:ext>
                  </a:extLst>
                </a:gridCol>
                <a:gridCol w="517203">
                  <a:extLst>
                    <a:ext uri="{9D8B030D-6E8A-4147-A177-3AD203B41FA5}">
                      <a16:colId xmlns:a16="http://schemas.microsoft.com/office/drawing/2014/main" val="4129908872"/>
                    </a:ext>
                  </a:extLst>
                </a:gridCol>
                <a:gridCol w="946150">
                  <a:extLst>
                    <a:ext uri="{9D8B030D-6E8A-4147-A177-3AD203B41FA5}">
                      <a16:colId xmlns:a16="http://schemas.microsoft.com/office/drawing/2014/main" val="735905952"/>
                    </a:ext>
                  </a:extLst>
                </a:gridCol>
                <a:gridCol w="761999">
                  <a:extLst>
                    <a:ext uri="{9D8B030D-6E8A-4147-A177-3AD203B41FA5}">
                      <a16:colId xmlns:a16="http://schemas.microsoft.com/office/drawing/2014/main" val="3870461259"/>
                    </a:ext>
                  </a:extLst>
                </a:gridCol>
              </a:tblGrid>
              <a:tr h="258804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Type</a:t>
                      </a:r>
                    </a:p>
                  </a:txBody>
                  <a:tcPr marL="76200" marR="76200" marT="101600" marB="762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Length/Misc.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Reserved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12224222"/>
                  </a:ext>
                </a:extLst>
              </a:tr>
              <a:tr h="400262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Bits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3-4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3-4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rest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825559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37379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722EE9-E57B-4FD1-BD54-7D83701139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2AC0A7-C7CB-44E5-86AC-F751C66CBB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Move to add to the 11ba SFD: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Address field is 12 bits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TD Control field is 12 bits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75F58F-DA8F-4943-B5A8-0B5B293A509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E47F6E-1898-47A3-B4E8-B54CB12943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D553F70-F164-4704-93FE-5E1675A0DEE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5355792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C0693D-0B17-4536-A966-F17A28C603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Motion 3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0BBECA-F9F0-4D1F-8CEA-FAC4B8A222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800" dirty="0"/>
              <a:t>Move to add to the 11ba SFD: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The contents of the Address field are as defined below: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Where: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WID is the WUR ID provided by the AP and identifies one WUR STA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GID is the GROUP ID provided by the AP and identifies one or more WUR STAs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TXID is a transmitter identifier that is decided by the AP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dirty="0"/>
              <a:t>Which bits, from where, and how they are selected is TBD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OUI1 is the 12 MSBs of the OUI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C05F15A-E973-40A9-8BC0-FB74EBF7B6C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8ADD05-A4ED-4135-84F7-0A161691DD4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40B779B-3F4B-48E2-BCCA-2D55B8C3681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2017</a:t>
            </a:r>
            <a:endParaRPr lang="en-GB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1FCE8268-825B-487B-89DC-DBF762E1132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0552877"/>
              </p:ext>
            </p:extLst>
          </p:nvPr>
        </p:nvGraphicFramePr>
        <p:xfrm>
          <a:off x="2175916" y="2742406"/>
          <a:ext cx="4338143" cy="1295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74887">
                  <a:extLst>
                    <a:ext uri="{9D8B030D-6E8A-4147-A177-3AD203B41FA5}">
                      <a16:colId xmlns:a16="http://schemas.microsoft.com/office/drawing/2014/main" val="2299503329"/>
                    </a:ext>
                  </a:extLst>
                </a:gridCol>
                <a:gridCol w="3363256">
                  <a:extLst>
                    <a:ext uri="{9D8B030D-6E8A-4147-A177-3AD203B41FA5}">
                      <a16:colId xmlns:a16="http://schemas.microsoft.com/office/drawing/2014/main" val="4145523324"/>
                    </a:ext>
                  </a:extLst>
                </a:gridCol>
              </a:tblGrid>
              <a:tr h="245378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1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Address field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1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WUR frame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12511287"/>
                  </a:ext>
                </a:extLst>
              </a:tr>
              <a:tr h="214898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WID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Unicast Wake Up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3844973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GID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Multicast Wake Up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7680113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TXID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Beacon, Broadcast Wake Up, Discovery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4280514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OUI1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Vendor Specific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883517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5939845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E8C1B7-953C-48A0-B193-22A3F95CED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Motion 4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840F9F-1B21-49F2-8B82-8B48CF0D10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2000" dirty="0"/>
              <a:t>Move to add to the 11ba SFD: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When the Frame Body field is present in a WUR frame then: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/>
              <a:t>The length of the Frame Body field is indicated by the Length subfield in the Frame Control field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/>
              <a:t>The length is in units of </a:t>
            </a:r>
            <a:r>
              <a:rPr lang="en-US" sz="1800" i="1" dirty="0"/>
              <a:t>TBD</a:t>
            </a:r>
            <a:r>
              <a:rPr lang="en-US" sz="1800" dirty="0"/>
              <a:t> octets, and is up to 8 or 16 (</a:t>
            </a:r>
            <a:r>
              <a:rPr lang="en-US" sz="1800" i="1" dirty="0"/>
              <a:t>TBD</a:t>
            </a:r>
            <a:r>
              <a:rPr lang="en-US" sz="1800" dirty="0"/>
              <a:t>) octets.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There is a </a:t>
            </a:r>
            <a:r>
              <a:rPr lang="en-US" sz="2000" i="1" dirty="0"/>
              <a:t>TBD</a:t>
            </a:r>
            <a:r>
              <a:rPr lang="en-US" sz="2000" dirty="0"/>
              <a:t> max air time duration for WUR PPDUs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3427F7D-E458-4DCC-B0A2-BCF58913410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0F479F-3AE5-4409-8AA7-6DF9118531B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AF3FC00-38C8-42AE-A41D-39DD56B07F0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1247343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6E1FE5-E719-4271-930F-CB71C5922D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Motion 5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FFC971-853D-4FFF-BAFC-99C680095F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2000" dirty="0"/>
              <a:t>Move to add to the 11ba SFD: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The FCS additionally embeds BSSID information: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How to embed the BSSID information in the FCS is </a:t>
            </a:r>
            <a:r>
              <a:rPr lang="en-US" sz="1800" i="1" dirty="0"/>
              <a:t>TBD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It is not applicable for pre-association WUR frames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7FA3931-9CD0-4A8B-8751-A930514EA93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54774A-DD35-406B-92B0-52B2C1B598E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538546A-0539-4A59-9708-3F07A214E4F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890724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7770813" cy="48768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The general WUR frame format was defined in [1]: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endParaRPr lang="en-US" sz="1100" dirty="0"/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With good progress on many of the structure/functionality details [1, 2, 3]: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dirty="0"/>
              <a:t>Length of the MAC Header is fixed and Frame Control field contains a Type subfield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100" dirty="0"/>
              <a:t>One value assigned to WUR Beacon and one value assigned to Wake Up frame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dirty="0"/>
              <a:t>Address field contains an identifier of the transmitter in the WUR Beacon [1] and of both the transmitter and receiver in the unicast Wake Up frame [2], with the receiver being identified by a WID provided by the AP [3]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dirty="0"/>
              <a:t>Type Dependent (TD) Control field contains type dependent control information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100" dirty="0"/>
              <a:t>The TD Control field of WUR Beacon contains the partial TSF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dirty="0"/>
              <a:t>The Frame Body field is optionally present (and optional in RX for a WUR STA)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dirty="0"/>
              <a:t>The FCS carries the CRC of the frame (length and computation of the FCS is TBD)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In this presentation we follow up with additional details: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dirty="0"/>
              <a:t>Accounting for the proposals that are being discussed and related to this topic [4, 5, 6, etc.]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dirty="0"/>
              <a:t>Aiming at finalizing some details on the content and length of certain frames and the size of its fields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2017</a:t>
            </a:r>
            <a:endParaRPr lang="en-GB" dirty="0"/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E13EFB2E-0971-4151-8494-31BB9031DDE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7590397"/>
              </p:ext>
            </p:extLst>
          </p:nvPr>
        </p:nvGraphicFramePr>
        <p:xfrm>
          <a:off x="3200400" y="1905000"/>
          <a:ext cx="2558863" cy="304564"/>
        </p:xfrm>
        <a:graphic>
          <a:graphicData uri="http://schemas.openxmlformats.org/drawingml/2006/table">
            <a:tbl>
              <a:tblPr/>
              <a:tblGrid>
                <a:gridCol w="9660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66068">
                  <a:extLst>
                    <a:ext uri="{9D8B030D-6E8A-4147-A177-3AD203B41FA5}">
                      <a16:colId xmlns:a16="http://schemas.microsoft.com/office/drawing/2014/main" val="1887921575"/>
                    </a:ext>
                  </a:extLst>
                </a:gridCol>
                <a:gridCol w="62672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04564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MAC Header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Frame Body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FCS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896895CD-A039-4CE9-A04E-13CAE5F4F2AD}"/>
              </a:ext>
            </a:extLst>
          </p:cNvPr>
          <p:cNvCxnSpPr/>
          <p:nvPr/>
        </p:nvCxnSpPr>
        <p:spPr bwMode="auto">
          <a:xfrm>
            <a:off x="4155452" y="2208979"/>
            <a:ext cx="688171" cy="21396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20086BFE-F96E-42F3-8486-66E007783C4D}"/>
              </a:ext>
            </a:extLst>
          </p:cNvPr>
          <p:cNvCxnSpPr/>
          <p:nvPr/>
        </p:nvCxnSpPr>
        <p:spPr bwMode="auto">
          <a:xfrm flipH="1">
            <a:off x="2571735" y="2202025"/>
            <a:ext cx="644286" cy="23772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graphicFrame>
        <p:nvGraphicFramePr>
          <p:cNvPr id="14" name="Table 13">
            <a:extLst>
              <a:ext uri="{FF2B5EF4-FFF2-40B4-BE49-F238E27FC236}">
                <a16:creationId xmlns:a16="http://schemas.microsoft.com/office/drawing/2014/main" id="{5B49CA8C-1196-4481-B121-D77CE988C3E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4272308"/>
              </p:ext>
            </p:extLst>
          </p:nvPr>
        </p:nvGraphicFramePr>
        <p:xfrm>
          <a:off x="2133600" y="2415402"/>
          <a:ext cx="2710023" cy="708798"/>
        </p:xfrm>
        <a:graphic>
          <a:graphicData uri="http://schemas.openxmlformats.org/drawingml/2006/table">
            <a:tbl>
              <a:tblPr/>
              <a:tblGrid>
                <a:gridCol w="469696">
                  <a:extLst>
                    <a:ext uri="{9D8B030D-6E8A-4147-A177-3AD203B41FA5}">
                      <a16:colId xmlns:a16="http://schemas.microsoft.com/office/drawing/2014/main" val="2539054846"/>
                    </a:ext>
                  </a:extLst>
                </a:gridCol>
                <a:gridCol w="820403">
                  <a:extLst>
                    <a:ext uri="{9D8B030D-6E8A-4147-A177-3AD203B41FA5}">
                      <a16:colId xmlns:a16="http://schemas.microsoft.com/office/drawing/2014/main" val="4129908872"/>
                    </a:ext>
                  </a:extLst>
                </a:gridCol>
                <a:gridCol w="632524">
                  <a:extLst>
                    <a:ext uri="{9D8B030D-6E8A-4147-A177-3AD203B41FA5}">
                      <a16:colId xmlns:a16="http://schemas.microsoft.com/office/drawing/2014/main" val="735905952"/>
                    </a:ext>
                  </a:extLst>
                </a:gridCol>
                <a:gridCol w="787400">
                  <a:extLst>
                    <a:ext uri="{9D8B030D-6E8A-4147-A177-3AD203B41FA5}">
                      <a16:colId xmlns:a16="http://schemas.microsoft.com/office/drawing/2014/main" val="1623248372"/>
                    </a:ext>
                  </a:extLst>
                </a:gridCol>
              </a:tblGrid>
              <a:tr h="308536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Frame Control</a:t>
                      </a:r>
                    </a:p>
                  </a:txBody>
                  <a:tcPr marL="76200" marR="76200" marT="101600" marB="762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Address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TD</a:t>
                      </a:r>
                      <a:r>
                        <a:rPr lang="en-US" sz="800" kern="1200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 </a:t>
                      </a: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Control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12224222"/>
                  </a:ext>
                </a:extLst>
              </a:tr>
              <a:tr h="400262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Bits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TBD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TBD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TBD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825559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904126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82E3D0-24CB-4F9B-8412-898634B875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Frame Control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B2C2CF-F4A0-48F8-BA4C-8106DDD5F8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2232798"/>
            <a:ext cx="7770813" cy="4242615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Frame Control field contains a Type subfield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b="1" dirty="0"/>
              <a:t>Motioned</a:t>
            </a:r>
            <a:r>
              <a:rPr lang="en-US" sz="1600" dirty="0"/>
              <a:t>: One value assigned to WUR Beacon and one value to Wake Up frame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b="1" dirty="0"/>
              <a:t>Under discussion</a:t>
            </a:r>
            <a:r>
              <a:rPr lang="en-US" sz="1600" dirty="0"/>
              <a:t>: WUR Vendor Specific frame[4], WUR Discovery  frame[5]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We would need 2 bits of Type field to accommodate these values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We need to indicate length of variable length (VL) WUR frames as well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Option 1: The length was proposed to be signaled in the Frame Control field [1, 2]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100" dirty="0"/>
              <a:t>Pros: All information is contained in Frame Control, i.e., it serves its purpose of controlling the frame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100" dirty="0"/>
              <a:t>Cons: 3-4 bits more expensive for constant length (CL) WUR frames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Option 2: A bit in FC (indicates VL WUR frame, and Length is in Frame Body)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100" dirty="0"/>
              <a:t>Pros: 3-4 bits less expensive for CL WUR frames.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100" dirty="0"/>
              <a:t>Cons: Information for controlling the frame is </a:t>
            </a:r>
            <a:r>
              <a:rPr lang="en-US" sz="1100" dirty="0" err="1"/>
              <a:t>sparsed</a:t>
            </a:r>
            <a:r>
              <a:rPr lang="en-US" sz="1100" dirty="0"/>
              <a:t> across the frame.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Note: Constant Length (CL) WUR frames don’t need a Length field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100" dirty="0"/>
              <a:t>Bits can be used for other purposes if  Length field is located in the Frame Control field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19E1586-6F6F-47F3-A1AC-218ACA0E07F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863AAA-EF95-4177-9788-9E5BECED684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90D1326-C453-4B3E-B5B3-7C953CAC1E3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2017</a:t>
            </a:r>
            <a:endParaRPr lang="en-GB" dirty="0"/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1216897E-1C20-4BC6-AF64-B50DAF498B8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7960759"/>
              </p:ext>
            </p:extLst>
          </p:nvPr>
        </p:nvGraphicFramePr>
        <p:xfrm>
          <a:off x="3157377" y="1524000"/>
          <a:ext cx="2710023" cy="708798"/>
        </p:xfrm>
        <a:graphic>
          <a:graphicData uri="http://schemas.openxmlformats.org/drawingml/2006/table">
            <a:tbl>
              <a:tblPr/>
              <a:tblGrid>
                <a:gridCol w="469696">
                  <a:extLst>
                    <a:ext uri="{9D8B030D-6E8A-4147-A177-3AD203B41FA5}">
                      <a16:colId xmlns:a16="http://schemas.microsoft.com/office/drawing/2014/main" val="2539054846"/>
                    </a:ext>
                  </a:extLst>
                </a:gridCol>
                <a:gridCol w="820403">
                  <a:extLst>
                    <a:ext uri="{9D8B030D-6E8A-4147-A177-3AD203B41FA5}">
                      <a16:colId xmlns:a16="http://schemas.microsoft.com/office/drawing/2014/main" val="4129908872"/>
                    </a:ext>
                  </a:extLst>
                </a:gridCol>
                <a:gridCol w="632524">
                  <a:extLst>
                    <a:ext uri="{9D8B030D-6E8A-4147-A177-3AD203B41FA5}">
                      <a16:colId xmlns:a16="http://schemas.microsoft.com/office/drawing/2014/main" val="735905952"/>
                    </a:ext>
                  </a:extLst>
                </a:gridCol>
                <a:gridCol w="787400">
                  <a:extLst>
                    <a:ext uri="{9D8B030D-6E8A-4147-A177-3AD203B41FA5}">
                      <a16:colId xmlns:a16="http://schemas.microsoft.com/office/drawing/2014/main" val="1623248372"/>
                    </a:ext>
                  </a:extLst>
                </a:gridCol>
              </a:tblGrid>
              <a:tr h="308536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Frame Control</a:t>
                      </a:r>
                    </a:p>
                  </a:txBody>
                  <a:tcPr marL="76200" marR="76200" marT="101600" marB="762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Address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TD</a:t>
                      </a:r>
                      <a:r>
                        <a:rPr lang="en-US" sz="800" kern="1200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 </a:t>
                      </a: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Control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12224222"/>
                  </a:ext>
                </a:extLst>
              </a:tr>
              <a:tr h="400262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Bits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TBD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TBD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TBD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825559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11919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82E3D0-24CB-4F9B-8412-898634B875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Frame Control (2)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B2C2CF-F4A0-48F8-BA4C-8106DDD5F8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2133600"/>
            <a:ext cx="7770813" cy="43418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Option 1: Frame Control field [8 bits]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Type field identifies type and differentiates VL/CL WUR frames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Frame Body length is signaled in the Length/Misc. field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050" dirty="0"/>
              <a:t>No Length subfield is present for CL WUR frames, instead these bits are used for other purposes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050" dirty="0"/>
              <a:t>A Length subfield is present for VL WUR frames.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Option 2: Frame Control field [4 bits]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Type field identifies the type and differentiates VL/CL WUR frames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Length is signaled at the start of Frame Body field for VL WUR frames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050" dirty="0"/>
              <a:t>No Length field is present for CL WUR frames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Propose Option 1 since: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Allows to have all structure signaling in one location and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Allows 4 bits to be used for miscellaneous purposes for CL WUR frames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US" sz="1200" dirty="0"/>
          </a:p>
          <a:p>
            <a:pPr marL="0" indent="0"/>
            <a:r>
              <a:rPr lang="en-US" sz="1800" dirty="0"/>
              <a:t>Straw Poll 1: Do you support Option 1 for the Frame Control?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FF0000"/>
                </a:solidFill>
              </a:rPr>
              <a:t>25 YES, 0 NO, 9 ABS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19E1586-6F6F-47F3-A1AC-218ACA0E07F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863AAA-EF95-4177-9788-9E5BECED684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90D1326-C453-4B3E-B5B3-7C953CAC1E3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2017</a:t>
            </a:r>
            <a:endParaRPr lang="en-GB" dirty="0"/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1216897E-1C20-4BC6-AF64-B50DAF498B8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3499302"/>
              </p:ext>
            </p:extLst>
          </p:nvPr>
        </p:nvGraphicFramePr>
        <p:xfrm>
          <a:off x="3048000" y="1524000"/>
          <a:ext cx="2710023" cy="708798"/>
        </p:xfrm>
        <a:graphic>
          <a:graphicData uri="http://schemas.openxmlformats.org/drawingml/2006/table">
            <a:tbl>
              <a:tblPr/>
              <a:tblGrid>
                <a:gridCol w="469696">
                  <a:extLst>
                    <a:ext uri="{9D8B030D-6E8A-4147-A177-3AD203B41FA5}">
                      <a16:colId xmlns:a16="http://schemas.microsoft.com/office/drawing/2014/main" val="2539054846"/>
                    </a:ext>
                  </a:extLst>
                </a:gridCol>
                <a:gridCol w="820403">
                  <a:extLst>
                    <a:ext uri="{9D8B030D-6E8A-4147-A177-3AD203B41FA5}">
                      <a16:colId xmlns:a16="http://schemas.microsoft.com/office/drawing/2014/main" val="4129908872"/>
                    </a:ext>
                  </a:extLst>
                </a:gridCol>
                <a:gridCol w="632524">
                  <a:extLst>
                    <a:ext uri="{9D8B030D-6E8A-4147-A177-3AD203B41FA5}">
                      <a16:colId xmlns:a16="http://schemas.microsoft.com/office/drawing/2014/main" val="735905952"/>
                    </a:ext>
                  </a:extLst>
                </a:gridCol>
                <a:gridCol w="787400">
                  <a:extLst>
                    <a:ext uri="{9D8B030D-6E8A-4147-A177-3AD203B41FA5}">
                      <a16:colId xmlns:a16="http://schemas.microsoft.com/office/drawing/2014/main" val="1623248372"/>
                    </a:ext>
                  </a:extLst>
                </a:gridCol>
              </a:tblGrid>
              <a:tr h="308536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Frame Control</a:t>
                      </a:r>
                    </a:p>
                  </a:txBody>
                  <a:tcPr marL="76200" marR="76200" marT="101600" marB="762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Address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TD</a:t>
                      </a:r>
                      <a:r>
                        <a:rPr lang="en-US" sz="800" kern="1200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 </a:t>
                      </a: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Control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12224222"/>
                  </a:ext>
                </a:extLst>
              </a:tr>
              <a:tr h="400262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Bits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kern="1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4 or 8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TBD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TBD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82555960"/>
                  </a:ext>
                </a:extLst>
              </a:tr>
            </a:tbl>
          </a:graphicData>
        </a:graphic>
      </p:graphicFrame>
      <p:graphicFrame>
        <p:nvGraphicFramePr>
          <p:cNvPr id="26" name="Table 25">
            <a:extLst>
              <a:ext uri="{FF2B5EF4-FFF2-40B4-BE49-F238E27FC236}">
                <a16:creationId xmlns:a16="http://schemas.microsoft.com/office/drawing/2014/main" id="{23AC94B2-00A0-4E7E-9754-A088DD4C266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6419134"/>
              </p:ext>
            </p:extLst>
          </p:nvPr>
        </p:nvGraphicFramePr>
        <p:xfrm>
          <a:off x="6619715" y="3664307"/>
          <a:ext cx="1922623" cy="679662"/>
        </p:xfrm>
        <a:graphic>
          <a:graphicData uri="http://schemas.openxmlformats.org/drawingml/2006/table">
            <a:tbl>
              <a:tblPr/>
              <a:tblGrid>
                <a:gridCol w="469696">
                  <a:extLst>
                    <a:ext uri="{9D8B030D-6E8A-4147-A177-3AD203B41FA5}">
                      <a16:colId xmlns:a16="http://schemas.microsoft.com/office/drawing/2014/main" val="2539054846"/>
                    </a:ext>
                  </a:extLst>
                </a:gridCol>
                <a:gridCol w="820403">
                  <a:extLst>
                    <a:ext uri="{9D8B030D-6E8A-4147-A177-3AD203B41FA5}">
                      <a16:colId xmlns:a16="http://schemas.microsoft.com/office/drawing/2014/main" val="4129908872"/>
                    </a:ext>
                  </a:extLst>
                </a:gridCol>
                <a:gridCol w="632524">
                  <a:extLst>
                    <a:ext uri="{9D8B030D-6E8A-4147-A177-3AD203B41FA5}">
                      <a16:colId xmlns:a16="http://schemas.microsoft.com/office/drawing/2014/main" val="735905952"/>
                    </a:ext>
                  </a:extLst>
                </a:gridCol>
              </a:tblGrid>
              <a:tr h="249206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Type</a:t>
                      </a:r>
                    </a:p>
                  </a:txBody>
                  <a:tcPr marL="76200" marR="76200" marT="101600" marB="762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Reserved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12224222"/>
                  </a:ext>
                </a:extLst>
              </a:tr>
              <a:tr h="400262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Bits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3-4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rest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82555960"/>
                  </a:ext>
                </a:extLst>
              </a:tr>
            </a:tbl>
          </a:graphicData>
        </a:graphic>
      </p:graphicFrame>
      <p:graphicFrame>
        <p:nvGraphicFramePr>
          <p:cNvPr id="28" name="Table 27">
            <a:extLst>
              <a:ext uri="{FF2B5EF4-FFF2-40B4-BE49-F238E27FC236}">
                <a16:creationId xmlns:a16="http://schemas.microsoft.com/office/drawing/2014/main" id="{BC4E7F96-EBC3-4EF7-B83C-484C2551144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5001241"/>
              </p:ext>
            </p:extLst>
          </p:nvPr>
        </p:nvGraphicFramePr>
        <p:xfrm>
          <a:off x="6273064" y="2255796"/>
          <a:ext cx="2279061" cy="679662"/>
        </p:xfrm>
        <a:graphic>
          <a:graphicData uri="http://schemas.openxmlformats.org/drawingml/2006/table">
            <a:tbl>
              <a:tblPr/>
              <a:tblGrid>
                <a:gridCol w="353423">
                  <a:extLst>
                    <a:ext uri="{9D8B030D-6E8A-4147-A177-3AD203B41FA5}">
                      <a16:colId xmlns:a16="http://schemas.microsoft.com/office/drawing/2014/main" val="2539054846"/>
                    </a:ext>
                  </a:extLst>
                </a:gridCol>
                <a:gridCol w="407988">
                  <a:extLst>
                    <a:ext uri="{9D8B030D-6E8A-4147-A177-3AD203B41FA5}">
                      <a16:colId xmlns:a16="http://schemas.microsoft.com/office/drawing/2014/main" val="4129908872"/>
                    </a:ext>
                  </a:extLst>
                </a:gridCol>
                <a:gridCol w="900112">
                  <a:extLst>
                    <a:ext uri="{9D8B030D-6E8A-4147-A177-3AD203B41FA5}">
                      <a16:colId xmlns:a16="http://schemas.microsoft.com/office/drawing/2014/main" val="735905952"/>
                    </a:ext>
                  </a:extLst>
                </a:gridCol>
                <a:gridCol w="617538">
                  <a:extLst>
                    <a:ext uri="{9D8B030D-6E8A-4147-A177-3AD203B41FA5}">
                      <a16:colId xmlns:a16="http://schemas.microsoft.com/office/drawing/2014/main" val="3870461259"/>
                    </a:ext>
                  </a:extLst>
                </a:gridCol>
              </a:tblGrid>
              <a:tr h="258804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Type</a:t>
                      </a:r>
                    </a:p>
                  </a:txBody>
                  <a:tcPr marL="76200" marR="76200" marT="101600" marB="762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Length/Misc.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Reserved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12224222"/>
                  </a:ext>
                </a:extLst>
              </a:tr>
              <a:tr h="400262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Bits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3-4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3-4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rest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82555960"/>
                  </a:ext>
                </a:extLst>
              </a:tr>
            </a:tbl>
          </a:graphicData>
        </a:graphic>
      </p:graphicFrame>
      <p:sp>
        <p:nvSpPr>
          <p:cNvPr id="16" name="TextBox 15">
            <a:extLst>
              <a:ext uri="{FF2B5EF4-FFF2-40B4-BE49-F238E27FC236}">
                <a16:creationId xmlns:a16="http://schemas.microsoft.com/office/drawing/2014/main" id="{3F34D6EC-26F8-4702-8924-7E66D0777391}"/>
              </a:ext>
            </a:extLst>
          </p:cNvPr>
          <p:cNvSpPr txBox="1"/>
          <p:nvPr/>
        </p:nvSpPr>
        <p:spPr>
          <a:xfrm>
            <a:off x="7162800" y="3043415"/>
            <a:ext cx="163378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>
                <a:solidFill>
                  <a:schemeClr val="tx1"/>
                </a:solidFill>
              </a:rPr>
              <a:t>Field sizes are an example</a:t>
            </a:r>
          </a:p>
        </p:txBody>
      </p:sp>
    </p:spTree>
    <p:extLst>
      <p:ext uri="{BB962C8B-B14F-4D97-AF65-F5344CB8AC3E}">
        <p14:creationId xmlns:p14="http://schemas.microsoft.com/office/powerpoint/2010/main" val="2912560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A1D26E-2EF3-403C-B51B-A2925C3BA9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Address field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D6AD9C-8491-4DDF-B976-7EFE1F6ECD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2666763"/>
            <a:ext cx="7770813" cy="3825459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Address field contains an identifier of: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Transmitter in WUR Beacon [1] ,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Transmitter and receiver in unicast Wake Up [2], etc.</a:t>
            </a:r>
          </a:p>
          <a:p>
            <a:pPr lvl="3">
              <a:buFont typeface="Arial" panose="020B0604020202020204" pitchFamily="34" charset="0"/>
              <a:buChar char="•"/>
            </a:pPr>
            <a:endParaRPr lang="en-US" sz="12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Proposal: The Address field is 12 bits in length [1]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If lower false alarm probability is needed for certain frame types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dirty="0"/>
              <a:t>Then use TD Control field to carry additional addressing information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dirty="0"/>
              <a:t>Or hide BSSID information in the FCS (see next slides)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US" sz="1200" dirty="0"/>
          </a:p>
          <a:p>
            <a:pPr marL="0" indent="0"/>
            <a:r>
              <a:rPr lang="en-US" sz="2000" dirty="0"/>
              <a:t>Straw Poll 2: Do you support that the Address field is 12 bits?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b="1" dirty="0">
                <a:solidFill>
                  <a:srgbClr val="FF0000"/>
                </a:solidFill>
              </a:rPr>
              <a:t>25 YES, 0 NO, 6 ABS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FD9A04F-2D99-4343-BA91-2ED41EE6A10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CD7724-55C2-42FC-BD1B-011B2DE40AC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AD18F20-78C9-4C1B-A312-EC0D21CE6FA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2017</a:t>
            </a:r>
            <a:endParaRPr lang="en-GB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BEE336DC-A1D7-487B-B962-4EDCCD8FB6C7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3200400" y="1524000"/>
          <a:ext cx="2558863" cy="304564"/>
        </p:xfrm>
        <a:graphic>
          <a:graphicData uri="http://schemas.openxmlformats.org/drawingml/2006/table">
            <a:tbl>
              <a:tblPr/>
              <a:tblGrid>
                <a:gridCol w="9660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66068">
                  <a:extLst>
                    <a:ext uri="{9D8B030D-6E8A-4147-A177-3AD203B41FA5}">
                      <a16:colId xmlns:a16="http://schemas.microsoft.com/office/drawing/2014/main" val="1887921575"/>
                    </a:ext>
                  </a:extLst>
                </a:gridCol>
                <a:gridCol w="62672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04564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MAC Header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Frame Body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FCS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CB8064CB-6013-4DC5-92F5-E09D937AD6D1}"/>
              </a:ext>
            </a:extLst>
          </p:cNvPr>
          <p:cNvCxnSpPr/>
          <p:nvPr/>
        </p:nvCxnSpPr>
        <p:spPr bwMode="auto">
          <a:xfrm>
            <a:off x="4155452" y="1827979"/>
            <a:ext cx="688171" cy="21396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C99B510B-F0FF-49DB-B767-77B25B3CC1CB}"/>
              </a:ext>
            </a:extLst>
          </p:cNvPr>
          <p:cNvCxnSpPr/>
          <p:nvPr/>
        </p:nvCxnSpPr>
        <p:spPr bwMode="auto">
          <a:xfrm flipH="1">
            <a:off x="2571735" y="1821025"/>
            <a:ext cx="644286" cy="23772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90940E69-1616-492F-A0FF-AF207CE73BC6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2133600" y="2034402"/>
          <a:ext cx="2710023" cy="708798"/>
        </p:xfrm>
        <a:graphic>
          <a:graphicData uri="http://schemas.openxmlformats.org/drawingml/2006/table">
            <a:tbl>
              <a:tblPr/>
              <a:tblGrid>
                <a:gridCol w="469696">
                  <a:extLst>
                    <a:ext uri="{9D8B030D-6E8A-4147-A177-3AD203B41FA5}">
                      <a16:colId xmlns:a16="http://schemas.microsoft.com/office/drawing/2014/main" val="2539054846"/>
                    </a:ext>
                  </a:extLst>
                </a:gridCol>
                <a:gridCol w="820403">
                  <a:extLst>
                    <a:ext uri="{9D8B030D-6E8A-4147-A177-3AD203B41FA5}">
                      <a16:colId xmlns:a16="http://schemas.microsoft.com/office/drawing/2014/main" val="4129908872"/>
                    </a:ext>
                  </a:extLst>
                </a:gridCol>
                <a:gridCol w="632524">
                  <a:extLst>
                    <a:ext uri="{9D8B030D-6E8A-4147-A177-3AD203B41FA5}">
                      <a16:colId xmlns:a16="http://schemas.microsoft.com/office/drawing/2014/main" val="735905952"/>
                    </a:ext>
                  </a:extLst>
                </a:gridCol>
                <a:gridCol w="787400">
                  <a:extLst>
                    <a:ext uri="{9D8B030D-6E8A-4147-A177-3AD203B41FA5}">
                      <a16:colId xmlns:a16="http://schemas.microsoft.com/office/drawing/2014/main" val="1623248372"/>
                    </a:ext>
                  </a:extLst>
                </a:gridCol>
              </a:tblGrid>
              <a:tr h="308536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Frame Control</a:t>
                      </a:r>
                    </a:p>
                  </a:txBody>
                  <a:tcPr marL="76200" marR="76200" marT="101600" marB="762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Address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TD</a:t>
                      </a:r>
                      <a:r>
                        <a:rPr lang="en-US" sz="800" kern="1200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 </a:t>
                      </a: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Control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12224222"/>
                  </a:ext>
                </a:extLst>
              </a:tr>
              <a:tr h="400262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Bits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TBD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kern="1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12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TBD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825559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379147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A1D26E-2EF3-403C-B51B-A2925C3BA9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Address field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F157F8-6992-4963-8E6A-B3BEF45E24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3962164"/>
            <a:ext cx="7770813" cy="2513249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200" dirty="0"/>
              <a:t>WID is the WUR ID provided by the AP and identifies one WUR STA [2]</a:t>
            </a:r>
            <a:endParaRPr lang="en-US" sz="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200" dirty="0"/>
              <a:t>GID is the GROUP ID provided by the AP and identifies one or more WUR STAs [1]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200" dirty="0"/>
              <a:t>TXID is a transmitter identifier that is decided by the AP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100" dirty="0"/>
              <a:t>Which bits and how they are selected is TBD (some contributions also point to the use of BSS Color [2])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200" dirty="0"/>
              <a:t>OUI1 is the 12 MSBs of the OUI [4]</a:t>
            </a:r>
          </a:p>
          <a:p>
            <a:pPr marL="0" indent="0"/>
            <a:r>
              <a:rPr lang="en-US" sz="1050" dirty="0"/>
              <a:t>* &amp; ** These WUR frame types are currently under discussion.</a:t>
            </a:r>
            <a:endParaRPr lang="en-US" sz="500" dirty="0"/>
          </a:p>
          <a:p>
            <a:pPr marL="0" indent="0"/>
            <a:endParaRPr lang="en-US" sz="1200" dirty="0"/>
          </a:p>
          <a:p>
            <a:pPr marL="0" indent="0"/>
            <a:r>
              <a:rPr lang="en-US" sz="1400" dirty="0"/>
              <a:t>Straw Poll 3: Do you support that Address field has contents as defined in this slide (for those frames that are approved)?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050" b="1" dirty="0">
                <a:solidFill>
                  <a:srgbClr val="FF0000"/>
                </a:solidFill>
              </a:rPr>
              <a:t>22 YES, 0 NO, 11 ABS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FD9A04F-2D99-4343-BA91-2ED41EE6A10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CD7724-55C2-42FC-BD1B-011B2DE40AC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AD18F20-78C9-4C1B-A312-EC0D21CE6FA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2017</a:t>
            </a:r>
            <a:endParaRPr lang="en-GB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BEE336DC-A1D7-487B-B962-4EDCCD8FB6C7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3200400" y="1524000"/>
          <a:ext cx="2558863" cy="304564"/>
        </p:xfrm>
        <a:graphic>
          <a:graphicData uri="http://schemas.openxmlformats.org/drawingml/2006/table">
            <a:tbl>
              <a:tblPr/>
              <a:tblGrid>
                <a:gridCol w="9660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66068">
                  <a:extLst>
                    <a:ext uri="{9D8B030D-6E8A-4147-A177-3AD203B41FA5}">
                      <a16:colId xmlns:a16="http://schemas.microsoft.com/office/drawing/2014/main" val="1887921575"/>
                    </a:ext>
                  </a:extLst>
                </a:gridCol>
                <a:gridCol w="62672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04564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MAC Header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Frame Body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FCS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CB8064CB-6013-4DC5-92F5-E09D937AD6D1}"/>
              </a:ext>
            </a:extLst>
          </p:cNvPr>
          <p:cNvCxnSpPr/>
          <p:nvPr/>
        </p:nvCxnSpPr>
        <p:spPr bwMode="auto">
          <a:xfrm>
            <a:off x="4155452" y="1827979"/>
            <a:ext cx="688171" cy="21396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C99B510B-F0FF-49DB-B767-77B25B3CC1CB}"/>
              </a:ext>
            </a:extLst>
          </p:cNvPr>
          <p:cNvCxnSpPr/>
          <p:nvPr/>
        </p:nvCxnSpPr>
        <p:spPr bwMode="auto">
          <a:xfrm flipH="1">
            <a:off x="2571735" y="1821025"/>
            <a:ext cx="644286" cy="23772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90940E69-1616-492F-A0FF-AF207CE73BC6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2133600" y="2034402"/>
          <a:ext cx="2710023" cy="708798"/>
        </p:xfrm>
        <a:graphic>
          <a:graphicData uri="http://schemas.openxmlformats.org/drawingml/2006/table">
            <a:tbl>
              <a:tblPr/>
              <a:tblGrid>
                <a:gridCol w="469696">
                  <a:extLst>
                    <a:ext uri="{9D8B030D-6E8A-4147-A177-3AD203B41FA5}">
                      <a16:colId xmlns:a16="http://schemas.microsoft.com/office/drawing/2014/main" val="2539054846"/>
                    </a:ext>
                  </a:extLst>
                </a:gridCol>
                <a:gridCol w="820403">
                  <a:extLst>
                    <a:ext uri="{9D8B030D-6E8A-4147-A177-3AD203B41FA5}">
                      <a16:colId xmlns:a16="http://schemas.microsoft.com/office/drawing/2014/main" val="4129908872"/>
                    </a:ext>
                  </a:extLst>
                </a:gridCol>
                <a:gridCol w="632524">
                  <a:extLst>
                    <a:ext uri="{9D8B030D-6E8A-4147-A177-3AD203B41FA5}">
                      <a16:colId xmlns:a16="http://schemas.microsoft.com/office/drawing/2014/main" val="735905952"/>
                    </a:ext>
                  </a:extLst>
                </a:gridCol>
                <a:gridCol w="787400">
                  <a:extLst>
                    <a:ext uri="{9D8B030D-6E8A-4147-A177-3AD203B41FA5}">
                      <a16:colId xmlns:a16="http://schemas.microsoft.com/office/drawing/2014/main" val="1623248372"/>
                    </a:ext>
                  </a:extLst>
                </a:gridCol>
              </a:tblGrid>
              <a:tr h="308536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Frame Control</a:t>
                      </a:r>
                    </a:p>
                  </a:txBody>
                  <a:tcPr marL="76200" marR="76200" marT="101600" marB="762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Address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TD</a:t>
                      </a:r>
                      <a:r>
                        <a:rPr lang="en-US" sz="800" kern="1200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 </a:t>
                      </a: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Control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12224222"/>
                  </a:ext>
                </a:extLst>
              </a:tr>
              <a:tr h="400262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Bits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TBD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kern="1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12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TBD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82555960"/>
                  </a:ext>
                </a:extLst>
              </a:tr>
            </a:tbl>
          </a:graphicData>
        </a:graphic>
      </p:graphicFrame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F07B3D57-3348-44BC-B575-3DC95331746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807738"/>
              </p:ext>
            </p:extLst>
          </p:nvPr>
        </p:nvGraphicFramePr>
        <p:xfrm>
          <a:off x="696912" y="2666764"/>
          <a:ext cx="7289407" cy="1295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113088">
                  <a:extLst>
                    <a:ext uri="{9D8B030D-6E8A-4147-A177-3AD203B41FA5}">
                      <a16:colId xmlns:a16="http://schemas.microsoft.com/office/drawing/2014/main" val="2299503329"/>
                    </a:ext>
                  </a:extLst>
                </a:gridCol>
                <a:gridCol w="4176319">
                  <a:extLst>
                    <a:ext uri="{9D8B030D-6E8A-4147-A177-3AD203B41FA5}">
                      <a16:colId xmlns:a16="http://schemas.microsoft.com/office/drawing/2014/main" val="4145523324"/>
                    </a:ext>
                  </a:extLst>
                </a:gridCol>
              </a:tblGrid>
              <a:tr h="245378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1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Address field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1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WUR frame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12511287"/>
                  </a:ext>
                </a:extLst>
              </a:tr>
              <a:tr h="214898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WID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Unicast Wake Up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3844973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GID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Multicast Wake Up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7680113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TXID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Beacon, Broadcast Wake Up, Discovery[5]*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4280514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OUI1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Vendor Specific[4]**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883517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461226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68F1AC-572A-4575-B042-F6A53B9AFA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TD Control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0CBE69-DF3E-4DCF-B088-50A6A0B387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2666764"/>
            <a:ext cx="7770813" cy="3427649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TD Control field contains type dependent control information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b="1" dirty="0"/>
              <a:t>Motioned:</a:t>
            </a:r>
            <a:r>
              <a:rPr lang="en-US" sz="1600" dirty="0"/>
              <a:t> WUR Beacon contains the partial TSF [1]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b="1" dirty="0"/>
              <a:t>In Discussion:</a:t>
            </a:r>
            <a:r>
              <a:rPr lang="en-US" sz="1600" dirty="0"/>
              <a:t> WUR Wake Up contains packet number/partial TSF, counter[1, 7]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400" dirty="0"/>
              <a:t>Depending on functionality and security protocol and is TBD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endParaRPr lang="en-US" sz="14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Proposal: The TD Control field is 12 bits in length</a:t>
            </a:r>
          </a:p>
          <a:p>
            <a:pPr marL="0" indent="0"/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Straw Poll 4: Do you support that the TD Control field is 12 bits?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b="1" dirty="0">
                <a:solidFill>
                  <a:srgbClr val="FF0000"/>
                </a:solidFill>
              </a:rPr>
              <a:t>24 YES, 0 NO, 13 ABS</a:t>
            </a:r>
            <a:endParaRPr lang="en-US" sz="1800" b="1" dirty="0">
              <a:solidFill>
                <a:srgbClr val="FF000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FD47CEA-DDF9-4EA6-B14A-1DD4ACB9837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1AE993-17C0-4FD3-8CCB-A28A9838D0A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84248C0-F613-48BE-9E16-9E8B3CE9FD1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2017</a:t>
            </a:r>
            <a:endParaRPr lang="en-GB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ED16C48C-78CA-4D39-B6A7-0C13244C4FB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9815383"/>
              </p:ext>
            </p:extLst>
          </p:nvPr>
        </p:nvGraphicFramePr>
        <p:xfrm>
          <a:off x="3276600" y="1524000"/>
          <a:ext cx="2558863" cy="304564"/>
        </p:xfrm>
        <a:graphic>
          <a:graphicData uri="http://schemas.openxmlformats.org/drawingml/2006/table">
            <a:tbl>
              <a:tblPr/>
              <a:tblGrid>
                <a:gridCol w="9660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66068">
                  <a:extLst>
                    <a:ext uri="{9D8B030D-6E8A-4147-A177-3AD203B41FA5}">
                      <a16:colId xmlns:a16="http://schemas.microsoft.com/office/drawing/2014/main" val="1887921575"/>
                    </a:ext>
                  </a:extLst>
                </a:gridCol>
                <a:gridCol w="62672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04564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MAC Header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Frame Body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FCS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152C8B7D-4B7E-4C2E-A870-E668847A01E1}"/>
              </a:ext>
            </a:extLst>
          </p:cNvPr>
          <p:cNvCxnSpPr>
            <a:cxnSpLocks/>
          </p:cNvCxnSpPr>
          <p:nvPr/>
        </p:nvCxnSpPr>
        <p:spPr bwMode="auto">
          <a:xfrm>
            <a:off x="4231652" y="1827979"/>
            <a:ext cx="688171" cy="20642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50433F7C-6CB0-4623-9A26-E76905D1646F}"/>
              </a:ext>
            </a:extLst>
          </p:cNvPr>
          <p:cNvCxnSpPr>
            <a:cxnSpLocks/>
          </p:cNvCxnSpPr>
          <p:nvPr/>
        </p:nvCxnSpPr>
        <p:spPr bwMode="auto">
          <a:xfrm flipH="1">
            <a:off x="2667000" y="1821025"/>
            <a:ext cx="625222" cy="213377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F790BD73-5BF0-4A84-B2AE-9EB585D22C8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5444168"/>
              </p:ext>
            </p:extLst>
          </p:nvPr>
        </p:nvGraphicFramePr>
        <p:xfrm>
          <a:off x="2209800" y="2034402"/>
          <a:ext cx="2710023" cy="708798"/>
        </p:xfrm>
        <a:graphic>
          <a:graphicData uri="http://schemas.openxmlformats.org/drawingml/2006/table">
            <a:tbl>
              <a:tblPr/>
              <a:tblGrid>
                <a:gridCol w="469696">
                  <a:extLst>
                    <a:ext uri="{9D8B030D-6E8A-4147-A177-3AD203B41FA5}">
                      <a16:colId xmlns:a16="http://schemas.microsoft.com/office/drawing/2014/main" val="2539054846"/>
                    </a:ext>
                  </a:extLst>
                </a:gridCol>
                <a:gridCol w="820403">
                  <a:extLst>
                    <a:ext uri="{9D8B030D-6E8A-4147-A177-3AD203B41FA5}">
                      <a16:colId xmlns:a16="http://schemas.microsoft.com/office/drawing/2014/main" val="4129908872"/>
                    </a:ext>
                  </a:extLst>
                </a:gridCol>
                <a:gridCol w="632524">
                  <a:extLst>
                    <a:ext uri="{9D8B030D-6E8A-4147-A177-3AD203B41FA5}">
                      <a16:colId xmlns:a16="http://schemas.microsoft.com/office/drawing/2014/main" val="735905952"/>
                    </a:ext>
                  </a:extLst>
                </a:gridCol>
                <a:gridCol w="787400">
                  <a:extLst>
                    <a:ext uri="{9D8B030D-6E8A-4147-A177-3AD203B41FA5}">
                      <a16:colId xmlns:a16="http://schemas.microsoft.com/office/drawing/2014/main" val="1623248372"/>
                    </a:ext>
                  </a:extLst>
                </a:gridCol>
              </a:tblGrid>
              <a:tr h="308536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Frame Control</a:t>
                      </a:r>
                    </a:p>
                  </a:txBody>
                  <a:tcPr marL="76200" marR="76200" marT="101600" marB="762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Address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TD</a:t>
                      </a:r>
                      <a:r>
                        <a:rPr lang="en-US" sz="800" kern="1200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 </a:t>
                      </a: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Control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12224222"/>
                  </a:ext>
                </a:extLst>
              </a:tr>
              <a:tr h="400262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Bits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8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12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kern="1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12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825559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55189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E9893E-8C4D-4B0D-8299-3465F74180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Frame Body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4BACCB-2A61-4BF0-B57F-AB271708A1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2589214"/>
            <a:ext cx="7770813" cy="38862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The Frame Body field is optionally present (and optional in RX)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dirty="0"/>
              <a:t>As such it should be present only in variable length WUR frames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100" dirty="0"/>
              <a:t>Length should be in multiple of octets to simplify frame parsing and upper bounded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dirty="0"/>
              <a:t>Long WUR frames use significant airtime at low rate (e.g., 16B uses ~2.1ms time@62.5 Kbps)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100" dirty="0"/>
              <a:t>Beneficial to put airtime limitations so that long WUR frames can be sent only at high data rate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US" sz="1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Proposal: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dirty="0"/>
              <a:t>When the Frame Body field is present in a WUR frame then: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200" dirty="0"/>
              <a:t>The length of the Frame Body field is indicated by the Length subfield in the Frame Control field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200" dirty="0"/>
              <a:t>The length is in units of </a:t>
            </a:r>
            <a:r>
              <a:rPr lang="en-US" sz="1200" i="1" dirty="0"/>
              <a:t>TBD</a:t>
            </a:r>
            <a:r>
              <a:rPr lang="en-US" sz="1200" dirty="0"/>
              <a:t> octets, and is up to 8 or 16 (</a:t>
            </a:r>
            <a:r>
              <a:rPr lang="en-US" sz="1200" i="1" dirty="0"/>
              <a:t>TBD</a:t>
            </a:r>
            <a:r>
              <a:rPr lang="en-US" sz="1200" dirty="0"/>
              <a:t>) octets.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dirty="0"/>
              <a:t>There is a </a:t>
            </a:r>
            <a:r>
              <a:rPr lang="en-US" sz="1200" i="1" dirty="0"/>
              <a:t>TBD</a:t>
            </a:r>
            <a:r>
              <a:rPr lang="en-US" sz="1200" dirty="0"/>
              <a:t> max air time duration for WUR PPDUs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US" sz="1000" dirty="0"/>
          </a:p>
          <a:p>
            <a:pPr marL="0" indent="0"/>
            <a:r>
              <a:rPr lang="en-US" sz="1600" dirty="0"/>
              <a:t>Straw Poll 5: Do you support the proposal in this slide?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b="1" dirty="0">
                <a:solidFill>
                  <a:srgbClr val="FF0000"/>
                </a:solidFill>
              </a:rPr>
              <a:t>21 YES, 0 NO, 19 ABS</a:t>
            </a:r>
            <a:endParaRPr lang="en-US" sz="1600" b="1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3F6D580-D2C6-466F-B786-E62DF15F70B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E74E8D-0A7C-488B-BC10-6343A4591EA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86D1221-7627-4317-A787-E049849EE30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2017</a:t>
            </a:r>
            <a:endParaRPr lang="en-GB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53E24E83-1CC9-4F8E-A3E6-D0B57BCE2512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3200400" y="1524000"/>
          <a:ext cx="2558863" cy="304564"/>
        </p:xfrm>
        <a:graphic>
          <a:graphicData uri="http://schemas.openxmlformats.org/drawingml/2006/table">
            <a:tbl>
              <a:tblPr/>
              <a:tblGrid>
                <a:gridCol w="9660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66068">
                  <a:extLst>
                    <a:ext uri="{9D8B030D-6E8A-4147-A177-3AD203B41FA5}">
                      <a16:colId xmlns:a16="http://schemas.microsoft.com/office/drawing/2014/main" val="1887921575"/>
                    </a:ext>
                  </a:extLst>
                </a:gridCol>
                <a:gridCol w="62672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04564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MAC Header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Frame Body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FCS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32642296-8719-4AD4-88ED-D1BEA989DF6B}"/>
              </a:ext>
            </a:extLst>
          </p:cNvPr>
          <p:cNvCxnSpPr/>
          <p:nvPr/>
        </p:nvCxnSpPr>
        <p:spPr bwMode="auto">
          <a:xfrm>
            <a:off x="4155452" y="1827979"/>
            <a:ext cx="688171" cy="21396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D8636919-72DD-4F75-8BA2-454C1E1FC8E2}"/>
              </a:ext>
            </a:extLst>
          </p:cNvPr>
          <p:cNvCxnSpPr/>
          <p:nvPr/>
        </p:nvCxnSpPr>
        <p:spPr bwMode="auto">
          <a:xfrm flipH="1">
            <a:off x="2571735" y="1821025"/>
            <a:ext cx="644286" cy="23772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376936A1-2382-466C-A479-4407CA320224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2133600" y="2034402"/>
          <a:ext cx="2710023" cy="708798"/>
        </p:xfrm>
        <a:graphic>
          <a:graphicData uri="http://schemas.openxmlformats.org/drawingml/2006/table">
            <a:tbl>
              <a:tblPr/>
              <a:tblGrid>
                <a:gridCol w="469696">
                  <a:extLst>
                    <a:ext uri="{9D8B030D-6E8A-4147-A177-3AD203B41FA5}">
                      <a16:colId xmlns:a16="http://schemas.microsoft.com/office/drawing/2014/main" val="2539054846"/>
                    </a:ext>
                  </a:extLst>
                </a:gridCol>
                <a:gridCol w="820403">
                  <a:extLst>
                    <a:ext uri="{9D8B030D-6E8A-4147-A177-3AD203B41FA5}">
                      <a16:colId xmlns:a16="http://schemas.microsoft.com/office/drawing/2014/main" val="4129908872"/>
                    </a:ext>
                  </a:extLst>
                </a:gridCol>
                <a:gridCol w="632524">
                  <a:extLst>
                    <a:ext uri="{9D8B030D-6E8A-4147-A177-3AD203B41FA5}">
                      <a16:colId xmlns:a16="http://schemas.microsoft.com/office/drawing/2014/main" val="735905952"/>
                    </a:ext>
                  </a:extLst>
                </a:gridCol>
                <a:gridCol w="787400">
                  <a:extLst>
                    <a:ext uri="{9D8B030D-6E8A-4147-A177-3AD203B41FA5}">
                      <a16:colId xmlns:a16="http://schemas.microsoft.com/office/drawing/2014/main" val="1623248372"/>
                    </a:ext>
                  </a:extLst>
                </a:gridCol>
              </a:tblGrid>
              <a:tr h="308536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Frame Control</a:t>
                      </a:r>
                    </a:p>
                  </a:txBody>
                  <a:tcPr marL="76200" marR="76200" marT="101600" marB="762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Address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TD</a:t>
                      </a:r>
                      <a:r>
                        <a:rPr lang="en-US" sz="800" kern="1200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 </a:t>
                      </a: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Control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12224222"/>
                  </a:ext>
                </a:extLst>
              </a:tr>
              <a:tr h="400262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Bits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TBD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kern="1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12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TBD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825559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946179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5E5921-83AE-4B5D-8D50-92B742B503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FCS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CD0A4D-FF6C-4B51-B43C-0AD9D73ED8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2666764"/>
            <a:ext cx="7770813" cy="3762312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The FCS carries the CRC of the frame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Length and computation of the FCS is TBD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endParaRPr lang="en-US" sz="11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To reduce false alarm probability we propose to “hide” additional BSSID info, e.g.: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400" dirty="0"/>
              <a:t>AP XORs BSSID info (e.g., BSSID[23:38]) with the FCS or,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400" dirty="0"/>
              <a:t>AP computes CRC assuming BSSID info is present in the frame but BSSID info is not sent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400" dirty="0"/>
              <a:t>STA successfully decodes only WUR frames generated by its AP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200" dirty="0"/>
              <a:t>WUR frames generated by other APs are received as corrupted 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200" dirty="0"/>
              <a:t>CRC fails due to different BSSID info w.r.t. BSSID info expected by the STA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endParaRPr lang="en-US" sz="1000" dirty="0"/>
          </a:p>
          <a:p>
            <a:pPr marL="0" indent="0"/>
            <a:r>
              <a:rPr lang="en-US" sz="1600" dirty="0"/>
              <a:t>Straw Poll 6: Do you agree to additionally embed BSSID information in the FCS?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400" dirty="0"/>
              <a:t>How to embed the BSSID information in the FCS is TBD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400" dirty="0"/>
              <a:t>It is not applicable for pre-association WUR frames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b="1" dirty="0">
                <a:solidFill>
                  <a:srgbClr val="FF0000"/>
                </a:solidFill>
              </a:rPr>
              <a:t>21 YES, 3 NO, 20 ABS</a:t>
            </a:r>
            <a:endParaRPr lang="en-US" sz="1600" b="1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B4E8584-B164-4B7D-BE11-98A31853B05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EB279C-68EE-4377-BD32-737B4CAB141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E979F9D-3119-45E6-9FF1-164474E6E55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2017</a:t>
            </a:r>
            <a:endParaRPr lang="en-GB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066500B5-EED6-461F-BF7E-7D38D15A1902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3200400" y="1524000"/>
          <a:ext cx="2558863" cy="304564"/>
        </p:xfrm>
        <a:graphic>
          <a:graphicData uri="http://schemas.openxmlformats.org/drawingml/2006/table">
            <a:tbl>
              <a:tblPr/>
              <a:tblGrid>
                <a:gridCol w="9660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66068">
                  <a:extLst>
                    <a:ext uri="{9D8B030D-6E8A-4147-A177-3AD203B41FA5}">
                      <a16:colId xmlns:a16="http://schemas.microsoft.com/office/drawing/2014/main" val="1887921575"/>
                    </a:ext>
                  </a:extLst>
                </a:gridCol>
                <a:gridCol w="62672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04564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MAC Header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Frame Body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FCS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7509272A-4C4F-4FD3-AFC1-B62B5287BEEE}"/>
              </a:ext>
            </a:extLst>
          </p:cNvPr>
          <p:cNvCxnSpPr/>
          <p:nvPr/>
        </p:nvCxnSpPr>
        <p:spPr bwMode="auto">
          <a:xfrm>
            <a:off x="4155452" y="1827979"/>
            <a:ext cx="688171" cy="21396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ECB20B40-2C61-46F6-AAD2-6C651AACC565}"/>
              </a:ext>
            </a:extLst>
          </p:cNvPr>
          <p:cNvCxnSpPr/>
          <p:nvPr/>
        </p:nvCxnSpPr>
        <p:spPr bwMode="auto">
          <a:xfrm flipH="1">
            <a:off x="2571735" y="1821025"/>
            <a:ext cx="644286" cy="23772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51762DA1-741D-44D4-B8D1-10F063AB5D0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2733357"/>
              </p:ext>
            </p:extLst>
          </p:nvPr>
        </p:nvGraphicFramePr>
        <p:xfrm>
          <a:off x="2133600" y="2034402"/>
          <a:ext cx="2710023" cy="708798"/>
        </p:xfrm>
        <a:graphic>
          <a:graphicData uri="http://schemas.openxmlformats.org/drawingml/2006/table">
            <a:tbl>
              <a:tblPr/>
              <a:tblGrid>
                <a:gridCol w="469696">
                  <a:extLst>
                    <a:ext uri="{9D8B030D-6E8A-4147-A177-3AD203B41FA5}">
                      <a16:colId xmlns:a16="http://schemas.microsoft.com/office/drawing/2014/main" val="2539054846"/>
                    </a:ext>
                  </a:extLst>
                </a:gridCol>
                <a:gridCol w="820403">
                  <a:extLst>
                    <a:ext uri="{9D8B030D-6E8A-4147-A177-3AD203B41FA5}">
                      <a16:colId xmlns:a16="http://schemas.microsoft.com/office/drawing/2014/main" val="4129908872"/>
                    </a:ext>
                  </a:extLst>
                </a:gridCol>
                <a:gridCol w="632524">
                  <a:extLst>
                    <a:ext uri="{9D8B030D-6E8A-4147-A177-3AD203B41FA5}">
                      <a16:colId xmlns:a16="http://schemas.microsoft.com/office/drawing/2014/main" val="735905952"/>
                    </a:ext>
                  </a:extLst>
                </a:gridCol>
                <a:gridCol w="787400">
                  <a:extLst>
                    <a:ext uri="{9D8B030D-6E8A-4147-A177-3AD203B41FA5}">
                      <a16:colId xmlns:a16="http://schemas.microsoft.com/office/drawing/2014/main" val="1623248372"/>
                    </a:ext>
                  </a:extLst>
                </a:gridCol>
              </a:tblGrid>
              <a:tr h="308536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Frame Control</a:t>
                      </a:r>
                    </a:p>
                  </a:txBody>
                  <a:tcPr marL="76200" marR="76200" marT="101600" marB="762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Address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TD</a:t>
                      </a:r>
                      <a:r>
                        <a:rPr lang="en-US" sz="800" kern="1200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 </a:t>
                      </a: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Control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12224222"/>
                  </a:ext>
                </a:extLst>
              </a:tr>
              <a:tr h="400262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Bits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8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12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12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82555960"/>
                  </a:ext>
                </a:extLst>
              </a:tr>
            </a:tbl>
          </a:graphicData>
        </a:graphic>
      </p:graphicFrame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AA972F3F-1B90-427C-8B87-6F859A48A49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2246476"/>
              </p:ext>
            </p:extLst>
          </p:nvPr>
        </p:nvGraphicFramePr>
        <p:xfrm>
          <a:off x="5105400" y="2034402"/>
          <a:ext cx="847725" cy="662461"/>
        </p:xfrm>
        <a:graphic>
          <a:graphicData uri="http://schemas.openxmlformats.org/drawingml/2006/table">
            <a:tbl>
              <a:tblPr/>
              <a:tblGrid>
                <a:gridCol w="8477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99996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CRC</a:t>
                      </a:r>
                    </a:p>
                  </a:txBody>
                  <a:tcPr marL="76200" marR="76200" marT="101600" marB="762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2465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TBD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786389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802-11-Submission-template</Template>
  <TotalTime>21819</TotalTime>
  <Words>1973</Words>
  <Application>Microsoft Office PowerPoint</Application>
  <PresentationFormat>On-screen Show (4:3)</PresentationFormat>
  <Paragraphs>331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Arial Unicode MS</vt:lpstr>
      <vt:lpstr>MS Gothic</vt:lpstr>
      <vt:lpstr>Arial</vt:lpstr>
      <vt:lpstr>Calibri</vt:lpstr>
      <vt:lpstr>Times New Roman</vt:lpstr>
      <vt:lpstr>Office Theme</vt:lpstr>
      <vt:lpstr>WUR frame format – Follow up</vt:lpstr>
      <vt:lpstr>Introduction</vt:lpstr>
      <vt:lpstr>Frame Control</vt:lpstr>
      <vt:lpstr>Frame Control (2)</vt:lpstr>
      <vt:lpstr>Address field</vt:lpstr>
      <vt:lpstr>Address field</vt:lpstr>
      <vt:lpstr>TD Control</vt:lpstr>
      <vt:lpstr>Frame Body</vt:lpstr>
      <vt:lpstr>FCS</vt:lpstr>
      <vt:lpstr>References</vt:lpstr>
      <vt:lpstr>Motion 1</vt:lpstr>
      <vt:lpstr>Motion 2</vt:lpstr>
      <vt:lpstr>Motion 3</vt:lpstr>
      <vt:lpstr>Motion 4</vt:lpstr>
      <vt:lpstr>Motion 5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Sun, Yanjun</dc:creator>
  <cp:lastModifiedBy>Alfred Asterjadhi</cp:lastModifiedBy>
  <cp:revision>1433</cp:revision>
  <cp:lastPrinted>1601-01-01T00:00:00Z</cp:lastPrinted>
  <dcterms:created xsi:type="dcterms:W3CDTF">2017-01-24T18:47:07Z</dcterms:created>
  <dcterms:modified xsi:type="dcterms:W3CDTF">2017-11-08T22:20:49Z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-188307452</vt:i4>
  </property>
  <property fmtid="{D5CDD505-2E9C-101B-9397-08002B2CF9AE}" pid="3" name="_NewReviewCycle">
    <vt:lpwstr/>
  </property>
  <property fmtid="{D5CDD505-2E9C-101B-9397-08002B2CF9AE}" pid="4" name="_EmailSubject">
    <vt:lpwstr>WUR synch up</vt:lpwstr>
  </property>
  <property fmtid="{D5CDD505-2E9C-101B-9397-08002B2CF9AE}" pid="5" name="_AuthorEmail">
    <vt:lpwstr>aasterja@qti.qualcomm.com</vt:lpwstr>
  </property>
  <property fmtid="{D5CDD505-2E9C-101B-9397-08002B2CF9AE}" pid="6" name="_AuthorEmailDisplayName">
    <vt:lpwstr>Alfred Asterjadhi</vt:lpwstr>
  </property>
  <property fmtid="{D5CDD505-2E9C-101B-9397-08002B2CF9AE}" pid="7" name="_PreviousAdHocReviewCycleID">
    <vt:i4>2045528492</vt:i4>
  </property>
</Properties>
</file>