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0" r:id="rId5"/>
    <p:sldId id="263" r:id="rId6"/>
    <p:sldId id="266" r:id="rId7"/>
    <p:sldId id="262" r:id="rId8"/>
    <p:sldId id="267" r:id="rId9"/>
    <p:sldId id="268" r:id="rId10"/>
    <p:sldId id="259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608494-8392-4095-A190-A284939721AE}">
          <p14:sldIdLst>
            <p14:sldId id="256"/>
            <p14:sldId id="257"/>
            <p14:sldId id="258"/>
            <p14:sldId id="260"/>
            <p14:sldId id="263"/>
            <p14:sldId id="266"/>
            <p14:sldId id="262"/>
            <p14:sldId id="267"/>
            <p14:sldId id="268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0" d="100"/>
          <a:sy n="90" d="100"/>
        </p:scale>
        <p:origin x="143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802.11-17/1645r0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WUR frame format – Follow 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Authors:</a:t>
            </a:r>
          </a:p>
          <a:p>
            <a:r>
              <a:rPr lang="en-US" dirty="0"/>
              <a:t>Alfred Asterjadhi,</a:t>
            </a:r>
          </a:p>
          <a:p>
            <a:r>
              <a:rPr lang="en-US" dirty="0"/>
              <a:t>George Cherian,</a:t>
            </a:r>
          </a:p>
          <a:p>
            <a:r>
              <a:rPr lang="en-US" dirty="0"/>
              <a:t>Yanjun Sun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DF12-0486-4469-9E16-E789387E9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68C0E-DBD8-4766-80F2-263D5DF1B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 11-17/1004r4 Considerations on WUR frame format (A. Asterjadhi, et. al.)</a:t>
            </a:r>
          </a:p>
          <a:p>
            <a:r>
              <a:rPr lang="en-US" sz="1800" dirty="0"/>
              <a:t>[2] 11-17/1115r5 11ba wakeup frame format (L. Chu, et. al.)</a:t>
            </a:r>
          </a:p>
          <a:p>
            <a:r>
              <a:rPr lang="en-US" sz="1800" dirty="0"/>
              <a:t>[3] 11-17/977r4 Address structure in unicast wake-up frame (J. Kim, et. al.)</a:t>
            </a:r>
          </a:p>
          <a:p>
            <a:r>
              <a:rPr lang="en-US" sz="1800" dirty="0"/>
              <a:t>[4] 11-17/1008r0 Vendor Specific WUR Frame Follow up (P. Huang, et. al.)</a:t>
            </a:r>
          </a:p>
          <a:p>
            <a:r>
              <a:rPr lang="en-US" sz="1800" dirty="0"/>
              <a:t>[5] 11-17/1608r0 WUR Discovery Frame for Smart Scanning (G. Li, et. al.)</a:t>
            </a:r>
          </a:p>
          <a:p>
            <a:r>
              <a:rPr lang="en-US" sz="1800" dirty="0"/>
              <a:t>[6] 11-17/1384r0 WUR synchronization (Y. Seok, et. al.)</a:t>
            </a:r>
          </a:p>
          <a:p>
            <a:r>
              <a:rPr lang="en-US" sz="1800" dirty="0"/>
              <a:t>[7] 11-17/1368r2 BSS parameters update notification (M. Gan, et. al.)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D6E31-7EA8-4689-9858-5C74F8C40D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6BC44-D3E3-4116-B64D-343F82752C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E62D0-5030-4A44-AD7A-488A212E21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916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general WUR frame format was defined in [1]: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With good progress on many of the structure/functionality details [1, 2, 3]: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Length of the MAC Header is fixed and Frame Control field contains a Type subfield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One value assigned to WUR Beacon and one value assigned to Wake Up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Address field contains an identifier of the transmitter in the WUR Beacon [1] and of both the transmitter and receiver in the unicast Wake Up frame [2], with the receiver being identified by a WID provided by the AP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Type Dependent (TD) Control field contains type dependent control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The TD Control field of WUR Beacon contains the partial TSF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Frame Body field is optionally present (and optional in RX for a WUR STA)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FCS carries the CRC of the frame (length and computation of the FCS is TBD)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 this presentation we follow up with additional details: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Accounting for the proposals that are being discussed and related to this topic [4, 5, 6, etc.]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Aiming at finalizing some details on the content and length of certain frames and the size of its fields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13EFB2E-0971-4151-8494-31BB9031DD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590397"/>
              </p:ext>
            </p:extLst>
          </p:nvPr>
        </p:nvGraphicFramePr>
        <p:xfrm>
          <a:off x="3200400" y="1905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96895CD-A039-4CE9-A04E-13CAE5F4F2AD}"/>
              </a:ext>
            </a:extLst>
          </p:cNvPr>
          <p:cNvCxnSpPr/>
          <p:nvPr/>
        </p:nvCxnSpPr>
        <p:spPr bwMode="auto">
          <a:xfrm>
            <a:off x="4155452" y="22089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0086BFE-F96E-42F3-8486-66E007783C4D}"/>
              </a:ext>
            </a:extLst>
          </p:cNvPr>
          <p:cNvCxnSpPr/>
          <p:nvPr/>
        </p:nvCxnSpPr>
        <p:spPr bwMode="auto">
          <a:xfrm flipH="1">
            <a:off x="2571735" y="22020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B49CA8C-1196-4481-B121-D77CE988C3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272308"/>
              </p:ext>
            </p:extLst>
          </p:nvPr>
        </p:nvGraphicFramePr>
        <p:xfrm>
          <a:off x="2133600" y="2415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2E3D0-24CB-4F9B-8412-898634B87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 Control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2C2CF-F4A0-48F8-BA4C-8106DDD5F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32798"/>
            <a:ext cx="7770813" cy="42426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Frame Control field contains a Type subfield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Motioned</a:t>
            </a:r>
            <a:r>
              <a:rPr lang="en-US" sz="1600" dirty="0"/>
              <a:t>: One value assigned to WUR Beacon and one value to Wake Up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Under discussion</a:t>
            </a:r>
            <a:r>
              <a:rPr lang="en-US" sz="1600" dirty="0"/>
              <a:t>: WUR Vendor Specific frame[4], WUR Discovery  frame[5]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We would need 2 bits of Type field to accommodate these 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need to indicate length of variable length (VL) WUR frames as well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1: The length was proposed to be signaled in the Frame Control field [1, 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Pros: All information is contained in Frame Control, i.e., it serves its purpose of controlling the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Cons: 3-4 bits more expensive for constant length (CL)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2: A bit in FC (indicates VL WUR frame, and Length is in Frame Body)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Pros: 3-4 bits less expensive for CL WUR frames.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Cons: Information for controlling the frame is </a:t>
            </a:r>
            <a:r>
              <a:rPr lang="en-US" sz="1100" dirty="0" err="1"/>
              <a:t>sparsed</a:t>
            </a:r>
            <a:r>
              <a:rPr lang="en-US" sz="1100" dirty="0"/>
              <a:t> across the frame.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Note: Constant Length (CL) WUR frames don’t need a Length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Bits can be used for other purposes if  Length field is located in the Frame Control field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E1586-6F6F-47F3-A1AC-218ACA0E0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63AAA-EF95-4177-9788-9E5BECED68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0D1326-C453-4B3E-B5B3-7C953CAC1E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216897E-1C20-4BC6-AF64-B50DAF498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960759"/>
              </p:ext>
            </p:extLst>
          </p:nvPr>
        </p:nvGraphicFramePr>
        <p:xfrm>
          <a:off x="3157377" y="1524000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91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2E3D0-24CB-4F9B-8412-898634B87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Control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2C2CF-F4A0-48F8-BA4C-8106DDD5F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33600"/>
            <a:ext cx="7770813" cy="4341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Option 1: Frame Control field [8 bits]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Type field identifies type and differentiates VL/CL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Frame length is signaled in the Length/Misc.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No Length field is present for CL WUR frames, instead these bits are used for other purposes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Option 2: Frame Control field [4 bits]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Type field identifies the type and differentiates VL/CL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Length is signaled at the start of Frame Body field for VL WUR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No Length field is present for CL WUR frames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Propose Option 1 since: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Allows to have all structure signaling in one location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Allows 4 bits to be used for miscellaneous purposes for CL WUR frames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800" dirty="0"/>
              <a:t>Straw Poll 1: Do you support Option 1 for the Frame Control?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YES, NO, ABS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E1586-6F6F-47F3-A1AC-218ACA0E0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63AAA-EF95-4177-9788-9E5BECED68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0D1326-C453-4B3E-B5B3-7C953CAC1E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216897E-1C20-4BC6-AF64-B50DAF498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499302"/>
              </p:ext>
            </p:extLst>
          </p:nvPr>
        </p:nvGraphicFramePr>
        <p:xfrm>
          <a:off x="3048000" y="1524000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4 or 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3AC94B2-00A0-4E7E-9754-A088DD4C2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419134"/>
              </p:ext>
            </p:extLst>
          </p:nvPr>
        </p:nvGraphicFramePr>
        <p:xfrm>
          <a:off x="6619715" y="3664307"/>
          <a:ext cx="1922623" cy="679662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</a:tblGrid>
              <a:tr h="24920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Type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rest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BC4E7F96-EBC3-4EF7-B83C-484C255114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001241"/>
              </p:ext>
            </p:extLst>
          </p:nvPr>
        </p:nvGraphicFramePr>
        <p:xfrm>
          <a:off x="6273064" y="2255796"/>
          <a:ext cx="2279061" cy="679662"/>
        </p:xfrm>
        <a:graphic>
          <a:graphicData uri="http://schemas.openxmlformats.org/drawingml/2006/table">
            <a:tbl>
              <a:tblPr/>
              <a:tblGrid>
                <a:gridCol w="353423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407988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617538">
                  <a:extLst>
                    <a:ext uri="{9D8B030D-6E8A-4147-A177-3AD203B41FA5}">
                      <a16:colId xmlns:a16="http://schemas.microsoft.com/office/drawing/2014/main" val="3870461259"/>
                    </a:ext>
                  </a:extLst>
                </a:gridCol>
              </a:tblGrid>
              <a:tr h="2588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Type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Length/Misc.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rest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3F34D6EC-26F8-4702-8924-7E66D0777391}"/>
              </a:ext>
            </a:extLst>
          </p:cNvPr>
          <p:cNvSpPr txBox="1"/>
          <p:nvPr/>
        </p:nvSpPr>
        <p:spPr>
          <a:xfrm>
            <a:off x="7162800" y="3043415"/>
            <a:ext cx="16337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Field sizes are an example</a:t>
            </a:r>
          </a:p>
        </p:txBody>
      </p:sp>
    </p:spTree>
    <p:extLst>
      <p:ext uri="{BB962C8B-B14F-4D97-AF65-F5344CB8AC3E}">
        <p14:creationId xmlns:p14="http://schemas.microsoft.com/office/powerpoint/2010/main" val="291256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1D26E-2EF3-403C-B51B-A2925C3B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6AD9C-8491-4DDF-B976-7EFE1F6EC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666763"/>
            <a:ext cx="7770813" cy="38254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Address field contains an identifier of: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Transmitter in WUR Beacon [1] 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Transmitter and receiver in unicast Wake Up [2], etc.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Proposal: The Address field is 12 bits in length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lower false alarm probability is needed for certain frame types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Then use TD Control field to carry additional addressing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Or hide BSSID information in the FCS (see next slides)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2000" dirty="0"/>
              <a:t>Straw Poll 2: Do you support that the Address field is 12 bits?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YES, NO, ABS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9A04F-2D99-4343-BA91-2ED41EE6A1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D7724-55C2-42FC-BD1B-011B2DE40A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D18F20-78C9-4C1B-A312-EC0D21CE6F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E336DC-A1D7-487B-B962-4EDCCD8FB6C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2004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B8064CB-6013-4DC5-92F5-E09D937AD6D1}"/>
              </a:ext>
            </a:extLst>
          </p:cNvPr>
          <p:cNvCxnSpPr/>
          <p:nvPr/>
        </p:nvCxnSpPr>
        <p:spPr bwMode="auto">
          <a:xfrm>
            <a:off x="4155452" y="18279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9B510B-F0FF-49DB-B767-77B25B3CC1CB}"/>
              </a:ext>
            </a:extLst>
          </p:cNvPr>
          <p:cNvCxnSpPr/>
          <p:nvPr/>
        </p:nvCxnSpPr>
        <p:spPr bwMode="auto">
          <a:xfrm flipH="1">
            <a:off x="2571735" y="18210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0940E69-1616-492F-A0FF-AF207CE73BC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33600" y="2034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914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1D26E-2EF3-403C-B51B-A2925C3B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 field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157F8-6992-4963-8E6A-B3BEF45E2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962164"/>
            <a:ext cx="7770813" cy="25132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WID is the WUR ID provided by the AP and contains an identifier of both RX and TX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GID is the GROUP ID provided by the AP and contains an identifier of both RXs and TX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TXID is a 12 bit subset of the BSSID and is decided by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Which bits and how they are selected is TBD (some contributions also point to the use of BSS Color [2])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OUI1 is the 12 MSBs of the OUI [4]</a:t>
            </a:r>
          </a:p>
          <a:p>
            <a:pPr marL="0" indent="0"/>
            <a:r>
              <a:rPr lang="en-US" sz="1050" dirty="0"/>
              <a:t>* &amp; ** These WUR frame types are currently under discussion.</a:t>
            </a:r>
            <a:endParaRPr lang="en-US" sz="5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400" dirty="0"/>
              <a:t>Straw Poll 3: Do you support that Address field has contents as defined in this slide (for those frames that are approved)?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YES, NO, ABS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9A04F-2D99-4343-BA91-2ED41EE6A1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D7724-55C2-42FC-BD1B-011B2DE40A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D18F20-78C9-4C1B-A312-EC0D21CE6F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E336DC-A1D7-487B-B962-4EDCCD8FB6C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2004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B8064CB-6013-4DC5-92F5-E09D937AD6D1}"/>
              </a:ext>
            </a:extLst>
          </p:cNvPr>
          <p:cNvCxnSpPr/>
          <p:nvPr/>
        </p:nvCxnSpPr>
        <p:spPr bwMode="auto">
          <a:xfrm>
            <a:off x="4155452" y="18279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9B510B-F0FF-49DB-B767-77B25B3CC1CB}"/>
              </a:ext>
            </a:extLst>
          </p:cNvPr>
          <p:cNvCxnSpPr/>
          <p:nvPr/>
        </p:nvCxnSpPr>
        <p:spPr bwMode="auto">
          <a:xfrm flipH="1">
            <a:off x="2571735" y="18210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0940E69-1616-492F-A0FF-AF207CE73BC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33600" y="2034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07B3D57-3348-44BC-B575-3DC953317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169640"/>
              </p:ext>
            </p:extLst>
          </p:nvPr>
        </p:nvGraphicFramePr>
        <p:xfrm>
          <a:off x="696912" y="2666764"/>
          <a:ext cx="7289407" cy="1295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2906">
                  <a:extLst>
                    <a:ext uri="{9D8B030D-6E8A-4147-A177-3AD203B41FA5}">
                      <a16:colId xmlns:a16="http://schemas.microsoft.com/office/drawing/2014/main" val="2299503329"/>
                    </a:ext>
                  </a:extLst>
                </a:gridCol>
                <a:gridCol w="2141782">
                  <a:extLst>
                    <a:ext uri="{9D8B030D-6E8A-4147-A177-3AD203B41FA5}">
                      <a16:colId xmlns:a16="http://schemas.microsoft.com/office/drawing/2014/main" val="453076505"/>
                    </a:ext>
                  </a:extLst>
                </a:gridCol>
                <a:gridCol w="2804719">
                  <a:extLst>
                    <a:ext uri="{9D8B030D-6E8A-4147-A177-3AD203B41FA5}">
                      <a16:colId xmlns:a16="http://schemas.microsoft.com/office/drawing/2014/main" val="4145523324"/>
                    </a:ext>
                  </a:extLst>
                </a:gridCol>
              </a:tblGrid>
              <a:tr h="2453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Address field [B0-B7]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Address field [B8-B11]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frame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511287"/>
                  </a:ext>
                </a:extLst>
              </a:tr>
              <a:tr h="21489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WID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Unicast Wake 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44973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GID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Multicast Wake 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80113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TXID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Beacon, Broadcast Wake Up, Discovery[5]*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80514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OUI1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Vendor Specific[4]**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351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122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8F1AC-572A-4575-B042-F6A53B9AF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TD Control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CBE69-DF3E-4DCF-B088-50A6A0B38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666764"/>
            <a:ext cx="7770813" cy="34276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TD Control field contains type dependent control information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1" dirty="0"/>
              <a:t>Motioned:</a:t>
            </a:r>
            <a:r>
              <a:rPr lang="en-US" sz="1600" dirty="0"/>
              <a:t> WUR Beacon contains the partial TSF [1]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1" dirty="0"/>
              <a:t>Under Discussion:</a:t>
            </a:r>
            <a:r>
              <a:rPr lang="en-US" sz="1600" dirty="0"/>
              <a:t> Wake Up frame contains packet number/partial TSF, …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Depending on functionality and security protocol and is TBD [1, 7]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Proposal: The TD Control field is 12 bits in length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For WUR Beacon contains 12 bits of partial TSF [1, 6]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Straw Poll 4: Do you support that the TD Control field is 12 bits?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YES, NO, ABS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D47CEA-DDF9-4EA6-B14A-1DD4ACB983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AE993-17C0-4FD3-8CCB-A28A9838D0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4248C0-F613-48BE-9E16-9E8B3CE9FD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D16C48C-78CA-4D39-B6A7-0C13244C4F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815383"/>
              </p:ext>
            </p:extLst>
          </p:nvPr>
        </p:nvGraphicFramePr>
        <p:xfrm>
          <a:off x="32766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52C8B7D-4B7E-4C2E-A870-E668847A01E1}"/>
              </a:ext>
            </a:extLst>
          </p:cNvPr>
          <p:cNvCxnSpPr>
            <a:cxnSpLocks/>
          </p:cNvCxnSpPr>
          <p:nvPr/>
        </p:nvCxnSpPr>
        <p:spPr bwMode="auto">
          <a:xfrm>
            <a:off x="4231652" y="1827979"/>
            <a:ext cx="688171" cy="2064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0433F7C-6CB0-4623-9A26-E76905D1646F}"/>
              </a:ext>
            </a:extLst>
          </p:cNvPr>
          <p:cNvCxnSpPr>
            <a:cxnSpLocks/>
          </p:cNvCxnSpPr>
          <p:nvPr/>
        </p:nvCxnSpPr>
        <p:spPr bwMode="auto">
          <a:xfrm flipH="1">
            <a:off x="2667000" y="1821025"/>
            <a:ext cx="625222" cy="2133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790BD73-5BF0-4A84-B2AE-9EB585D22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444168"/>
              </p:ext>
            </p:extLst>
          </p:nvPr>
        </p:nvGraphicFramePr>
        <p:xfrm>
          <a:off x="2209800" y="2034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18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9893E-8C4D-4B0D-8299-3465F7418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Body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BACCB-2A61-4BF0-B57F-AB271708A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89214"/>
            <a:ext cx="7770813" cy="3886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Frame Body field is optionally present (and optional in 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As such it should be present only in variable length WUR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Length should be in multiple of octets to simplify frame parsing and upper bounded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Long WUR frames use significant airtime at low rate (e.g., 16B uses ~2.1ms time@62.5 Kbps)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Beneficial to put airtime limitations so that long WUR frames can be sent only at high data rate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Proposal: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Frame Body field is not present in constant length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Frame Body field is present in variable length WUR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The length of the Frame Body field is indicated by the Length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The length is in units of </a:t>
            </a:r>
            <a:r>
              <a:rPr lang="en-US" sz="1200" i="1" dirty="0"/>
              <a:t>TBD</a:t>
            </a:r>
            <a:r>
              <a:rPr lang="en-US" sz="1200" dirty="0"/>
              <a:t> octets, and is up to 8 or 16 (</a:t>
            </a:r>
            <a:r>
              <a:rPr lang="en-US" sz="1200" i="1" dirty="0"/>
              <a:t>TBD</a:t>
            </a:r>
            <a:r>
              <a:rPr lang="en-US" sz="1200" dirty="0"/>
              <a:t>) octets.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There is a </a:t>
            </a:r>
            <a:r>
              <a:rPr lang="en-US" sz="1200" i="1" dirty="0"/>
              <a:t>TBD</a:t>
            </a:r>
            <a:r>
              <a:rPr lang="en-US" sz="1200" dirty="0"/>
              <a:t> max TX time duration for WUR PPDUs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0" indent="0"/>
            <a:r>
              <a:rPr lang="en-US" sz="1600" dirty="0"/>
              <a:t>Straw Poll 5: Do you support the proposal in this slide?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YES, NO, ABS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6D580-D2C6-466F-B786-E62DF15F70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74E8D-0A7C-488B-BC10-6343A4591E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6D1221-7627-4317-A787-E049849EE3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3E24E83-1CC9-4F8E-A3E6-D0B57BCE251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2004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2642296-8719-4AD4-88ED-D1BEA989DF6B}"/>
              </a:ext>
            </a:extLst>
          </p:cNvPr>
          <p:cNvCxnSpPr/>
          <p:nvPr/>
        </p:nvCxnSpPr>
        <p:spPr bwMode="auto">
          <a:xfrm>
            <a:off x="4155452" y="18279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8636919-72DD-4F75-8BA2-454C1E1FC8E2}"/>
              </a:ext>
            </a:extLst>
          </p:cNvPr>
          <p:cNvCxnSpPr/>
          <p:nvPr/>
        </p:nvCxnSpPr>
        <p:spPr bwMode="auto">
          <a:xfrm flipH="1">
            <a:off x="2571735" y="18210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6936A1-2382-466C-A479-4407CA32022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33600" y="2034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617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E5921-83AE-4B5D-8D50-92B742B50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D0A4D-FF6C-4B51-B43C-0AD9D73ED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666764"/>
            <a:ext cx="7770813" cy="37623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FCS carries the CRC of the frame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Length and computation of the FCS is TBD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To reduce false alarm probability we propose to “hide” additional BSSID info.: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AP XORs BSSID info (e.g., BSSID[23:38]) with the FCS or,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AP computes CRC assuming BSSID info is present in the frame but BSSID info is not sent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STA successfully decodes only WUR frames generated by its AP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WUR frames generated by other APs are received as corrupted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CRC fails due to different BSSID info w.r.t. BSSID info expected by the STA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0" indent="0"/>
            <a:r>
              <a:rPr lang="en-US" sz="1600" dirty="0"/>
              <a:t>Straw Poll 6: Do you agree to additionally embed BSSID information in the FCS?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How to embed the BSSID information in the FCS is TBD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It is not applicable for pre-association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YES, NO, ABS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4E8584-B164-4B7D-BE11-98A31853B0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B279C-68EE-4377-BD32-737B4CAB14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979F9D-3119-45E6-9FF1-164474E6E5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66500B5-EED6-461F-BF7E-7D38D15A190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2004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09272A-4C4F-4FD3-AFC1-B62B5287BEEE}"/>
              </a:ext>
            </a:extLst>
          </p:cNvPr>
          <p:cNvCxnSpPr/>
          <p:nvPr/>
        </p:nvCxnSpPr>
        <p:spPr bwMode="auto">
          <a:xfrm>
            <a:off x="4155452" y="18279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CB20B40-2C61-46F6-AAD2-6C651AACC565}"/>
              </a:ext>
            </a:extLst>
          </p:cNvPr>
          <p:cNvCxnSpPr/>
          <p:nvPr/>
        </p:nvCxnSpPr>
        <p:spPr bwMode="auto">
          <a:xfrm flipH="1">
            <a:off x="2571735" y="18210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1762DA1-741D-44D4-B8D1-10F063AB5D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733357"/>
              </p:ext>
            </p:extLst>
          </p:nvPr>
        </p:nvGraphicFramePr>
        <p:xfrm>
          <a:off x="2133600" y="2034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A972F3F-1B90-427C-8B87-6F859A48A4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246476"/>
              </p:ext>
            </p:extLst>
          </p:nvPr>
        </p:nvGraphicFramePr>
        <p:xfrm>
          <a:off x="5105400" y="2034402"/>
          <a:ext cx="847725" cy="662461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99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638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21327</TotalTime>
  <Words>1592</Words>
  <Application>Microsoft Office PowerPoint</Application>
  <PresentationFormat>On-screen Show (4:3)</PresentationFormat>
  <Paragraphs>265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Calibri</vt:lpstr>
      <vt:lpstr>Times New Roman</vt:lpstr>
      <vt:lpstr>Office Theme</vt:lpstr>
      <vt:lpstr>WUR frame format – Follow up</vt:lpstr>
      <vt:lpstr>Introduction</vt:lpstr>
      <vt:lpstr>Frame Control</vt:lpstr>
      <vt:lpstr>Frame Control (2)</vt:lpstr>
      <vt:lpstr>Address field</vt:lpstr>
      <vt:lpstr>Address field</vt:lpstr>
      <vt:lpstr>TD Control</vt:lpstr>
      <vt:lpstr>Frame Body</vt:lpstr>
      <vt:lpstr>FCS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1385</cp:revision>
  <cp:lastPrinted>1601-01-01T00:00:00Z</cp:lastPrinted>
  <dcterms:created xsi:type="dcterms:W3CDTF">2017-01-24T18:47:07Z</dcterms:created>
  <dcterms:modified xsi:type="dcterms:W3CDTF">2017-11-05T17:20:19Z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