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Default Extension="rels" ContentType="application/vnd.openxmlformats-package.relationships+xml"/>
  <Override PartName="/ppt/slides/slide5.xml" ContentType="application/vnd.openxmlformats-officedocument.presentationml.slide+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Default Extension="jpeg" ContentType="image/jpeg"/>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docProps/custom.xml" ContentType="application/vnd.openxmlformats-officedocument.custom-properti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Default Extension="pdf" ContentType="application/pdf"/>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Default Extension="tiff" ContentType="image/tiff"/>
  <Override PartName="/ppt/slides/slide20.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p:sldMasterIdLst>
    <p:sldMasterId id="2147483648" r:id="rId1"/>
  </p:sldMasterIdLst>
  <p:notesMasterIdLst>
    <p:notesMasterId r:id="rId24"/>
  </p:notesMasterIdLst>
  <p:handoutMasterIdLst>
    <p:handoutMasterId r:id="rId25"/>
  </p:handoutMasterIdLst>
  <p:sldIdLst>
    <p:sldId id="256" r:id="rId2"/>
    <p:sldId id="257" r:id="rId3"/>
    <p:sldId id="267" r:id="rId4"/>
    <p:sldId id="268" r:id="rId5"/>
    <p:sldId id="269" r:id="rId6"/>
    <p:sldId id="270" r:id="rId7"/>
    <p:sldId id="271" r:id="rId8"/>
    <p:sldId id="272" r:id="rId9"/>
    <p:sldId id="287" r:id="rId10"/>
    <p:sldId id="273" r:id="rId11"/>
    <p:sldId id="276" r:id="rId12"/>
    <p:sldId id="274" r:id="rId13"/>
    <p:sldId id="277" r:id="rId14"/>
    <p:sldId id="275" r:id="rId15"/>
    <p:sldId id="289" r:id="rId16"/>
    <p:sldId id="284" r:id="rId17"/>
    <p:sldId id="278" r:id="rId18"/>
    <p:sldId id="279" r:id="rId19"/>
    <p:sldId id="280" r:id="rId20"/>
    <p:sldId id="281" r:id="rId21"/>
    <p:sldId id="288" r:id="rId22"/>
    <p:sldId id="283" r:id="rId23"/>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p="http://schemas.openxmlformats.org/presentationml/2006/main" xmlns:r="http://schemas.openxmlformats.org/officeDocument/2006/relationships" xmlns:a="http://schemas.openxmlformats.org/drawingml/2006/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chemeClr val="tx1"/>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20014" autoAdjust="0"/>
    <p:restoredTop sz="94660"/>
  </p:normalViewPr>
  <p:slideViewPr>
    <p:cSldViewPr>
      <p:cViewPr varScale="1">
        <p:scale>
          <a:sx n="137" d="100"/>
          <a:sy n="137" d="100"/>
        </p:scale>
        <p:origin x="-512" y="-10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200" d="100"/>
        <a:sy n="200" d="100"/>
      </p:scale>
      <p:origin x="0" y="0"/>
    </p:cViewPr>
  </p:sorter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11/5/17</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40307648"/>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0088"/>
            <a:ext cx="4624387" cy="3468687"/>
          </a:xfrm>
        </p:spPr>
      </p:sp>
      <p:sp>
        <p:nvSpPr>
          <p:cNvPr id="3" name="Notes Placeholder 2"/>
          <p:cNvSpPr>
            <a:spLocks noGrp="1"/>
          </p:cNvSpPr>
          <p:nvPr>
            <p:ph type="body" idx="1"/>
          </p:nvPr>
        </p:nvSpPr>
        <p:spPr/>
        <p:txBody>
          <a:bodyPr lIns="91424" tIns="45712" rIns="91424" bIns="45712"/>
          <a:lstStyle/>
          <a:p>
            <a:endParaRPr lang="en-US" dirty="0"/>
          </a:p>
        </p:txBody>
      </p:sp>
      <p:sp>
        <p:nvSpPr>
          <p:cNvPr id="4" name="Header Placeholder 3"/>
          <p:cNvSpPr>
            <a:spLocks noGrp="1"/>
          </p:cNvSpPr>
          <p:nvPr>
            <p:ph type="hdr" idx="10"/>
          </p:nvPr>
        </p:nvSpPr>
        <p:spPr>
          <a:xfrm>
            <a:off x="5640388" y="96839"/>
            <a:ext cx="639762" cy="211137"/>
          </a:xfrm>
          <a:prstGeom prst="rect">
            <a:avLst/>
          </a:prstGeom>
        </p:spPr>
        <p:txBody>
          <a:bodyPr lIns="91424" tIns="45712" rIns="91424" bIns="45712"/>
          <a:lstStyle/>
          <a:p>
            <a:r>
              <a:rPr lang="en-US" smtClean="0"/>
              <a:t>doc.: IEEE 802.11-yy/xxxxr0</a:t>
            </a:r>
            <a:endParaRPr lang="en-US"/>
          </a:p>
        </p:txBody>
      </p:sp>
      <p:sp>
        <p:nvSpPr>
          <p:cNvPr id="5" name="Date Placeholder 4"/>
          <p:cNvSpPr>
            <a:spLocks noGrp="1"/>
          </p:cNvSpPr>
          <p:nvPr>
            <p:ph type="dt" idx="11"/>
          </p:nvPr>
        </p:nvSpPr>
        <p:spPr>
          <a:xfrm>
            <a:off x="654050" y="96839"/>
            <a:ext cx="825500" cy="211137"/>
          </a:xfrm>
          <a:prstGeom prst="rect">
            <a:avLst/>
          </a:prstGeom>
        </p:spPr>
        <p:txBody>
          <a:bodyPr lIns="91424" tIns="45712" rIns="91424" bIns="45712"/>
          <a:lstStyle/>
          <a:p>
            <a:r>
              <a:rPr lang="en-US" smtClean="0"/>
              <a:t>Month Year</a:t>
            </a:r>
            <a:endParaRPr lang="en-US"/>
          </a:p>
        </p:txBody>
      </p:sp>
      <p:sp>
        <p:nvSpPr>
          <p:cNvPr id="6" name="Footer Placeholder 5"/>
          <p:cNvSpPr>
            <a:spLocks noGrp="1"/>
          </p:cNvSpPr>
          <p:nvPr>
            <p:ph type="ftr" idx="12"/>
          </p:nvPr>
        </p:nvSpPr>
        <p:spPr>
          <a:xfrm>
            <a:off x="5357814" y="8985251"/>
            <a:ext cx="922337" cy="180975"/>
          </a:xfrm>
          <a:prstGeom prst="rect">
            <a:avLst/>
          </a:prstGeom>
        </p:spPr>
        <p:txBody>
          <a:bodyPr lIns="91424" tIns="45712" rIns="91424" bIns="45712"/>
          <a:lstStyle/>
          <a:p>
            <a:r>
              <a:rPr lang="en-US" smtClean="0"/>
              <a:t>John Doe, Some Company</a:t>
            </a:r>
            <a:endParaRPr lang="en-US"/>
          </a:p>
        </p:txBody>
      </p:sp>
      <p:sp>
        <p:nvSpPr>
          <p:cNvPr id="7" name="Slide Number Placeholder 6"/>
          <p:cNvSpPr>
            <a:spLocks noGrp="1"/>
          </p:cNvSpPr>
          <p:nvPr>
            <p:ph type="sldNum" idx="13"/>
          </p:nvPr>
        </p:nvSpPr>
        <p:spPr>
          <a:xfrm>
            <a:off x="3222626" y="8985250"/>
            <a:ext cx="511175" cy="363538"/>
          </a:xfrm>
          <a:prstGeom prst="rect">
            <a:avLst/>
          </a:prstGeom>
        </p:spPr>
        <p:txBody>
          <a:bodyPr lIns="91424" tIns="45712" rIns="91424" bIns="45712"/>
          <a:lstStyle/>
          <a:p>
            <a:r>
              <a:rPr lang="en-US" smtClean="0"/>
              <a:t>Page </a:t>
            </a:r>
            <a:fld id="{47A7FEEB-9CD2-43FE-843C-C5350BEACB45}" type="slidenum">
              <a:rPr lang="en-US" smtClean="0"/>
              <a:pPr/>
              <a:t>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04186181"/>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20</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25446873"/>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21</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25446873"/>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22</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2544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smtClean="0"/>
              <a:t>November 2017</a:t>
            </a:r>
            <a:endParaRPr lang="en-GB"/>
          </a:p>
        </p:txBody>
      </p:sp>
      <p:sp>
        <p:nvSpPr>
          <p:cNvPr id="5" name="Footer Placeholder 4"/>
          <p:cNvSpPr>
            <a:spLocks noGrp="1"/>
          </p:cNvSpPr>
          <p:nvPr>
            <p:ph type="ftr" idx="11"/>
          </p:nvPr>
        </p:nvSpPr>
        <p:spPr/>
        <p:txBody>
          <a:bodyPr/>
          <a:lstStyle>
            <a:lvl1pPr>
              <a:defRPr/>
            </a:lvl1pPr>
          </a:lstStyle>
          <a:p>
            <a:r>
              <a:rPr lang="en-US" smtClean="0"/>
              <a:t>Marks, et al., Huawei</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smtClean="0"/>
              <a:t>Marks, et al., Huawei</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November 2017</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smtClean="0"/>
              <a:t>November 2017</a:t>
            </a:r>
            <a:endParaRPr lang="en-GB"/>
          </a:p>
        </p:txBody>
      </p:sp>
      <p:sp>
        <p:nvSpPr>
          <p:cNvPr id="5" name="Footer Placeholder 4"/>
          <p:cNvSpPr>
            <a:spLocks noGrp="1"/>
          </p:cNvSpPr>
          <p:nvPr>
            <p:ph type="ftr" idx="11"/>
          </p:nvPr>
        </p:nvSpPr>
        <p:spPr/>
        <p:txBody>
          <a:bodyPr/>
          <a:lstStyle>
            <a:lvl1pPr>
              <a:defRPr/>
            </a:lvl1pPr>
          </a:lstStyle>
          <a:p>
            <a:r>
              <a:rPr lang="en-US" smtClean="0"/>
              <a:t>Marks, et al., Huawei</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idx="10"/>
          </p:nvPr>
        </p:nvSpPr>
        <p:spPr/>
        <p:txBody>
          <a:bodyPr/>
          <a:lstStyle>
            <a:lvl1pPr>
              <a:defRPr/>
            </a:lvl1pPr>
          </a:lstStyle>
          <a:p>
            <a:r>
              <a:rPr lang="en-US" smtClean="0"/>
              <a:t>November 2017</a:t>
            </a:r>
            <a:endParaRPr lang="en-GB"/>
          </a:p>
        </p:txBody>
      </p:sp>
      <p:sp>
        <p:nvSpPr>
          <p:cNvPr id="6" name="Footer Placeholder 5"/>
          <p:cNvSpPr>
            <a:spLocks noGrp="1"/>
          </p:cNvSpPr>
          <p:nvPr>
            <p:ph type="ftr" idx="11"/>
          </p:nvPr>
        </p:nvSpPr>
        <p:spPr/>
        <p:txBody>
          <a:bodyPr/>
          <a:lstStyle>
            <a:lvl1pPr>
              <a:defRPr/>
            </a:lvl1pPr>
          </a:lstStyle>
          <a:p>
            <a:r>
              <a:rPr lang="en-US" smtClean="0"/>
              <a:t>Marks, et al., Huawei</a:t>
            </a:r>
            <a:endParaRPr lang="en-GB"/>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idx="10"/>
          </p:nvPr>
        </p:nvSpPr>
        <p:spPr/>
        <p:txBody>
          <a:bodyPr/>
          <a:lstStyle>
            <a:lvl1pPr>
              <a:defRPr/>
            </a:lvl1pPr>
          </a:lstStyle>
          <a:p>
            <a:r>
              <a:rPr lang="en-US" smtClean="0"/>
              <a:t>November 2017</a:t>
            </a:r>
            <a:endParaRPr lang="en-GB"/>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US" smtClean="0"/>
              <a:t>Marks, et al., Huawei</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smtClean="0"/>
              <a:t>November 2017</a:t>
            </a:r>
            <a:endParaRPr lang="en-GB"/>
          </a:p>
        </p:txBody>
      </p:sp>
      <p:sp>
        <p:nvSpPr>
          <p:cNvPr id="4" name="Footer Placeholder 3"/>
          <p:cNvSpPr>
            <a:spLocks noGrp="1"/>
          </p:cNvSpPr>
          <p:nvPr>
            <p:ph type="ftr" idx="11"/>
          </p:nvPr>
        </p:nvSpPr>
        <p:spPr/>
        <p:txBody>
          <a:bodyPr/>
          <a:lstStyle>
            <a:lvl1pPr>
              <a:defRPr/>
            </a:lvl1pPr>
          </a:lstStyle>
          <a:p>
            <a:r>
              <a:rPr lang="en-US" smtClean="0"/>
              <a:t>Marks, et al., Huawei</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smtClean="0"/>
              <a:t>November 2017</a:t>
            </a:r>
            <a:endParaRPr lang="en-GB"/>
          </a:p>
        </p:txBody>
      </p:sp>
      <p:sp>
        <p:nvSpPr>
          <p:cNvPr id="3" name="Footer Placeholder 2"/>
          <p:cNvSpPr>
            <a:spLocks noGrp="1"/>
          </p:cNvSpPr>
          <p:nvPr>
            <p:ph type="ftr" idx="11"/>
          </p:nvPr>
        </p:nvSpPr>
        <p:spPr/>
        <p:txBody>
          <a:bodyPr/>
          <a:lstStyle>
            <a:lvl1pPr>
              <a:defRPr/>
            </a:lvl1pPr>
          </a:lstStyle>
          <a:p>
            <a:r>
              <a:rPr lang="en-US" smtClean="0"/>
              <a:t>Marks, et al., Huawei</a:t>
            </a:r>
            <a:endParaRPr lang="en-GB"/>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smtClean="0"/>
              <a:t>November 2017</a:t>
            </a:r>
            <a:endParaRPr lang="en-GB"/>
          </a:p>
        </p:txBody>
      </p:sp>
      <p:sp>
        <p:nvSpPr>
          <p:cNvPr id="5" name="Footer Placeholder 4"/>
          <p:cNvSpPr>
            <a:spLocks noGrp="1"/>
          </p:cNvSpPr>
          <p:nvPr>
            <p:ph type="ftr" idx="11"/>
          </p:nvPr>
        </p:nvSpPr>
        <p:spPr/>
        <p:txBody>
          <a:bodyPr/>
          <a:lstStyle>
            <a:lvl1pPr>
              <a:defRPr/>
            </a:lvl1pPr>
          </a:lstStyle>
          <a:p>
            <a:r>
              <a:rPr lang="en-US" smtClean="0"/>
              <a:t>Marks, et al., Huawei</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smtClean="0"/>
              <a:t>November 2017</a:t>
            </a:r>
            <a:endParaRPr lang="en-GB"/>
          </a:p>
        </p:txBody>
      </p:sp>
      <p:sp>
        <p:nvSpPr>
          <p:cNvPr id="5" name="Footer Placeholder 4"/>
          <p:cNvSpPr>
            <a:spLocks noGrp="1"/>
          </p:cNvSpPr>
          <p:nvPr>
            <p:ph type="ftr" idx="11"/>
          </p:nvPr>
        </p:nvSpPr>
        <p:spPr/>
        <p:txBody>
          <a:bodyPr/>
          <a:lstStyle>
            <a:lvl1pPr>
              <a:defRPr/>
            </a:lvl1pPr>
          </a:lstStyle>
          <a:p>
            <a:r>
              <a:rPr lang="en-US" smtClean="0"/>
              <a:t>Marks, et al., Huawei</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November 2017</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smtClean="0"/>
              <a:t>Marks, et al., Huawei</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802.11-17</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/1644r0</a:t>
            </a:r>
            <a:endPar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df"/><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df"/><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df"/><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df"/><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df"/><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df"/><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df"/><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df"/><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df"/><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smtClean="0"/>
              <a:t>November 2017</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US" smtClean="0"/>
              <a:t>Marks, et al., Huawei</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t>Further Consideration on Smart Scanning Usage Model</a:t>
            </a:r>
            <a:endParaRPr lang="en-GB" dirty="0"/>
          </a:p>
        </p:txBody>
      </p:sp>
      <p:sp>
        <p:nvSpPr>
          <p:cNvPr id="3074" name="Rectangle 2"/>
          <p:cNvSpPr>
            <a:spLocks noGrp="1" noChangeArrowheads="1"/>
          </p:cNvSpPr>
          <p:nvPr>
            <p:ph type="body" idx="1"/>
          </p:nvPr>
        </p:nvSpPr>
        <p:spPr>
          <a:xfrm>
            <a:off x="685800" y="1870075"/>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smtClean="0"/>
              <a:t> </a:t>
            </a:r>
            <a:r>
              <a:rPr lang="en-US" sz="2000" b="0" dirty="0" smtClean="0"/>
              <a:t>2017-</a:t>
            </a:r>
            <a:r>
              <a:rPr lang="en-US" sz="2000" b="0" dirty="0" smtClean="0"/>
              <a:t>11-06</a:t>
            </a:r>
          </a:p>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b="0" dirty="0"/>
          </a:p>
        </p:txBody>
      </p:sp>
      <p:sp>
        <p:nvSpPr>
          <p:cNvPr id="3076" name="Rectangle 4"/>
          <p:cNvSpPr>
            <a:spLocks noChangeArrowheads="1"/>
          </p:cNvSpPr>
          <p:nvPr/>
        </p:nvSpPr>
        <p:spPr bwMode="auto">
          <a:xfrm>
            <a:off x="533400" y="22860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graphicFrame>
        <p:nvGraphicFramePr>
          <p:cNvPr id="12" name="Table"/>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094244985"/>
              </p:ext>
            </p:extLst>
          </p:nvPr>
        </p:nvGraphicFramePr>
        <p:xfrm>
          <a:off x="685800" y="2971800"/>
          <a:ext cx="7572756" cy="2465795"/>
        </p:xfrm>
        <a:graphic>
          <a:graphicData uri="http://schemas.openxmlformats.org/drawingml/2006/table">
            <a:tbl>
              <a:tblPr firstRow="1" bandRow="1"/>
              <a:tblGrid>
                <a:gridCol w="1547009"/>
                <a:gridCol w="1075662"/>
                <a:gridCol w="1720729"/>
                <a:gridCol w="1397961"/>
                <a:gridCol w="1831395"/>
              </a:tblGrid>
              <a:tr h="493159">
                <a:tc>
                  <a:txBody>
                    <a:bodyPr/>
                    <a:lstStyle/>
                    <a:p>
                      <a:pPr algn="l">
                        <a:defRPr sz="1800" b="0">
                          <a:solidFill>
                            <a:srgbClr val="000000"/>
                          </a:solidFill>
                        </a:defRPr>
                      </a:pPr>
                      <a:r>
                        <a:rPr sz="1400" b="1" dirty="0">
                          <a:latin typeface="+mj-lt"/>
                        </a:rPr>
                        <a:t>Name</a:t>
                      </a:r>
                    </a:p>
                  </a:txBody>
                  <a:tcPr marL="0" marR="0" marT="0" marB="0" anchor="ctr" horzOverflow="overflow">
                    <a:lnL w="25400">
                      <a:solidFill>
                        <a:srgbClr val="535353"/>
                      </a:solidFill>
                    </a:lnL>
                    <a:lnR w="12700">
                      <a:solidFill>
                        <a:srgbClr val="535353"/>
                      </a:solidFill>
                    </a:lnR>
                    <a:lnT w="25400">
                      <a:solidFill>
                        <a:srgbClr val="535353"/>
                      </a:solidFill>
                    </a:lnT>
                    <a:lnB w="12700" cap="flat" cmpd="sng" algn="ctr">
                      <a:solidFill>
                        <a:scrgbClr r="0" g="0" b="0"/>
                      </a:solidFill>
                      <a:prstDash val="solid"/>
                      <a:round/>
                      <a:headEnd type="none" w="med" len="med"/>
                      <a:tailEnd type="none" w="med" len="med"/>
                    </a:lnB>
                    <a:noFill/>
                  </a:tcPr>
                </a:tc>
                <a:tc>
                  <a:txBody>
                    <a:bodyPr/>
                    <a:lstStyle/>
                    <a:p>
                      <a:pPr algn="l">
                        <a:defRPr sz="1800" b="0">
                          <a:solidFill>
                            <a:srgbClr val="000000"/>
                          </a:solidFill>
                        </a:defRPr>
                      </a:pPr>
                      <a:r>
                        <a:rPr sz="1400" b="1">
                          <a:latin typeface="+mj-lt"/>
                        </a:rPr>
                        <a:t>Affiliations</a:t>
                      </a:r>
                    </a:p>
                  </a:txBody>
                  <a:tcPr marL="0" marR="0" marT="0" marB="0" anchor="ctr" horzOverflow="overflow">
                    <a:lnL w="12700">
                      <a:solidFill>
                        <a:srgbClr val="535353"/>
                      </a:solidFill>
                    </a:lnL>
                    <a:lnR w="12700">
                      <a:solidFill>
                        <a:srgbClr val="535353"/>
                      </a:solidFill>
                    </a:lnR>
                    <a:lnT w="25400">
                      <a:solidFill>
                        <a:srgbClr val="535353"/>
                      </a:solidFill>
                    </a:lnT>
                    <a:lnB w="12700" cap="flat" cmpd="sng" algn="ctr">
                      <a:solidFill>
                        <a:scrgbClr r="0" g="0" b="0"/>
                      </a:solidFill>
                      <a:prstDash val="solid"/>
                      <a:round/>
                      <a:headEnd type="none" w="med" len="med"/>
                      <a:tailEnd type="none" w="med" len="med"/>
                    </a:lnB>
                    <a:noFill/>
                  </a:tcPr>
                </a:tc>
                <a:tc>
                  <a:txBody>
                    <a:bodyPr/>
                    <a:lstStyle/>
                    <a:p>
                      <a:pPr algn="l">
                        <a:defRPr sz="1800" b="0">
                          <a:solidFill>
                            <a:srgbClr val="000000"/>
                          </a:solidFill>
                        </a:defRPr>
                      </a:pPr>
                      <a:r>
                        <a:rPr sz="1400" b="1">
                          <a:latin typeface="+mj-lt"/>
                        </a:rPr>
                        <a:t>Address</a:t>
                      </a:r>
                    </a:p>
                  </a:txBody>
                  <a:tcPr marL="0" marR="0" marT="0" marB="0" anchor="ctr" horzOverflow="overflow">
                    <a:lnL w="12700">
                      <a:solidFill>
                        <a:srgbClr val="535353"/>
                      </a:solidFill>
                    </a:lnL>
                    <a:lnR w="12700">
                      <a:solidFill>
                        <a:srgbClr val="535353"/>
                      </a:solidFill>
                    </a:lnR>
                    <a:lnT w="25400">
                      <a:solidFill>
                        <a:srgbClr val="535353"/>
                      </a:solidFill>
                    </a:lnT>
                    <a:lnB w="12700" cap="flat" cmpd="sng" algn="ctr">
                      <a:solidFill>
                        <a:scrgbClr r="0" g="0" b="0"/>
                      </a:solidFill>
                      <a:prstDash val="solid"/>
                      <a:round/>
                      <a:headEnd type="none" w="med" len="med"/>
                      <a:tailEnd type="none" w="med" len="med"/>
                    </a:lnB>
                    <a:noFill/>
                  </a:tcPr>
                </a:tc>
                <a:tc>
                  <a:txBody>
                    <a:bodyPr/>
                    <a:lstStyle/>
                    <a:p>
                      <a:pPr algn="l">
                        <a:defRPr sz="1800" b="0">
                          <a:solidFill>
                            <a:srgbClr val="000000"/>
                          </a:solidFill>
                        </a:defRPr>
                      </a:pPr>
                      <a:r>
                        <a:rPr sz="1400" b="1">
                          <a:latin typeface="+mj-lt"/>
                        </a:rPr>
                        <a:t>Phone</a:t>
                      </a:r>
                    </a:p>
                  </a:txBody>
                  <a:tcPr marL="0" marR="0" marT="0" marB="0" anchor="ctr" horzOverflow="overflow">
                    <a:lnL w="12700">
                      <a:solidFill>
                        <a:srgbClr val="535353"/>
                      </a:solidFill>
                    </a:lnL>
                    <a:lnR w="12700">
                      <a:solidFill>
                        <a:srgbClr val="535353"/>
                      </a:solidFill>
                    </a:lnR>
                    <a:lnT w="25400">
                      <a:solidFill>
                        <a:srgbClr val="535353"/>
                      </a:solidFill>
                    </a:lnT>
                    <a:lnB w="12700" cap="flat" cmpd="sng" algn="ctr">
                      <a:solidFill>
                        <a:scrgbClr r="0" g="0" b="0"/>
                      </a:solidFill>
                      <a:prstDash val="solid"/>
                      <a:round/>
                      <a:headEnd type="none" w="med" len="med"/>
                      <a:tailEnd type="none" w="med" len="med"/>
                    </a:lnB>
                    <a:noFill/>
                  </a:tcPr>
                </a:tc>
                <a:tc>
                  <a:txBody>
                    <a:bodyPr/>
                    <a:lstStyle/>
                    <a:p>
                      <a:pPr algn="l">
                        <a:defRPr sz="1800" b="0">
                          <a:solidFill>
                            <a:srgbClr val="000000"/>
                          </a:solidFill>
                        </a:defRPr>
                      </a:pPr>
                      <a:r>
                        <a:rPr sz="1400" b="1">
                          <a:latin typeface="+mj-lt"/>
                        </a:rPr>
                        <a:t>email</a:t>
                      </a:r>
                    </a:p>
                  </a:txBody>
                  <a:tcPr marL="0" marR="0" marT="0" marB="0" anchor="ctr" horzOverflow="overflow">
                    <a:lnL w="12700">
                      <a:solidFill>
                        <a:srgbClr val="535353"/>
                      </a:solidFill>
                    </a:lnL>
                    <a:lnR w="25400">
                      <a:solidFill>
                        <a:srgbClr val="535353"/>
                      </a:solidFill>
                    </a:lnR>
                    <a:lnT w="25400">
                      <a:solidFill>
                        <a:srgbClr val="535353"/>
                      </a:solidFill>
                    </a:lnT>
                    <a:lnB w="12700" cap="flat" cmpd="sng" algn="ctr">
                      <a:solidFill>
                        <a:scrgbClr r="0" g="0" b="0"/>
                      </a:solidFill>
                      <a:prstDash val="solid"/>
                      <a:round/>
                      <a:headEnd type="none" w="med" len="med"/>
                      <a:tailEnd type="none" w="med" len="med"/>
                    </a:lnB>
                    <a:noFill/>
                  </a:tcPr>
                </a:tc>
              </a:tr>
              <a:tr h="493159">
                <a:tc>
                  <a:txBody>
                    <a:bodyPr/>
                    <a:lstStyle/>
                    <a:p>
                      <a:pPr algn="l">
                        <a:defRPr sz="1800"/>
                      </a:pPr>
                      <a:r>
                        <a:rPr sz="1400" dirty="0">
                          <a:latin typeface="+mj-lt"/>
                        </a:rPr>
                        <a:t>Roger Marks</a:t>
                      </a:r>
                    </a:p>
                  </a:txBody>
                  <a:tcPr marL="0" marR="0"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defRPr sz="1800"/>
                      </a:pPr>
                      <a:r>
                        <a:rPr sz="1400" dirty="0">
                          <a:latin typeface="+mj-lt"/>
                        </a:rPr>
                        <a:t>Huawei</a:t>
                      </a:r>
                    </a:p>
                  </a:txBody>
                  <a:tcPr marL="0" marR="0"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defRPr sz="1800"/>
                      </a:pPr>
                      <a:r>
                        <a:rPr sz="1400" dirty="0">
                          <a:latin typeface="+mj-lt"/>
                        </a:rPr>
                        <a:t>Denver, CO, USA</a:t>
                      </a:r>
                    </a:p>
                  </a:txBody>
                  <a:tcPr marL="0" marR="0"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defRPr sz="1800"/>
                      </a:pPr>
                      <a:r>
                        <a:rPr sz="1400">
                          <a:latin typeface="+mj-lt"/>
                        </a:rPr>
                        <a:t>1-802-capable</a:t>
                      </a:r>
                    </a:p>
                  </a:txBody>
                  <a:tcPr marL="0" marR="0"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r>
                        <a:rPr sz="1400">
                          <a:latin typeface="+mj-lt"/>
                        </a:rPr>
                        <a:t>roger@ethair.net</a:t>
                      </a:r>
                    </a:p>
                  </a:txBody>
                  <a:tcPr marL="0" marR="0"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493159">
                <a:tc>
                  <a:txBody>
                    <a:bodyPr/>
                    <a:lstStyle/>
                    <a:p>
                      <a:pPr algn="l">
                        <a:defRPr sz="1800"/>
                      </a:pPr>
                      <a:r>
                        <a:rPr sz="1400">
                          <a:latin typeface="+mj-lt"/>
                        </a:rPr>
                        <a:t>Lyu Yunping (Lily)</a:t>
                      </a:r>
                    </a:p>
                  </a:txBody>
                  <a:tcPr marL="0" marR="0"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defRPr sz="1800"/>
                      </a:pPr>
                      <a:r>
                        <a:rPr sz="1400" dirty="0">
                          <a:latin typeface="+mj-lt"/>
                        </a:rPr>
                        <a:t>Huawei</a:t>
                      </a:r>
                    </a:p>
                  </a:txBody>
                  <a:tcPr marL="0" marR="0"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defRPr sz="1800"/>
                      </a:pPr>
                      <a:r>
                        <a:rPr sz="1400" dirty="0">
                          <a:latin typeface="+mj-lt"/>
                        </a:rPr>
                        <a:t>Nanjing, PRC</a:t>
                      </a:r>
                    </a:p>
                  </a:txBody>
                  <a:tcPr marL="0" marR="0"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endParaRPr sz="1400" dirty="0">
                        <a:latin typeface="+mj-lt"/>
                      </a:endParaRPr>
                    </a:p>
                  </a:txBody>
                  <a:tcPr marL="0" marR="0"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defRPr sz="1800"/>
                      </a:pPr>
                      <a:r>
                        <a:rPr sz="1400" dirty="0">
                          <a:latin typeface="+mj-lt"/>
                        </a:rPr>
                        <a:t>lvyunping@huawei.com</a:t>
                      </a:r>
                    </a:p>
                  </a:txBody>
                  <a:tcPr marL="0" marR="0"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493159">
                <a:tc>
                  <a:txBody>
                    <a:bodyPr/>
                    <a:lstStyle/>
                    <a:p>
                      <a:pPr algn="l"/>
                      <a:r>
                        <a:rPr lang="en-US" sz="1400" dirty="0" err="1" smtClean="0">
                          <a:latin typeface="+mj-lt"/>
                        </a:rPr>
                        <a:t>Chenhe</a:t>
                      </a:r>
                      <a:r>
                        <a:rPr lang="en-US" sz="1400" dirty="0" smtClean="0">
                          <a:latin typeface="+mj-lt"/>
                        </a:rPr>
                        <a:t> </a:t>
                      </a:r>
                      <a:r>
                        <a:rPr lang="en-US" sz="1400" dirty="0" err="1" smtClean="0">
                          <a:latin typeface="+mj-lt"/>
                        </a:rPr>
                        <a:t>Ji</a:t>
                      </a:r>
                      <a:endParaRPr sz="1400" dirty="0">
                        <a:latin typeface="+mj-lt"/>
                      </a:endParaRPr>
                    </a:p>
                  </a:txBody>
                  <a:tcPr marL="0" marR="0"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r>
                        <a:rPr lang="en-US" sz="1400" kern="1200" dirty="0" err="1" smtClean="0">
                          <a:solidFill>
                            <a:schemeClr val="tx1"/>
                          </a:solidFill>
                          <a:latin typeface="+mn-lt"/>
                          <a:ea typeface="+mn-ea"/>
                          <a:cs typeface="+mn-cs"/>
                        </a:rPr>
                        <a:t>Huawei</a:t>
                      </a:r>
                      <a:endParaRPr sz="1400" dirty="0">
                        <a:latin typeface="+mj-lt"/>
                      </a:endParaRPr>
                    </a:p>
                  </a:txBody>
                  <a:tcPr marL="0" marR="0"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mn-cs"/>
                        </a:rPr>
                        <a:t>Nanjing, PRC</a:t>
                      </a:r>
                      <a:endParaRPr sz="1400" dirty="0">
                        <a:latin typeface="+mj-lt"/>
                      </a:endParaRPr>
                    </a:p>
                  </a:txBody>
                  <a:tcPr marL="0" marR="0"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endParaRPr sz="1400" dirty="0">
                        <a:latin typeface="+mj-lt"/>
                      </a:endParaRPr>
                    </a:p>
                  </a:txBody>
                  <a:tcPr marL="0" marR="0"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r>
                        <a:rPr lang="en-US" sz="1400" dirty="0" err="1" smtClean="0">
                          <a:latin typeface="+mj-lt"/>
                        </a:rPr>
                        <a:t>jichenhe@huawei.com</a:t>
                      </a:r>
                      <a:endParaRPr sz="1400" dirty="0">
                        <a:latin typeface="+mj-lt"/>
                      </a:endParaRPr>
                    </a:p>
                  </a:txBody>
                  <a:tcPr marL="0" marR="0"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493159">
                <a:tc>
                  <a:txBody>
                    <a:bodyPr/>
                    <a:lstStyle/>
                    <a:p>
                      <a:pPr algn="l"/>
                      <a:endParaRPr sz="1400">
                        <a:latin typeface="+mj-lt"/>
                      </a:endParaRPr>
                    </a:p>
                  </a:txBody>
                  <a:tcPr marL="0" marR="0"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endParaRPr sz="1400">
                        <a:latin typeface="+mj-lt"/>
                      </a:endParaRPr>
                    </a:p>
                  </a:txBody>
                  <a:tcPr marL="0" marR="0"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endParaRPr sz="1400">
                        <a:latin typeface="+mj-lt"/>
                      </a:endParaRPr>
                    </a:p>
                  </a:txBody>
                  <a:tcPr marL="0" marR="0"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endParaRPr sz="1400">
                        <a:latin typeface="+mj-lt"/>
                      </a:endParaRPr>
                    </a:p>
                  </a:txBody>
                  <a:tcPr marL="0" marR="0"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endParaRPr sz="1400" dirty="0">
                        <a:latin typeface="+mj-lt"/>
                      </a:endParaRPr>
                    </a:p>
                  </a:txBody>
                  <a:tcPr marL="0" marR="0"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 name="Abstract"/>
          <p:cNvSpPr txBox="1">
            <a:spLocks noGrp="1"/>
          </p:cNvSpPr>
          <p:nvPr>
            <p:ph type="title"/>
          </p:nvPr>
        </p:nvSpPr>
        <p:spPr>
          <a:xfrm>
            <a:off x="685800" y="685801"/>
            <a:ext cx="7770813" cy="457199"/>
          </a:xfrm>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r>
              <a:rPr lang="en-US" dirty="0" smtClean="0"/>
              <a:t>Usage Model  9: Some Directions</a:t>
            </a:r>
            <a:endParaRPr lang="en-US" dirty="0"/>
          </a:p>
        </p:txBody>
      </p:sp>
      <p:sp>
        <p:nvSpPr>
          <p:cNvPr id="106" name="This contribution, intended for presentation to the IEEE 802.11 Wireless Next Generation (WNG) Standing Committee, argues for the development of standards specifying a Multiple AP Coordinated Synchronous  Extended Service Set (MACSESS) supporting a synchronous set of access points and associated stations with integrated MIMO. Arguments for such development are made in terms of interoperability, efficiency improvements, recent academic results, and recent enhancements to IEEE Std 802.11."/>
          <p:cNvSpPr txBox="1">
            <a:spLocks noGrp="1"/>
          </p:cNvSpPr>
          <p:nvPr>
            <p:ph type="body" idx="1"/>
          </p:nvPr>
        </p:nvSpPr>
        <p:spPr>
          <a:xfrm>
            <a:off x="609600" y="1447800"/>
            <a:ext cx="7770813" cy="4876800"/>
          </a:xfrm>
        </p:spPr>
        <p:txBody>
          <a:bodyPr/>
          <a:lstStyle/>
          <a:p>
            <a:pPr marL="457200" indent="-457200">
              <a:buAutoNum type="arabicPeriod"/>
            </a:pPr>
            <a:r>
              <a:rPr lang="en-US" sz="1800" dirty="0" smtClean="0"/>
              <a:t>“802.11ba should define frame format… that allows unassociated </a:t>
            </a:r>
            <a:r>
              <a:rPr lang="en-US" sz="1800" dirty="0" err="1" smtClean="0"/>
              <a:t>STAs</a:t>
            </a:r>
            <a:r>
              <a:rPr lang="en-US" sz="1800" dirty="0" smtClean="0"/>
              <a:t> to interpret the AP’s identity” [17/1386r7]</a:t>
            </a:r>
          </a:p>
          <a:p>
            <a:pPr marL="857250" lvl="1" indent="-457200">
              <a:buFont typeface="Arial"/>
              <a:buChar char="•"/>
            </a:pPr>
            <a:r>
              <a:rPr lang="en-US" sz="1600" dirty="0" smtClean="0"/>
              <a:t>We agree with 17/1386r7. The AP’s PCR channel should be part of its identity.</a:t>
            </a:r>
          </a:p>
          <a:p>
            <a:pPr marL="457200" indent="-457200"/>
            <a:r>
              <a:rPr lang="en-US" sz="1800" dirty="0" smtClean="0"/>
              <a:t>2. What is the WUR channel, and how does the mobile know it?</a:t>
            </a:r>
          </a:p>
          <a:p>
            <a:pPr marL="800100" lvl="1" indent="-342900">
              <a:buFont typeface="Arial"/>
              <a:buChar char="•"/>
            </a:pPr>
            <a:r>
              <a:rPr lang="en-US" sz="1600" dirty="0" smtClean="0"/>
              <a:t>The AP can advertise the WUR scanning channel in the reduced neighbor report (RNR), identifying it as WUR using a specified value of the TIFT parameter.</a:t>
            </a:r>
          </a:p>
          <a:p>
            <a:pPr marL="457200" indent="-457200"/>
            <a:r>
              <a:rPr lang="en-US" sz="1800" dirty="0" smtClean="0"/>
              <a:t>3. How do we deal with legacy </a:t>
            </a:r>
            <a:r>
              <a:rPr lang="en-US" sz="1800" dirty="0" err="1" smtClean="0"/>
              <a:t>APs</a:t>
            </a:r>
            <a:r>
              <a:rPr lang="en-US" sz="1800" dirty="0" smtClean="0"/>
              <a:t> and mobiles?</a:t>
            </a:r>
          </a:p>
          <a:p>
            <a:pPr marL="800100" lvl="1" indent="-342900">
              <a:buFont typeface="Arial"/>
              <a:buChar char="•"/>
            </a:pPr>
            <a:r>
              <a:rPr lang="en-US" sz="1600" dirty="0" smtClean="0"/>
              <a:t>Legacy scanning procedures can remain in place.</a:t>
            </a:r>
          </a:p>
          <a:p>
            <a:pPr marL="800100" lvl="1" indent="-342900">
              <a:buFont typeface="Arial"/>
              <a:buChar char="•"/>
            </a:pPr>
            <a:r>
              <a:rPr lang="en-US" sz="1600" dirty="0" smtClean="0"/>
              <a:t>Mobile knows from RNR whether WUR scanning is enabled. </a:t>
            </a:r>
          </a:p>
          <a:p>
            <a:pPr marL="457200" indent="-457200"/>
            <a:r>
              <a:rPr lang="en-US" sz="1800" dirty="0" smtClean="0"/>
              <a:t>4. Should active scanning be included?</a:t>
            </a:r>
          </a:p>
          <a:p>
            <a:pPr marL="800100" lvl="1" indent="-342900">
              <a:buFont typeface="Arial"/>
              <a:buChar char="•"/>
            </a:pPr>
            <a:r>
              <a:rPr lang="en-US" sz="1600" dirty="0" smtClean="0"/>
              <a:t>Possible; probe request can use main radio or WUR.</a:t>
            </a:r>
          </a:p>
          <a:p>
            <a:pPr marL="800100" lvl="1" indent="-342900">
              <a:buFont typeface="Arial"/>
              <a:buChar char="•"/>
            </a:pPr>
            <a:r>
              <a:rPr lang="en-US" sz="1600" dirty="0" smtClean="0"/>
              <a:t>Improves latency but adds complexity. </a:t>
            </a:r>
          </a:p>
          <a:p>
            <a:pPr marL="457200" indent="-457200"/>
            <a:r>
              <a:rPr lang="en-US" sz="1800" dirty="0" smtClean="0"/>
              <a:t>5. Can we improve the latency and efficiency further if multiple </a:t>
            </a:r>
            <a:r>
              <a:rPr lang="en-US" sz="1800" dirty="0" err="1" smtClean="0"/>
              <a:t>APs</a:t>
            </a:r>
            <a:r>
              <a:rPr lang="en-US" sz="1800" dirty="0" smtClean="0"/>
              <a:t> share a WUR scanning channel?</a:t>
            </a:r>
          </a:p>
          <a:p>
            <a:pPr marL="800100" lvl="1" indent="-342900">
              <a:buFont typeface="Arial"/>
              <a:buChar char="•"/>
            </a:pPr>
            <a:r>
              <a:rPr lang="en-US" sz="1600" dirty="0" smtClean="0"/>
              <a:t>Yes; if </a:t>
            </a:r>
            <a:r>
              <a:rPr lang="en-US" sz="1600" dirty="0" err="1" smtClean="0"/>
              <a:t>APs</a:t>
            </a:r>
            <a:r>
              <a:rPr lang="en-US" sz="1600" dirty="0" smtClean="0"/>
              <a:t> use a shared WUR scanning channel, then mobile needs to probe only that channel instead of the channel of each AP. Reduces both latency and energy.</a:t>
            </a:r>
          </a:p>
          <a:p>
            <a:pPr marL="800100" lvl="1" indent="-342900">
              <a:buFont typeface="Arial"/>
              <a:buChar char="•"/>
            </a:pPr>
            <a:endParaRPr lang="en-US" sz="1600" dirty="0" smtClean="0"/>
          </a:p>
        </p:txBody>
      </p:sp>
      <p:sp>
        <p:nvSpPr>
          <p:cNvPr id="104" name="Slide Number"/>
          <p:cNvSpPr txBox="1">
            <a:spLocks noGrp="1"/>
          </p:cNvSpPr>
          <p:nvPr>
            <p:ph type="sldNum" sz="quarter" idx="12"/>
          </p:nvPr>
        </p:nvSpPr>
        <p:spPr/>
        <p:txBody>
          <a:bodyPr/>
          <a:lstStyle/>
          <a:p>
            <a:fld id="{86CB4B4D-7CA3-9044-876B-883B54F8677D}" type="slidenum">
              <a:rPr lang="en-US" smtClean="0"/>
              <a:pPr/>
              <a:t>10</a:t>
            </a:fld>
            <a:endParaRPr lang="en-US"/>
          </a:p>
        </p:txBody>
      </p:sp>
      <p:sp>
        <p:nvSpPr>
          <p:cNvPr id="6" name="Footer Placeholder 5"/>
          <p:cNvSpPr>
            <a:spLocks noGrp="1"/>
          </p:cNvSpPr>
          <p:nvPr>
            <p:ph type="ftr" idx="14"/>
          </p:nvPr>
        </p:nvSpPr>
        <p:spPr/>
        <p:txBody>
          <a:bodyPr/>
          <a:lstStyle/>
          <a:p>
            <a:r>
              <a:rPr lang="en-US" smtClean="0"/>
              <a:t>Marks, et al., Huawei</a:t>
            </a:r>
            <a:endParaRPr lang="en-GB" dirty="0"/>
          </a:p>
        </p:txBody>
      </p:sp>
      <p:sp>
        <p:nvSpPr>
          <p:cNvPr id="5" name="Date Placeholder 4"/>
          <p:cNvSpPr>
            <a:spLocks noGrp="1"/>
          </p:cNvSpPr>
          <p:nvPr>
            <p:ph type="dt" idx="15"/>
          </p:nvPr>
        </p:nvSpPr>
        <p:spPr/>
        <p:txBody>
          <a:bodyPr/>
          <a:lstStyle/>
          <a:p>
            <a:r>
              <a:rPr lang="en-US" smtClean="0"/>
              <a:t>November 2017</a:t>
            </a:r>
            <a:endParaRPr lang="en-GB"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 name="Abstract"/>
          <p:cNvSpPr txBox="1">
            <a:spLocks noGrp="1"/>
          </p:cNvSpPr>
          <p:nvPr>
            <p:ph type="title"/>
          </p:nvPr>
        </p:nvSpPr>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r>
              <a:rPr lang="en-US" dirty="0" smtClean="0"/>
              <a:t>WUR Channel Considerations</a:t>
            </a:r>
            <a:endParaRPr lang="en-US" dirty="0"/>
          </a:p>
        </p:txBody>
      </p:sp>
      <p:sp>
        <p:nvSpPr>
          <p:cNvPr id="106" name="This contribution, intended for presentation to the IEEE 802.11 Wireless Next Generation (WNG) Standing Committee, argues for the development of standards specifying a Multiple AP Coordinated Synchronous  Extended Service Set (MACSESS) supporting a synchronous set of access points and associated stations with integrated MIMO. Arguments for such development are made in terms of interoperability, efficiency improvements, recent academic results, and recent enhancements to IEEE Std 802.11."/>
          <p:cNvSpPr txBox="1">
            <a:spLocks noGrp="1"/>
          </p:cNvSpPr>
          <p:nvPr>
            <p:ph type="body" idx="1"/>
          </p:nvPr>
        </p:nvSpPr>
        <p:spPr>
          <a:xfrm>
            <a:off x="685800" y="1676400"/>
            <a:ext cx="7770813" cy="4876800"/>
          </a:xfrm>
        </p:spPr>
        <p:txBody>
          <a:bodyPr/>
          <a:lstStyle/>
          <a:p>
            <a:pPr>
              <a:buFont typeface="Arial"/>
              <a:buChar char="•"/>
            </a:pPr>
            <a:r>
              <a:rPr lang="en-US" sz="1800" dirty="0" smtClean="0"/>
              <a:t>Per contribution IEEE 802.11-17/1333r2, </a:t>
            </a:r>
            <a:r>
              <a:rPr lang="en-US" sz="1800" dirty="0" err="1" smtClean="0"/>
              <a:t>TGba</a:t>
            </a:r>
            <a:r>
              <a:rPr lang="en-US" sz="1800" dirty="0" smtClean="0"/>
              <a:t> agreed that “AP decides the WUR operating channel”</a:t>
            </a:r>
          </a:p>
          <a:p>
            <a:pPr>
              <a:buFont typeface="Arial"/>
              <a:buChar char="•"/>
            </a:pPr>
            <a:r>
              <a:rPr lang="en-US" sz="1800" dirty="0" smtClean="0"/>
              <a:t>17/1333r2 presented these views:</a:t>
            </a:r>
          </a:p>
          <a:p>
            <a:pPr lvl="1">
              <a:buFont typeface="Arial"/>
              <a:buChar char="•"/>
            </a:pPr>
            <a:r>
              <a:rPr lang="en-US" sz="1600" i="1" u="sng" dirty="0" smtClean="0">
                <a:solidFill>
                  <a:srgbClr val="2D2DB9"/>
                </a:solidFill>
              </a:rPr>
              <a:t>operating channel of primary radio (PCR) and WUR may differ</a:t>
            </a:r>
          </a:p>
          <a:p>
            <a:pPr lvl="1">
              <a:buFont typeface="Arial"/>
              <a:buChar char="•"/>
            </a:pPr>
            <a:r>
              <a:rPr lang="en-US" sz="1600" i="1" dirty="0" smtClean="0"/>
              <a:t>STA may only support WUR in 2.4 GHz band for low power/cost implementation, and a dual-band concurrent AP can use 2.4 GHz band and channel as the operating channel of WUR even if PCR operating channel is in 5 GHz band</a:t>
            </a:r>
          </a:p>
          <a:p>
            <a:pPr lvl="1">
              <a:buFont typeface="Arial"/>
              <a:buChar char="•"/>
            </a:pPr>
            <a:r>
              <a:rPr lang="en-US" sz="1600" i="1" u="sng" dirty="0" smtClean="0">
                <a:solidFill>
                  <a:srgbClr val="2D2DB9"/>
                </a:solidFill>
              </a:rPr>
              <a:t>AP can indicate [WUR operating channel] in beacon</a:t>
            </a:r>
          </a:p>
          <a:p>
            <a:pPr lvl="1">
              <a:buFont typeface="Arial"/>
              <a:buChar char="•"/>
            </a:pPr>
            <a:r>
              <a:rPr lang="en-US" sz="1600" i="1" dirty="0" smtClean="0"/>
              <a:t>for other applications like AP discovery… </a:t>
            </a:r>
            <a:r>
              <a:rPr lang="en-US" sz="1600" i="1" u="sng" dirty="0" smtClean="0">
                <a:solidFill>
                  <a:srgbClr val="2D2DB9"/>
                </a:solidFill>
              </a:rPr>
              <a:t>a common channel may be required for simplifying the scan requirement</a:t>
            </a:r>
          </a:p>
          <a:p>
            <a:pPr>
              <a:buFont typeface="Arial"/>
              <a:buChar char="•"/>
            </a:pPr>
            <a:r>
              <a:rPr lang="en-US" sz="1800" dirty="0"/>
              <a:t>17/1608r0 </a:t>
            </a:r>
            <a:r>
              <a:rPr lang="en-US" sz="1800" dirty="0" smtClean="0"/>
              <a:t>proposed </a:t>
            </a:r>
            <a:r>
              <a:rPr lang="en-US" sz="1800" dirty="0"/>
              <a:t>to define Discovery Channel concept for WUR transmitter to send out WUR discovery frames</a:t>
            </a:r>
          </a:p>
          <a:p>
            <a:pPr>
              <a:buFont typeface="Arial"/>
              <a:buChar char="•"/>
            </a:pPr>
            <a:r>
              <a:rPr lang="en-US" sz="1800" dirty="0" smtClean="0"/>
              <a:t>17/0666r2 presented the same views regarding the use of a dedicated scanning channel</a:t>
            </a:r>
          </a:p>
        </p:txBody>
      </p:sp>
      <p:sp>
        <p:nvSpPr>
          <p:cNvPr id="104" name="Slide Number"/>
          <p:cNvSpPr txBox="1">
            <a:spLocks noGrp="1"/>
          </p:cNvSpPr>
          <p:nvPr>
            <p:ph type="sldNum" sz="quarter" idx="12"/>
          </p:nvPr>
        </p:nvSpPr>
        <p:spPr/>
        <p:txBody>
          <a:bodyPr/>
          <a:lstStyle/>
          <a:p>
            <a:fld id="{86CB4B4D-7CA3-9044-876B-883B54F8677D}" type="slidenum">
              <a:rPr lang="en-US" smtClean="0"/>
              <a:pPr/>
              <a:t>11</a:t>
            </a:fld>
            <a:endParaRPr lang="en-US"/>
          </a:p>
        </p:txBody>
      </p:sp>
      <p:sp>
        <p:nvSpPr>
          <p:cNvPr id="6" name="Footer Placeholder 5"/>
          <p:cNvSpPr>
            <a:spLocks noGrp="1"/>
          </p:cNvSpPr>
          <p:nvPr>
            <p:ph type="ftr" idx="14"/>
          </p:nvPr>
        </p:nvSpPr>
        <p:spPr/>
        <p:txBody>
          <a:bodyPr/>
          <a:lstStyle/>
          <a:p>
            <a:r>
              <a:rPr lang="en-US" smtClean="0"/>
              <a:t>Marks, et al., Huawei</a:t>
            </a:r>
            <a:endParaRPr lang="en-GB" dirty="0"/>
          </a:p>
        </p:txBody>
      </p:sp>
      <p:sp>
        <p:nvSpPr>
          <p:cNvPr id="5" name="Date Placeholder 4"/>
          <p:cNvSpPr>
            <a:spLocks noGrp="1"/>
          </p:cNvSpPr>
          <p:nvPr>
            <p:ph type="dt" idx="15"/>
          </p:nvPr>
        </p:nvSpPr>
        <p:spPr/>
        <p:txBody>
          <a:bodyPr/>
          <a:lstStyle/>
          <a:p>
            <a:r>
              <a:rPr lang="en-US" smtClean="0"/>
              <a:t>November 2017</a:t>
            </a:r>
            <a:endParaRPr lang="en-GB"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 name="Abstract"/>
          <p:cNvSpPr txBox="1">
            <a:spLocks noGrp="1"/>
          </p:cNvSpPr>
          <p:nvPr>
            <p:ph type="title"/>
          </p:nvPr>
        </p:nvSpPr>
        <p:spPr>
          <a:xfrm>
            <a:off x="685800" y="306387"/>
            <a:ext cx="7770813" cy="1065213"/>
          </a:xfrm>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r>
              <a:rPr lang="en-US" dirty="0" smtClean="0"/>
              <a:t>Smart Scanning with RNR Identification</a:t>
            </a:r>
            <a:endParaRPr lang="en-US" dirty="0"/>
          </a:p>
        </p:txBody>
      </p:sp>
      <p:sp>
        <p:nvSpPr>
          <p:cNvPr id="104" name="Slide Number"/>
          <p:cNvSpPr txBox="1">
            <a:spLocks noGrp="1"/>
          </p:cNvSpPr>
          <p:nvPr>
            <p:ph type="sldNum" sz="quarter" idx="4294967295"/>
          </p:nvPr>
        </p:nvSpPr>
        <p:spPr>
          <a:xfrm>
            <a:off x="4526756" y="6475412"/>
            <a:ext cx="165101" cy="184027"/>
          </a:xfrm>
          <a:prstGeom prst="rect">
            <a:avLst/>
          </a:prstGeom>
        </p:spPr>
        <p:txBody>
          <a:bodyPr/>
          <a:lstStyle/>
          <a:p>
            <a:fld id="{86CB4B4D-7CA3-9044-876B-883B54F8677D}" type="slidenum">
              <a:rPr lang="en-US" smtClean="0"/>
              <a:pPr/>
              <a:t>12</a:t>
            </a:fld>
            <a:endParaRPr lang="en-US"/>
          </a:p>
        </p:txBody>
      </p:sp>
      <p:sp>
        <p:nvSpPr>
          <p:cNvPr id="6" name="Date Placeholder 5"/>
          <p:cNvSpPr>
            <a:spLocks noGrp="1"/>
          </p:cNvSpPr>
          <p:nvPr>
            <p:ph type="dt" idx="15"/>
          </p:nvPr>
        </p:nvSpPr>
        <p:spPr/>
        <p:txBody>
          <a:bodyPr/>
          <a:lstStyle/>
          <a:p>
            <a:r>
              <a:rPr lang="en-US" smtClean="0"/>
              <a:t>November 2017</a:t>
            </a:r>
            <a:endParaRPr lang="en-GB" dirty="0"/>
          </a:p>
        </p:txBody>
      </p:sp>
      <p:sp>
        <p:nvSpPr>
          <p:cNvPr id="7" name="Footer Placeholder 6"/>
          <p:cNvSpPr>
            <a:spLocks noGrp="1"/>
          </p:cNvSpPr>
          <p:nvPr>
            <p:ph type="ftr" idx="14"/>
          </p:nvPr>
        </p:nvSpPr>
        <p:spPr/>
        <p:txBody>
          <a:bodyPr/>
          <a:lstStyle/>
          <a:p>
            <a:r>
              <a:rPr lang="en-US" smtClean="0"/>
              <a:t>Marks, et al., Huawei</a:t>
            </a:r>
            <a:endParaRPr lang="en-GB" dirty="0"/>
          </a:p>
        </p:txBody>
      </p:sp>
      <p:pic>
        <p:nvPicPr>
          <p:cNvPr id="9" name="Picture 8"/>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806450" y="1066800"/>
            <a:ext cx="7804150" cy="5297628"/>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 name="Abstract"/>
          <p:cNvSpPr txBox="1">
            <a:spLocks noGrp="1"/>
          </p:cNvSpPr>
          <p:nvPr>
            <p:ph type="title"/>
          </p:nvPr>
        </p:nvSpPr>
        <p:spPr>
          <a:xfrm>
            <a:off x="685800" y="685801"/>
            <a:ext cx="7770813" cy="685800"/>
          </a:xfrm>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r>
              <a:rPr lang="en-US" dirty="0" smtClean="0"/>
              <a:t>Usage Model 9: Basic</a:t>
            </a:r>
            <a:endParaRPr lang="en-US" dirty="0"/>
          </a:p>
        </p:txBody>
      </p:sp>
      <p:sp>
        <p:nvSpPr>
          <p:cNvPr id="104" name="Slide Number"/>
          <p:cNvSpPr txBox="1">
            <a:spLocks noGrp="1"/>
          </p:cNvSpPr>
          <p:nvPr>
            <p:ph type="sldNum" sz="quarter" idx="4294967295"/>
          </p:nvPr>
        </p:nvSpPr>
        <p:spPr>
          <a:xfrm>
            <a:off x="4526756" y="6475412"/>
            <a:ext cx="165101" cy="184027"/>
          </a:xfrm>
          <a:prstGeom prst="rect">
            <a:avLst/>
          </a:prstGeom>
        </p:spPr>
        <p:txBody>
          <a:bodyPr/>
          <a:lstStyle/>
          <a:p>
            <a:fld id="{86CB4B4D-7CA3-9044-876B-883B54F8677D}" type="slidenum">
              <a:rPr lang="en-US" smtClean="0"/>
              <a:pPr/>
              <a:t>13</a:t>
            </a:fld>
            <a:endParaRPr lang="en-US"/>
          </a:p>
        </p:txBody>
      </p:sp>
      <p:sp>
        <p:nvSpPr>
          <p:cNvPr id="6" name="Date Placeholder 5"/>
          <p:cNvSpPr>
            <a:spLocks noGrp="1"/>
          </p:cNvSpPr>
          <p:nvPr>
            <p:ph type="dt" idx="15"/>
          </p:nvPr>
        </p:nvSpPr>
        <p:spPr/>
        <p:txBody>
          <a:bodyPr/>
          <a:lstStyle/>
          <a:p>
            <a:r>
              <a:rPr lang="en-US" smtClean="0"/>
              <a:t>November 2017</a:t>
            </a:r>
            <a:endParaRPr lang="en-GB" dirty="0"/>
          </a:p>
        </p:txBody>
      </p:sp>
      <p:sp>
        <p:nvSpPr>
          <p:cNvPr id="7" name="Footer Placeholder 6"/>
          <p:cNvSpPr>
            <a:spLocks noGrp="1"/>
          </p:cNvSpPr>
          <p:nvPr>
            <p:ph type="ftr" idx="14"/>
          </p:nvPr>
        </p:nvSpPr>
        <p:spPr/>
        <p:txBody>
          <a:bodyPr/>
          <a:lstStyle/>
          <a:p>
            <a:r>
              <a:rPr lang="en-US" smtClean="0"/>
              <a:t>Marks, et al., Huawei</a:t>
            </a:r>
            <a:endParaRPr lang="en-GB" dirty="0"/>
          </a:p>
        </p:txBody>
      </p:sp>
      <p:pic>
        <p:nvPicPr>
          <p:cNvPr id="10" name="Picture 9"/>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57200" y="609600"/>
            <a:ext cx="8331200" cy="5857156"/>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 name="Abstract"/>
          <p:cNvSpPr txBox="1">
            <a:spLocks noGrp="1"/>
          </p:cNvSpPr>
          <p:nvPr>
            <p:ph type="title"/>
          </p:nvPr>
        </p:nvSpPr>
        <p:spPr>
          <a:xfrm>
            <a:off x="685800" y="457201"/>
            <a:ext cx="7770813" cy="761999"/>
          </a:xfrm>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r>
              <a:rPr lang="en-US" dirty="0" smtClean="0"/>
              <a:t>Usage Model 9, Advertised Scan Channels</a:t>
            </a:r>
            <a:endParaRPr lang="en-US" dirty="0"/>
          </a:p>
        </p:txBody>
      </p:sp>
      <p:sp>
        <p:nvSpPr>
          <p:cNvPr id="104" name="Slide Number"/>
          <p:cNvSpPr txBox="1">
            <a:spLocks noGrp="1"/>
          </p:cNvSpPr>
          <p:nvPr>
            <p:ph type="sldNum" sz="quarter" idx="4294967295"/>
          </p:nvPr>
        </p:nvSpPr>
        <p:spPr>
          <a:xfrm>
            <a:off x="4526756" y="6475412"/>
            <a:ext cx="165101" cy="184027"/>
          </a:xfrm>
          <a:prstGeom prst="rect">
            <a:avLst/>
          </a:prstGeom>
        </p:spPr>
        <p:txBody>
          <a:bodyPr/>
          <a:lstStyle/>
          <a:p>
            <a:fld id="{86CB4B4D-7CA3-9044-876B-883B54F8677D}" type="slidenum">
              <a:rPr lang="en-US" smtClean="0"/>
              <a:pPr/>
              <a:t>14</a:t>
            </a:fld>
            <a:endParaRPr lang="en-US"/>
          </a:p>
        </p:txBody>
      </p:sp>
      <p:sp>
        <p:nvSpPr>
          <p:cNvPr id="5" name="Date Placeholder 4"/>
          <p:cNvSpPr>
            <a:spLocks noGrp="1"/>
          </p:cNvSpPr>
          <p:nvPr>
            <p:ph type="dt" idx="15"/>
          </p:nvPr>
        </p:nvSpPr>
        <p:spPr/>
        <p:txBody>
          <a:bodyPr/>
          <a:lstStyle/>
          <a:p>
            <a:r>
              <a:rPr lang="en-US" smtClean="0"/>
              <a:t>November 2017</a:t>
            </a:r>
            <a:endParaRPr lang="en-GB" dirty="0"/>
          </a:p>
        </p:txBody>
      </p:sp>
      <p:sp>
        <p:nvSpPr>
          <p:cNvPr id="7" name="Footer Placeholder 6"/>
          <p:cNvSpPr>
            <a:spLocks noGrp="1"/>
          </p:cNvSpPr>
          <p:nvPr>
            <p:ph type="ftr" idx="14"/>
          </p:nvPr>
        </p:nvSpPr>
        <p:spPr/>
        <p:txBody>
          <a:bodyPr/>
          <a:lstStyle/>
          <a:p>
            <a:r>
              <a:rPr lang="en-US" smtClean="0"/>
              <a:t>Marks, et al., Huawei</a:t>
            </a:r>
            <a:endParaRPr lang="en-GB" dirty="0"/>
          </a:p>
        </p:txBody>
      </p:sp>
      <p:pic>
        <p:nvPicPr>
          <p:cNvPr id="10" name="Picture 9"/>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762000" y="1087674"/>
            <a:ext cx="7665760" cy="5389326"/>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 name="Abstract"/>
          <p:cNvSpPr txBox="1">
            <a:spLocks noGrp="1"/>
          </p:cNvSpPr>
          <p:nvPr>
            <p:ph type="title"/>
          </p:nvPr>
        </p:nvSpPr>
        <p:spPr>
          <a:xfrm>
            <a:off x="685800" y="457201"/>
            <a:ext cx="7770813" cy="761999"/>
          </a:xfrm>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r>
              <a:rPr lang="en-US" dirty="0" smtClean="0"/>
              <a:t>Usage Model 9, Shared Scan Channel</a:t>
            </a:r>
            <a:endParaRPr lang="en-US" dirty="0"/>
          </a:p>
        </p:txBody>
      </p:sp>
      <p:sp>
        <p:nvSpPr>
          <p:cNvPr id="104" name="Slide Number"/>
          <p:cNvSpPr txBox="1">
            <a:spLocks noGrp="1"/>
          </p:cNvSpPr>
          <p:nvPr>
            <p:ph type="sldNum" sz="quarter" idx="4294967295"/>
          </p:nvPr>
        </p:nvSpPr>
        <p:spPr>
          <a:xfrm>
            <a:off x="4526756" y="6475412"/>
            <a:ext cx="165101" cy="184027"/>
          </a:xfrm>
          <a:prstGeom prst="rect">
            <a:avLst/>
          </a:prstGeom>
        </p:spPr>
        <p:txBody>
          <a:bodyPr/>
          <a:lstStyle/>
          <a:p>
            <a:fld id="{86CB4B4D-7CA3-9044-876B-883B54F8677D}" type="slidenum">
              <a:rPr lang="en-US" smtClean="0"/>
              <a:pPr/>
              <a:t>15</a:t>
            </a:fld>
            <a:endParaRPr lang="en-US"/>
          </a:p>
        </p:txBody>
      </p:sp>
      <p:sp>
        <p:nvSpPr>
          <p:cNvPr id="5" name="Date Placeholder 4"/>
          <p:cNvSpPr>
            <a:spLocks noGrp="1"/>
          </p:cNvSpPr>
          <p:nvPr>
            <p:ph type="dt" idx="15"/>
          </p:nvPr>
        </p:nvSpPr>
        <p:spPr/>
        <p:txBody>
          <a:bodyPr/>
          <a:lstStyle/>
          <a:p>
            <a:r>
              <a:rPr lang="en-US" smtClean="0"/>
              <a:t>November 2017</a:t>
            </a:r>
            <a:endParaRPr lang="en-GB" dirty="0"/>
          </a:p>
        </p:txBody>
      </p:sp>
      <p:sp>
        <p:nvSpPr>
          <p:cNvPr id="7" name="Footer Placeholder 6"/>
          <p:cNvSpPr>
            <a:spLocks noGrp="1"/>
          </p:cNvSpPr>
          <p:nvPr>
            <p:ph type="ftr" idx="14"/>
          </p:nvPr>
        </p:nvSpPr>
        <p:spPr/>
        <p:txBody>
          <a:bodyPr/>
          <a:lstStyle/>
          <a:p>
            <a:r>
              <a:rPr lang="en-US" smtClean="0"/>
              <a:t>Marks, et al., Huawei</a:t>
            </a:r>
            <a:endParaRPr lang="en-GB" dirty="0"/>
          </a:p>
        </p:txBody>
      </p:sp>
      <p:pic>
        <p:nvPicPr>
          <p:cNvPr id="8" name="Picture 7"/>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838200" y="1066800"/>
            <a:ext cx="7645400" cy="5375011"/>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 name="Abstract"/>
          <p:cNvSpPr txBox="1">
            <a:spLocks noGrp="1"/>
          </p:cNvSpPr>
          <p:nvPr>
            <p:ph type="title"/>
          </p:nvPr>
        </p:nvSpPr>
        <p:spPr>
          <a:xfrm>
            <a:off x="685800" y="685800"/>
            <a:ext cx="7770813" cy="761999"/>
          </a:xfrm>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r>
              <a:rPr lang="en-US" dirty="0" smtClean="0"/>
              <a:t>Usage Model 9: Active Scan</a:t>
            </a:r>
            <a:br>
              <a:rPr lang="en-US" dirty="0" smtClean="0"/>
            </a:br>
            <a:endParaRPr lang="en-US" dirty="0"/>
          </a:p>
        </p:txBody>
      </p:sp>
      <p:sp>
        <p:nvSpPr>
          <p:cNvPr id="104" name="Slide Number"/>
          <p:cNvSpPr txBox="1">
            <a:spLocks noGrp="1"/>
          </p:cNvSpPr>
          <p:nvPr>
            <p:ph type="sldNum" sz="quarter" idx="4294967295"/>
          </p:nvPr>
        </p:nvSpPr>
        <p:spPr>
          <a:xfrm>
            <a:off x="4526756" y="6475412"/>
            <a:ext cx="165101" cy="184027"/>
          </a:xfrm>
          <a:prstGeom prst="rect">
            <a:avLst/>
          </a:prstGeom>
        </p:spPr>
        <p:txBody>
          <a:bodyPr/>
          <a:lstStyle/>
          <a:p>
            <a:fld id="{86CB4B4D-7CA3-9044-876B-883B54F8677D}" type="slidenum">
              <a:rPr lang="en-US" smtClean="0"/>
              <a:pPr/>
              <a:t>16</a:t>
            </a:fld>
            <a:endParaRPr lang="en-US"/>
          </a:p>
        </p:txBody>
      </p:sp>
      <p:sp>
        <p:nvSpPr>
          <p:cNvPr id="5" name="Date Placeholder 4"/>
          <p:cNvSpPr>
            <a:spLocks noGrp="1"/>
          </p:cNvSpPr>
          <p:nvPr>
            <p:ph type="dt" idx="15"/>
          </p:nvPr>
        </p:nvSpPr>
        <p:spPr/>
        <p:txBody>
          <a:bodyPr/>
          <a:lstStyle/>
          <a:p>
            <a:r>
              <a:rPr lang="en-US" smtClean="0"/>
              <a:t>November 2017</a:t>
            </a:r>
            <a:endParaRPr lang="en-GB" dirty="0"/>
          </a:p>
        </p:txBody>
      </p:sp>
      <p:sp>
        <p:nvSpPr>
          <p:cNvPr id="7" name="Footer Placeholder 6"/>
          <p:cNvSpPr>
            <a:spLocks noGrp="1"/>
          </p:cNvSpPr>
          <p:nvPr>
            <p:ph type="ftr" idx="14"/>
          </p:nvPr>
        </p:nvSpPr>
        <p:spPr/>
        <p:txBody>
          <a:bodyPr/>
          <a:lstStyle/>
          <a:p>
            <a:r>
              <a:rPr lang="en-US" smtClean="0"/>
              <a:t>Marks, et al., Huawei</a:t>
            </a:r>
            <a:endParaRPr lang="en-GB" dirty="0"/>
          </a:p>
        </p:txBody>
      </p:sp>
      <p:pic>
        <p:nvPicPr>
          <p:cNvPr id="9" name="Picture 8"/>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762000" y="990600"/>
            <a:ext cx="7696200" cy="5410726"/>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 name="Abstract"/>
          <p:cNvSpPr txBox="1">
            <a:spLocks noGrp="1"/>
          </p:cNvSpPr>
          <p:nvPr>
            <p:ph type="title"/>
          </p:nvPr>
        </p:nvSpPr>
        <p:spPr>
          <a:xfrm>
            <a:off x="304800" y="381000"/>
            <a:ext cx="8305800" cy="761999"/>
          </a:xfrm>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r>
              <a:rPr lang="en-US" dirty="0" smtClean="0"/>
              <a:t>Usage Model 9 with Multiple Scan Channels</a:t>
            </a:r>
            <a:endParaRPr lang="en-US" dirty="0"/>
          </a:p>
        </p:txBody>
      </p:sp>
      <p:sp>
        <p:nvSpPr>
          <p:cNvPr id="104" name="Slide Number"/>
          <p:cNvSpPr txBox="1">
            <a:spLocks noGrp="1"/>
          </p:cNvSpPr>
          <p:nvPr>
            <p:ph type="sldNum" sz="quarter" idx="4294967295"/>
          </p:nvPr>
        </p:nvSpPr>
        <p:spPr>
          <a:xfrm>
            <a:off x="4526756" y="6475412"/>
            <a:ext cx="165101" cy="184027"/>
          </a:xfrm>
          <a:prstGeom prst="rect">
            <a:avLst/>
          </a:prstGeom>
        </p:spPr>
        <p:txBody>
          <a:bodyPr/>
          <a:lstStyle/>
          <a:p>
            <a:fld id="{86CB4B4D-7CA3-9044-876B-883B54F8677D}" type="slidenum">
              <a:rPr lang="en-US" smtClean="0"/>
              <a:pPr/>
              <a:t>17</a:t>
            </a:fld>
            <a:endParaRPr lang="en-US"/>
          </a:p>
        </p:txBody>
      </p:sp>
      <p:sp>
        <p:nvSpPr>
          <p:cNvPr id="5" name="Date Placeholder 4"/>
          <p:cNvSpPr>
            <a:spLocks noGrp="1"/>
          </p:cNvSpPr>
          <p:nvPr>
            <p:ph type="dt" idx="15"/>
          </p:nvPr>
        </p:nvSpPr>
        <p:spPr/>
        <p:txBody>
          <a:bodyPr/>
          <a:lstStyle/>
          <a:p>
            <a:r>
              <a:rPr lang="en-US" smtClean="0"/>
              <a:t>November 2017</a:t>
            </a:r>
            <a:endParaRPr lang="en-GB" dirty="0"/>
          </a:p>
        </p:txBody>
      </p:sp>
      <p:sp>
        <p:nvSpPr>
          <p:cNvPr id="7" name="Footer Placeholder 6"/>
          <p:cNvSpPr>
            <a:spLocks noGrp="1"/>
          </p:cNvSpPr>
          <p:nvPr>
            <p:ph type="ftr" idx="14"/>
          </p:nvPr>
        </p:nvSpPr>
        <p:spPr/>
        <p:txBody>
          <a:bodyPr/>
          <a:lstStyle/>
          <a:p>
            <a:r>
              <a:rPr lang="en-US" smtClean="0"/>
              <a:t>Marks, et al., Huawei</a:t>
            </a:r>
            <a:endParaRPr lang="en-GB" dirty="0"/>
          </a:p>
        </p:txBody>
      </p:sp>
      <p:pic>
        <p:nvPicPr>
          <p:cNvPr id="8" name="Picture 7"/>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565150" y="990600"/>
            <a:ext cx="8197850" cy="5411727"/>
          </a:xfrm>
          <a:prstGeom prst="rect">
            <a:avLst/>
          </a:prstGeo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 name="Abstract"/>
          <p:cNvSpPr txBox="1">
            <a:spLocks noGrp="1"/>
          </p:cNvSpPr>
          <p:nvPr>
            <p:ph type="title"/>
          </p:nvPr>
        </p:nvSpPr>
        <p:spPr>
          <a:xfrm>
            <a:off x="381000" y="381000"/>
            <a:ext cx="8458200" cy="761999"/>
          </a:xfrm>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r>
              <a:rPr lang="en-US" dirty="0" smtClean="0"/>
              <a:t>Usage Model 9 with Multiple Scan Channels</a:t>
            </a:r>
            <a:endParaRPr lang="en-US" dirty="0"/>
          </a:p>
        </p:txBody>
      </p:sp>
      <p:sp>
        <p:nvSpPr>
          <p:cNvPr id="104" name="Slide Number"/>
          <p:cNvSpPr txBox="1">
            <a:spLocks noGrp="1"/>
          </p:cNvSpPr>
          <p:nvPr>
            <p:ph type="sldNum" sz="quarter" idx="4294967295"/>
          </p:nvPr>
        </p:nvSpPr>
        <p:spPr>
          <a:xfrm>
            <a:off x="4526756" y="6475412"/>
            <a:ext cx="165101" cy="184027"/>
          </a:xfrm>
          <a:prstGeom prst="rect">
            <a:avLst/>
          </a:prstGeom>
        </p:spPr>
        <p:txBody>
          <a:bodyPr/>
          <a:lstStyle/>
          <a:p>
            <a:fld id="{86CB4B4D-7CA3-9044-876B-883B54F8677D}" type="slidenum">
              <a:rPr lang="en-US" smtClean="0"/>
              <a:pPr/>
              <a:t>18</a:t>
            </a:fld>
            <a:endParaRPr lang="en-US"/>
          </a:p>
        </p:txBody>
      </p:sp>
      <p:sp>
        <p:nvSpPr>
          <p:cNvPr id="5" name="Date Placeholder 4"/>
          <p:cNvSpPr>
            <a:spLocks noGrp="1"/>
          </p:cNvSpPr>
          <p:nvPr>
            <p:ph type="dt" idx="15"/>
          </p:nvPr>
        </p:nvSpPr>
        <p:spPr/>
        <p:txBody>
          <a:bodyPr/>
          <a:lstStyle/>
          <a:p>
            <a:r>
              <a:rPr lang="en-US" smtClean="0"/>
              <a:t>November 2017</a:t>
            </a:r>
            <a:endParaRPr lang="en-GB" dirty="0"/>
          </a:p>
        </p:txBody>
      </p:sp>
      <p:sp>
        <p:nvSpPr>
          <p:cNvPr id="7" name="Footer Placeholder 6"/>
          <p:cNvSpPr>
            <a:spLocks noGrp="1"/>
          </p:cNvSpPr>
          <p:nvPr>
            <p:ph type="ftr" idx="14"/>
          </p:nvPr>
        </p:nvSpPr>
        <p:spPr/>
        <p:txBody>
          <a:bodyPr/>
          <a:lstStyle/>
          <a:p>
            <a:r>
              <a:rPr lang="en-US" smtClean="0"/>
              <a:t>Marks, et al., Huawei</a:t>
            </a:r>
            <a:endParaRPr lang="en-GB" dirty="0"/>
          </a:p>
        </p:txBody>
      </p:sp>
      <p:pic>
        <p:nvPicPr>
          <p:cNvPr id="9" name="Picture 8"/>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533400" y="983548"/>
            <a:ext cx="8216900" cy="5493452"/>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 name="Abstract"/>
          <p:cNvSpPr txBox="1">
            <a:spLocks noGrp="1"/>
          </p:cNvSpPr>
          <p:nvPr>
            <p:ph type="title"/>
          </p:nvPr>
        </p:nvSpPr>
        <p:spPr>
          <a:xfrm>
            <a:off x="611187" y="381000"/>
            <a:ext cx="7770813" cy="761999"/>
          </a:xfrm>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r>
              <a:rPr lang="en-US" dirty="0" smtClean="0"/>
              <a:t>Usage Model 9 with Shared Scan Channel</a:t>
            </a:r>
            <a:endParaRPr lang="en-US" dirty="0"/>
          </a:p>
        </p:txBody>
      </p:sp>
      <p:sp>
        <p:nvSpPr>
          <p:cNvPr id="104" name="Slide Number"/>
          <p:cNvSpPr txBox="1">
            <a:spLocks noGrp="1"/>
          </p:cNvSpPr>
          <p:nvPr>
            <p:ph type="sldNum" sz="quarter" idx="4294967295"/>
          </p:nvPr>
        </p:nvSpPr>
        <p:spPr>
          <a:xfrm>
            <a:off x="4526756" y="6475412"/>
            <a:ext cx="165101" cy="184027"/>
          </a:xfrm>
          <a:prstGeom prst="rect">
            <a:avLst/>
          </a:prstGeom>
        </p:spPr>
        <p:txBody>
          <a:bodyPr/>
          <a:lstStyle/>
          <a:p>
            <a:fld id="{86CB4B4D-7CA3-9044-876B-883B54F8677D}" type="slidenum">
              <a:rPr lang="en-US" smtClean="0"/>
              <a:pPr/>
              <a:t>19</a:t>
            </a:fld>
            <a:endParaRPr lang="en-US"/>
          </a:p>
        </p:txBody>
      </p:sp>
      <p:sp>
        <p:nvSpPr>
          <p:cNvPr id="5" name="Date Placeholder 4"/>
          <p:cNvSpPr>
            <a:spLocks noGrp="1"/>
          </p:cNvSpPr>
          <p:nvPr>
            <p:ph type="dt" idx="15"/>
          </p:nvPr>
        </p:nvSpPr>
        <p:spPr/>
        <p:txBody>
          <a:bodyPr/>
          <a:lstStyle/>
          <a:p>
            <a:r>
              <a:rPr lang="en-US" smtClean="0"/>
              <a:t>November 2017</a:t>
            </a:r>
            <a:endParaRPr lang="en-GB" dirty="0"/>
          </a:p>
        </p:txBody>
      </p:sp>
      <p:sp>
        <p:nvSpPr>
          <p:cNvPr id="7" name="Footer Placeholder 6"/>
          <p:cNvSpPr>
            <a:spLocks noGrp="1"/>
          </p:cNvSpPr>
          <p:nvPr>
            <p:ph type="ftr" idx="14"/>
          </p:nvPr>
        </p:nvSpPr>
        <p:spPr/>
        <p:txBody>
          <a:bodyPr/>
          <a:lstStyle/>
          <a:p>
            <a:r>
              <a:rPr lang="en-US" smtClean="0"/>
              <a:t>Marks, et al., Huawei</a:t>
            </a:r>
            <a:endParaRPr lang="en-GB" dirty="0"/>
          </a:p>
        </p:txBody>
      </p:sp>
      <p:pic>
        <p:nvPicPr>
          <p:cNvPr id="8" name="Picture 7"/>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901700" y="1092814"/>
            <a:ext cx="7480300" cy="5333386"/>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696912" y="333375"/>
            <a:ext cx="2589203" cy="273050"/>
          </a:xfrm>
        </p:spPr>
        <p:txBody>
          <a:bodyPr/>
          <a:lstStyle/>
          <a:p>
            <a:r>
              <a:rPr lang="en-US" smtClean="0"/>
              <a:t>November 2017</a:t>
            </a:r>
            <a:endParaRPr lang="en-GB" dirty="0"/>
          </a:p>
        </p:txBody>
      </p:sp>
      <p:sp>
        <p:nvSpPr>
          <p:cNvPr id="5" name="Footer Placeholder 4"/>
          <p:cNvSpPr>
            <a:spLocks noGrp="1"/>
          </p:cNvSpPr>
          <p:nvPr>
            <p:ph type="ftr" idx="14"/>
          </p:nvPr>
        </p:nvSpPr>
        <p:spPr>
          <a:xfrm>
            <a:off x="5500694" y="6475413"/>
            <a:ext cx="3041644" cy="180975"/>
          </a:xfrm>
        </p:spPr>
        <p:txBody>
          <a:bodyPr/>
          <a:lstStyle/>
          <a:p>
            <a:r>
              <a:rPr lang="en-US" smtClean="0"/>
              <a:t>Marks, et al., Huawei</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4097"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type="body" idx="1"/>
          </p:nvPr>
        </p:nvSpPr>
        <p:spPr>
          <a:xfrm>
            <a:off x="685800" y="1981200"/>
            <a:ext cx="7772400" cy="4114800"/>
          </a:xfrm>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smtClean="0"/>
              <a:t>This contribution, intended for presentation to IEEE 802.11 </a:t>
            </a:r>
            <a:r>
              <a:rPr lang="en-US" dirty="0" err="1" smtClean="0"/>
              <a:t>TGba</a:t>
            </a:r>
            <a:r>
              <a:rPr lang="en-US" dirty="0" smtClean="0"/>
              <a:t>, proposing additional details to apply Usage Model 9 (“Smart Scanning”) of the WUR Usage Model Document (IEEE 802.11-17/0029r10), consistent with the Specification Framework for </a:t>
            </a:r>
            <a:r>
              <a:rPr lang="en-US" dirty="0" err="1" smtClean="0"/>
              <a:t>TGba</a:t>
            </a:r>
            <a:r>
              <a:rPr lang="en-US" dirty="0" smtClean="0"/>
              <a:t> (IEEE 802.11-17/0575r04). </a:t>
            </a:r>
          </a:p>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smtClean="0"/>
              <a:t>The key points are:</a:t>
            </a:r>
          </a:p>
          <a:p>
            <a:pPr>
              <a:buFont typeface="Arial"/>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smtClean="0"/>
              <a:t>advertisement of the WUR scan channel</a:t>
            </a:r>
          </a:p>
          <a:p>
            <a:pPr>
              <a:buFont typeface="Arial"/>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smtClean="0"/>
              <a:t>benefits of implementing with a shared scan channel</a:t>
            </a:r>
          </a:p>
          <a:p>
            <a:pP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November 2017</a:t>
            </a:r>
            <a:endParaRPr lang="en-GB"/>
          </a:p>
        </p:txBody>
      </p:sp>
      <p:sp>
        <p:nvSpPr>
          <p:cNvPr id="5" name="Footer Placeholder 4"/>
          <p:cNvSpPr>
            <a:spLocks noGrp="1"/>
          </p:cNvSpPr>
          <p:nvPr>
            <p:ph type="ftr" idx="14"/>
          </p:nvPr>
        </p:nvSpPr>
        <p:spPr>
          <a:xfrm>
            <a:off x="6215074" y="6475413"/>
            <a:ext cx="2327264" cy="180975"/>
          </a:xfrm>
        </p:spPr>
        <p:txBody>
          <a:bodyPr/>
          <a:lstStyle/>
          <a:p>
            <a:r>
              <a:rPr lang="en-US" smtClean="0"/>
              <a:t>Marks, et al., Huawei</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20</a:t>
            </a:fld>
            <a:endParaRPr lang="en-GB"/>
          </a:p>
        </p:txBody>
      </p:sp>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t>Congestion in the </a:t>
            </a:r>
            <a:r>
              <a:rPr lang="en-US" dirty="0" err="1" smtClean="0"/>
              <a:t>ScanChannel</a:t>
            </a:r>
            <a:endParaRPr lang="en-GB" dirty="0"/>
          </a:p>
        </p:txBody>
      </p:sp>
      <p:sp>
        <p:nvSpPr>
          <p:cNvPr id="11266" name="Rectangle 2"/>
          <p:cNvSpPr>
            <a:spLocks noGrp="1" noChangeArrowheads="1"/>
          </p:cNvSpPr>
          <p:nvPr>
            <p:ph type="body" idx="1"/>
          </p:nvPr>
        </p:nvSpPr>
        <p:spPr>
          <a:xfrm>
            <a:off x="609600" y="1752600"/>
            <a:ext cx="7772400" cy="4724400"/>
          </a:xfrm>
          <a:ln/>
        </p:spPr>
        <p:txBody>
          <a:bodyPr/>
          <a:lstStyle/>
          <a:p>
            <a:pPr>
              <a:buFont typeface="Arial" charset="0"/>
              <a:buChar char="•"/>
            </a:pPr>
            <a:r>
              <a:rPr lang="en-US" dirty="0" smtClean="0"/>
              <a:t>Per IEEE 802.11-17/1386r7, Use Case 1 (location scan) of Usage Model 9, WAI period can be tens of seconds</a:t>
            </a:r>
          </a:p>
          <a:p>
            <a:pPr lvl="1">
              <a:buFont typeface="Arial" charset="0"/>
              <a:buChar char="•"/>
            </a:pPr>
            <a:r>
              <a:rPr lang="en-US" dirty="0" smtClean="0"/>
              <a:t>passive scanning with low WAI repetition rate</a:t>
            </a:r>
          </a:p>
          <a:p>
            <a:pPr>
              <a:buFont typeface="Arial" charset="0"/>
              <a:buChar char="•"/>
            </a:pPr>
            <a:r>
              <a:rPr lang="en-US" dirty="0" smtClean="0"/>
              <a:t>In Use Case 2 (roam scan) of Usage Model 9, latency is critical</a:t>
            </a:r>
          </a:p>
          <a:p>
            <a:pPr marL="742950" lvl="2" indent="-342900">
              <a:spcBef>
                <a:spcPts val="600"/>
              </a:spcBef>
              <a:buFont typeface="Arial" charset="0"/>
              <a:buChar char="•"/>
            </a:pPr>
            <a:r>
              <a:rPr lang="en-US" dirty="0" smtClean="0"/>
              <a:t>passive scanning with high WAI repetition rate (~100 ms), or active</a:t>
            </a:r>
          </a:p>
          <a:p>
            <a:pPr>
              <a:buFont typeface="Arial" charset="0"/>
              <a:buChar char="•"/>
            </a:pPr>
            <a:r>
              <a:rPr lang="en-US" dirty="0" smtClean="0"/>
              <a:t>WAI duration can be around 1-2 ms</a:t>
            </a:r>
          </a:p>
          <a:p>
            <a:pPr lvl="1">
              <a:buFont typeface="Arial" charset="0"/>
              <a:buChar char="•"/>
            </a:pPr>
            <a:r>
              <a:rPr lang="en-US" dirty="0" smtClean="0"/>
              <a:t>frame data content could be as little as ~12 bytes</a:t>
            </a:r>
          </a:p>
          <a:p>
            <a:pPr lvl="2">
              <a:buFont typeface="Arial" charset="0"/>
              <a:buChar char="•"/>
            </a:pPr>
            <a:r>
              <a:rPr lang="en-US" dirty="0" smtClean="0"/>
              <a:t>identify the operating channel and the ESS</a:t>
            </a:r>
          </a:p>
          <a:p>
            <a:pPr lvl="2">
              <a:buFont typeface="Arial" charset="0"/>
              <a:buChar char="•"/>
            </a:pPr>
            <a:r>
              <a:rPr lang="en-US" dirty="0" smtClean="0"/>
              <a:t>0.4 ms at 250 </a:t>
            </a:r>
            <a:r>
              <a:rPr lang="en-US" dirty="0" err="1" smtClean="0"/>
              <a:t>kbit/s</a:t>
            </a:r>
            <a:r>
              <a:rPr lang="en-US" dirty="0" smtClean="0"/>
              <a:t> or 1.5 ms at 62.5 </a:t>
            </a:r>
            <a:r>
              <a:rPr lang="en-US" dirty="0" err="1" smtClean="0"/>
              <a:t>kbit/s</a:t>
            </a:r>
            <a:endParaRPr lang="en-US" dirty="0" smtClean="0"/>
          </a:p>
          <a:p>
            <a:pPr lvl="2">
              <a:buFont typeface="Arial" charset="0"/>
              <a:buChar char="•"/>
            </a:pPr>
            <a:r>
              <a:rPr lang="en-US" dirty="0" smtClean="0"/>
              <a:t>probably not long enough to be a major problem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November 2017</a:t>
            </a:r>
            <a:endParaRPr lang="en-GB"/>
          </a:p>
        </p:txBody>
      </p:sp>
      <p:sp>
        <p:nvSpPr>
          <p:cNvPr id="5" name="Footer Placeholder 4"/>
          <p:cNvSpPr>
            <a:spLocks noGrp="1"/>
          </p:cNvSpPr>
          <p:nvPr>
            <p:ph type="ftr" idx="14"/>
          </p:nvPr>
        </p:nvSpPr>
        <p:spPr>
          <a:xfrm>
            <a:off x="6215074" y="6475413"/>
            <a:ext cx="2327264" cy="180975"/>
          </a:xfrm>
        </p:spPr>
        <p:txBody>
          <a:bodyPr/>
          <a:lstStyle/>
          <a:p>
            <a:r>
              <a:rPr lang="en-US" smtClean="0"/>
              <a:t>Marks, et al., Huawei</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21</a:t>
            </a:fld>
            <a:endParaRPr lang="en-GB"/>
          </a:p>
        </p:txBody>
      </p:sp>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t>Summary</a:t>
            </a:r>
            <a:endParaRPr lang="en-GB" dirty="0"/>
          </a:p>
        </p:txBody>
      </p:sp>
      <p:sp>
        <p:nvSpPr>
          <p:cNvPr id="11266" name="Rectangle 2"/>
          <p:cNvSpPr>
            <a:spLocks noGrp="1" noChangeArrowheads="1"/>
          </p:cNvSpPr>
          <p:nvPr>
            <p:ph type="body" idx="1"/>
          </p:nvPr>
        </p:nvSpPr>
        <p:spPr>
          <a:xfrm>
            <a:off x="685800" y="1600200"/>
            <a:ext cx="7772400" cy="4589463"/>
          </a:xfrm>
          <a:ln/>
        </p:spPr>
        <p:txBody>
          <a:bodyPr/>
          <a:lstStyle/>
          <a:p>
            <a:pPr>
              <a:buFont typeface="Arial" charset="0"/>
              <a:buChar char="•"/>
            </a:pPr>
            <a:r>
              <a:rPr lang="en-US" dirty="0" smtClean="0"/>
              <a:t>Usage Model 9 stands in need of further detail</a:t>
            </a:r>
          </a:p>
          <a:p>
            <a:pPr lvl="1">
              <a:buFont typeface="Arial" charset="0"/>
              <a:buChar char="•"/>
            </a:pPr>
            <a:r>
              <a:rPr lang="en-US" dirty="0" smtClean="0"/>
              <a:t>IEEE 802.11-17/1333r2 and IEEE 802.11-17/0666r2 provide useful guidance</a:t>
            </a:r>
          </a:p>
          <a:p>
            <a:pPr>
              <a:buFont typeface="Arial" charset="0"/>
              <a:buChar char="•"/>
            </a:pPr>
            <a:r>
              <a:rPr lang="en-US" dirty="0" smtClean="0"/>
              <a:t>Needs a means to inform mobile of the WUR scan channel</a:t>
            </a:r>
          </a:p>
          <a:p>
            <a:pPr lvl="1">
              <a:buFont typeface="Arial" charset="0"/>
              <a:buChar char="•"/>
            </a:pPr>
            <a:r>
              <a:rPr lang="en-US" dirty="0" smtClean="0"/>
              <a:t>the RNR element is a good basis</a:t>
            </a:r>
          </a:p>
          <a:p>
            <a:pPr lvl="1">
              <a:buFont typeface="Arial" charset="0"/>
              <a:buChar char="•"/>
            </a:pPr>
            <a:r>
              <a:rPr lang="en-US" dirty="0" smtClean="0"/>
              <a:t>need to add a tag to identify the channel</a:t>
            </a:r>
          </a:p>
          <a:p>
            <a:pPr>
              <a:buFont typeface="Arial" charset="0"/>
              <a:buChar char="•"/>
            </a:pPr>
            <a:r>
              <a:rPr lang="en-US" dirty="0" smtClean="0"/>
              <a:t>If multiple </a:t>
            </a:r>
            <a:r>
              <a:rPr lang="en-US" dirty="0" err="1" smtClean="0"/>
              <a:t>APs</a:t>
            </a:r>
            <a:r>
              <a:rPr lang="en-US" dirty="0" smtClean="0"/>
              <a:t> use a common shared WUR scan channel, then scanning will be much faster</a:t>
            </a:r>
          </a:p>
          <a:p>
            <a:pPr>
              <a:buFont typeface="Arial" charset="0"/>
              <a:buChar char="•"/>
            </a:pPr>
            <a:r>
              <a:rPr lang="en-US" dirty="0" smtClean="0"/>
              <a:t>Note: How </a:t>
            </a:r>
            <a:r>
              <a:rPr lang="en-US" dirty="0" err="1" smtClean="0"/>
              <a:t>APs</a:t>
            </a:r>
            <a:r>
              <a:rPr lang="en-US" dirty="0" smtClean="0"/>
              <a:t> choose their scan channels need not be standardized here. Perhaps they listen over the air; perhaps they are coordinated by a controller.</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November 2017</a:t>
            </a:r>
            <a:endParaRPr lang="en-GB"/>
          </a:p>
        </p:txBody>
      </p:sp>
      <p:sp>
        <p:nvSpPr>
          <p:cNvPr id="5" name="Footer Placeholder 4"/>
          <p:cNvSpPr>
            <a:spLocks noGrp="1"/>
          </p:cNvSpPr>
          <p:nvPr>
            <p:ph type="ftr" idx="14"/>
          </p:nvPr>
        </p:nvSpPr>
        <p:spPr>
          <a:xfrm>
            <a:off x="6215074" y="6475413"/>
            <a:ext cx="2327264" cy="180975"/>
          </a:xfrm>
        </p:spPr>
        <p:txBody>
          <a:bodyPr/>
          <a:lstStyle/>
          <a:p>
            <a:r>
              <a:rPr lang="en-US" smtClean="0"/>
              <a:t>Marks, et al., Huawei</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22</a:t>
            </a:fld>
            <a:endParaRPr lang="en-GB"/>
          </a:p>
        </p:txBody>
      </p:sp>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t>References</a:t>
            </a:r>
            <a:endParaRPr lang="en-GB" dirty="0"/>
          </a:p>
        </p:txBody>
      </p:sp>
      <p:sp>
        <p:nvSpPr>
          <p:cNvPr id="11266" name="Rectangle 2"/>
          <p:cNvSpPr>
            <a:spLocks noGrp="1" noChangeArrowheads="1"/>
          </p:cNvSpPr>
          <p:nvPr>
            <p:ph type="body" idx="1"/>
          </p:nvPr>
        </p:nvSpPr>
        <p:spPr>
          <a:xfrm>
            <a:off x="685800" y="1981201"/>
            <a:ext cx="7772400" cy="4256112"/>
          </a:xfrm>
          <a:ln/>
        </p:spPr>
        <p:txBody>
          <a:bodyPr/>
          <a:lstStyle/>
          <a:p>
            <a:pPr marL="457200" indent="-457200"/>
            <a:r>
              <a:rPr lang="en-US" sz="2000" b="0" dirty="0" smtClean="0"/>
              <a:t>[1] IEEE 802.11-17/0029r10 (“WUR Usage Model Document”)</a:t>
            </a:r>
          </a:p>
          <a:p>
            <a:pPr marL="457200" indent="-457200"/>
            <a:r>
              <a:rPr lang="en-US" sz="2000" b="0" dirty="0" smtClean="0"/>
              <a:t>[2] IEEE 802.11-17-0575r04 (“Specification Framework for </a:t>
            </a:r>
            <a:r>
              <a:rPr lang="en-US" sz="2000" b="0" dirty="0" err="1" smtClean="0"/>
              <a:t>TGba</a:t>
            </a:r>
            <a:r>
              <a:rPr lang="en-US" sz="2000" b="0" dirty="0" smtClean="0"/>
              <a:t>”)</a:t>
            </a:r>
          </a:p>
          <a:p>
            <a:pPr marL="457200" indent="-457200"/>
            <a:r>
              <a:rPr lang="en-US" sz="2000" b="0" dirty="0" smtClean="0"/>
              <a:t>[3] IEEE 802.11-17/1386r7 (“Examining 11ba usage models for mainstream devices”)</a:t>
            </a:r>
          </a:p>
          <a:p>
            <a:pPr marL="457200" indent="-457200"/>
            <a:r>
              <a:rPr lang="en-US" sz="2000" b="0" dirty="0" smtClean="0"/>
              <a:t>[4]	IEEE 802.11-17/0666r2 (“TBTT Information Field Type (TIFT): Proposed content for 802.11REVmd”)</a:t>
            </a:r>
          </a:p>
          <a:p>
            <a:pPr marL="457200" indent="-457200"/>
            <a:r>
              <a:rPr lang="en-US" sz="2000" b="0" dirty="0" smtClean="0"/>
              <a:t>[5] IEEE 802.11-17/1333r2 (“WUR Operating Channel”)</a:t>
            </a:r>
          </a:p>
          <a:p>
            <a:pPr marL="457200" indent="-457200"/>
            <a:r>
              <a:rPr lang="en-US" sz="2000" b="0" dirty="0"/>
              <a:t>[6] IEEE 802.11-17/1608r0(“WUR Discovery Frame for Smart Scanning”)</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 name="Abstract"/>
          <p:cNvSpPr txBox="1">
            <a:spLocks noGrp="1"/>
          </p:cNvSpPr>
          <p:nvPr>
            <p:ph type="title"/>
          </p:nvPr>
        </p:nvSpPr>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r>
              <a:rPr lang="en-US" smtClean="0"/>
              <a:t>Background</a:t>
            </a:r>
            <a:endParaRPr lang="en-US" dirty="0"/>
          </a:p>
        </p:txBody>
      </p:sp>
      <p:sp>
        <p:nvSpPr>
          <p:cNvPr id="106" name="This contribution, intended for presentation to the IEEE 802.11 Wireless Next Generation (WNG) Standing Committee, argues for the development of standards specifying a Multiple AP Coordinated Synchronous  Extended Service Set (MACSESS) supporting a synchronous set of access points and associated stations with integrated MIMO. Arguments for such development are made in terms of interoperability, efficiency improvements, recent academic results, and recent enhancements to IEEE Std 802.11."/>
          <p:cNvSpPr txBox="1">
            <a:spLocks noGrp="1"/>
          </p:cNvSpPr>
          <p:nvPr>
            <p:ph type="body" idx="1"/>
          </p:nvPr>
        </p:nvSpPr>
        <p:spPr/>
        <p:txBody>
          <a:bodyPr/>
          <a:lstStyle/>
          <a:p>
            <a:r>
              <a:rPr lang="en-US" dirty="0" smtClean="0"/>
              <a:t>The WUR Usage Model Document, in Revision 10 (IEEE 802.11-17/0029r10), introduced a new Usage Model 9 (“Smart Scanning”), with two use cases, based on IEEE 802.11-17/1386r7.</a:t>
            </a:r>
          </a:p>
          <a:p>
            <a:pPr lvl="1">
              <a:buFont typeface="Arial"/>
              <a:buChar char="•"/>
            </a:pPr>
            <a:r>
              <a:rPr lang="en-US" dirty="0" smtClean="0"/>
              <a:t> “discovering nearby </a:t>
            </a:r>
            <a:r>
              <a:rPr lang="en-US" dirty="0" err="1" smtClean="0"/>
              <a:t>APs</a:t>
            </a:r>
            <a:r>
              <a:rPr lang="en-US" dirty="0" smtClean="0"/>
              <a:t> on main radio requires the STA to do passive or active scan which consumes quite some power…Since WUR is an ultra-low power receiver, offloading some of the passive background scans to WUR can significantly save even more power” [17/1386r7]</a:t>
            </a:r>
          </a:p>
          <a:p>
            <a:endParaRPr lang="en-US" dirty="0" smtClean="0"/>
          </a:p>
          <a:p>
            <a:endParaRPr lang="en-US" dirty="0"/>
          </a:p>
        </p:txBody>
      </p:sp>
      <p:sp>
        <p:nvSpPr>
          <p:cNvPr id="104" name="Slide Number"/>
          <p:cNvSpPr txBox="1">
            <a:spLocks noGrp="1"/>
          </p:cNvSpPr>
          <p:nvPr>
            <p:ph type="sldNum" sz="quarter" idx="12"/>
          </p:nvPr>
        </p:nvSpPr>
        <p:spPr/>
        <p:txBody>
          <a:bodyPr/>
          <a:lstStyle/>
          <a:p>
            <a:fld id="{86CB4B4D-7CA3-9044-876B-883B54F8677D}" type="slidenum">
              <a:rPr lang="en-US" smtClean="0"/>
              <a:pPr/>
              <a:t>3</a:t>
            </a:fld>
            <a:endParaRPr lang="en-US"/>
          </a:p>
        </p:txBody>
      </p:sp>
      <p:sp>
        <p:nvSpPr>
          <p:cNvPr id="6" name="Footer Placeholder 5"/>
          <p:cNvSpPr>
            <a:spLocks noGrp="1"/>
          </p:cNvSpPr>
          <p:nvPr>
            <p:ph type="ftr" idx="14"/>
          </p:nvPr>
        </p:nvSpPr>
        <p:spPr/>
        <p:txBody>
          <a:bodyPr/>
          <a:lstStyle/>
          <a:p>
            <a:r>
              <a:rPr lang="en-US" smtClean="0"/>
              <a:t>Marks, et al., Huawei</a:t>
            </a:r>
            <a:endParaRPr lang="en-GB" dirty="0"/>
          </a:p>
        </p:txBody>
      </p:sp>
      <p:sp>
        <p:nvSpPr>
          <p:cNvPr id="5" name="Date Placeholder 4"/>
          <p:cNvSpPr>
            <a:spLocks noGrp="1"/>
          </p:cNvSpPr>
          <p:nvPr>
            <p:ph type="dt" idx="15"/>
          </p:nvPr>
        </p:nvSpPr>
        <p:spPr/>
        <p:txBody>
          <a:bodyPr/>
          <a:lstStyle/>
          <a:p>
            <a:r>
              <a:rPr lang="en-US" smtClean="0"/>
              <a:t>November 2017</a:t>
            </a:r>
            <a:endParaRPr lang="en-GB"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bwMode="auto">
          <a:xfrm>
            <a:off x="335604" y="6248400"/>
            <a:ext cx="8351196" cy="533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 name="标题 1"/>
          <p:cNvSpPr>
            <a:spLocks noGrp="1"/>
          </p:cNvSpPr>
          <p:nvPr>
            <p:ph type="title"/>
          </p:nvPr>
        </p:nvSpPr>
        <p:spPr>
          <a:xfrm>
            <a:off x="685800" y="677861"/>
            <a:ext cx="7770813" cy="797853"/>
          </a:xfrm>
        </p:spPr>
        <p:txBody>
          <a:bodyPr/>
          <a:lstStyle/>
          <a:p>
            <a:r>
              <a:rPr lang="en-US" dirty="0"/>
              <a:t>Usage Model </a:t>
            </a:r>
            <a:r>
              <a:rPr lang="en-US" dirty="0" smtClean="0"/>
              <a:t>9: Smart Scanning</a:t>
            </a:r>
            <a:endParaRPr lang="en-US" dirty="0"/>
          </a:p>
        </p:txBody>
      </p:sp>
      <p:sp>
        <p:nvSpPr>
          <p:cNvPr id="9" name="Rectangle 3"/>
          <p:cNvSpPr txBox="1">
            <a:spLocks noChangeArrowheads="1"/>
          </p:cNvSpPr>
          <p:nvPr/>
        </p:nvSpPr>
        <p:spPr bwMode="auto">
          <a:xfrm>
            <a:off x="442608" y="1586753"/>
            <a:ext cx="3900792" cy="342493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400" b="1" u="sng" dirty="0" smtClean="0"/>
              <a:t>Use case 1: Ultra-low power location scan </a:t>
            </a:r>
            <a:endParaRPr lang="en-US" altLang="en-US" sz="1400" b="1" u="sng" dirty="0"/>
          </a:p>
          <a:p>
            <a:pPr indent="-285750"/>
            <a:r>
              <a:rPr lang="en-US" dirty="0" smtClean="0"/>
              <a:t>Mobile devices sometimes scan through multiple channels for nearby APs, and use the measured Wi-Fi signal strength for improved location services. </a:t>
            </a:r>
            <a:r>
              <a:rPr lang="en-US" dirty="0" smtClean="0">
                <a:noFill/>
                <a:uFill>
                  <a:solidFill>
                    <a:schemeClr val="accent6"/>
                  </a:solidFill>
                </a:uFill>
              </a:rPr>
              <a:t>Scanning on main radio consumes higher power than WUR radio.</a:t>
            </a:r>
            <a:r>
              <a:rPr lang="en-US" dirty="0" smtClean="0"/>
              <a:t> In addition, </a:t>
            </a:r>
            <a:r>
              <a:rPr lang="en-US" u="sng" dirty="0" smtClean="0">
                <a:solidFill>
                  <a:schemeClr val="accent6"/>
                </a:solidFill>
                <a:uFill>
                  <a:solidFill>
                    <a:schemeClr val="accent6"/>
                  </a:solidFill>
                </a:uFill>
              </a:rPr>
              <a:t>scanning on main radio has the risk of conflicting with regular </a:t>
            </a:r>
            <a:r>
              <a:rPr lang="en-US" u="sng" dirty="0">
                <a:solidFill>
                  <a:schemeClr val="accent6"/>
                </a:solidFill>
                <a:uFill>
                  <a:solidFill>
                    <a:schemeClr val="accent6"/>
                  </a:solidFill>
                </a:uFill>
              </a:rPr>
              <a:t>data exchange</a:t>
            </a:r>
            <a:r>
              <a:rPr lang="en-US" dirty="0"/>
              <a:t>.</a:t>
            </a:r>
            <a:endParaRPr lang="en-US" dirty="0" smtClean="0"/>
          </a:p>
          <a:p>
            <a:pPr indent="-285750"/>
            <a:endParaRPr lang="en-US" sz="500" dirty="0" smtClean="0"/>
          </a:p>
          <a:p>
            <a:pPr indent="-285750"/>
            <a:r>
              <a:rPr lang="en-US" dirty="0" smtClean="0"/>
              <a:t>In WUR-facilitated location scan, the </a:t>
            </a:r>
            <a:r>
              <a:rPr lang="en-US" u="sng" dirty="0" smtClean="0">
                <a:solidFill>
                  <a:schemeClr val="accent6"/>
                </a:solidFill>
                <a:uFill>
                  <a:solidFill>
                    <a:schemeClr val="accent6"/>
                  </a:solidFill>
                </a:uFill>
              </a:rPr>
              <a:t>mobile device scans through the channels using the WUR receiver, and uses the signal strength measured from WUR packets received from adjacent APs to provide additional information to the location services on the mobile device</a:t>
            </a:r>
            <a:r>
              <a:rPr lang="en-US" dirty="0" smtClean="0"/>
              <a:t>. In other words, some of the location scan on main radio can be offloaded to WUR radio. </a:t>
            </a:r>
          </a:p>
          <a:p>
            <a:pPr indent="-285750"/>
            <a:endParaRPr lang="en-US" sz="500" dirty="0"/>
          </a:p>
          <a:p>
            <a:pPr indent="-285750"/>
            <a:r>
              <a:rPr lang="en-US" dirty="0" smtClean="0"/>
              <a:t>Because WUR consumes much less power than main radio, WUR facilitated location scan provides an ultra-low power location scan mechanism.</a:t>
            </a:r>
            <a:endParaRPr lang="en-US" altLang="en-US" dirty="0"/>
          </a:p>
          <a:p>
            <a:pPr>
              <a:spcBef>
                <a:spcPct val="20000"/>
              </a:spcBef>
            </a:pPr>
            <a:endParaRPr lang="en-US" altLang="en-US" dirty="0"/>
          </a:p>
          <a:p>
            <a:pPr>
              <a:spcBef>
                <a:spcPct val="20000"/>
              </a:spcBef>
            </a:pPr>
            <a:endParaRPr lang="en-US" dirty="0" smtClean="0"/>
          </a:p>
        </p:txBody>
      </p:sp>
      <p:sp>
        <p:nvSpPr>
          <p:cNvPr id="18" name="Rectangle 3"/>
          <p:cNvSpPr txBox="1">
            <a:spLocks noChangeArrowheads="1"/>
          </p:cNvSpPr>
          <p:nvPr/>
        </p:nvSpPr>
        <p:spPr bwMode="auto">
          <a:xfrm>
            <a:off x="4343400" y="1535214"/>
            <a:ext cx="4627579" cy="387498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400" b="1" u="sng" dirty="0" smtClean="0"/>
              <a:t>Use case 2: Ultra low power roam scan</a:t>
            </a:r>
            <a:endParaRPr lang="en-US" altLang="en-US" sz="1400" b="1" u="sng" dirty="0"/>
          </a:p>
          <a:p>
            <a:pPr indent="-285750"/>
            <a:r>
              <a:rPr lang="en-US" dirty="0" smtClean="0"/>
              <a:t>Mobile devices sometime scan for roaming purposes. These roam scan sometimes is triggered when link quality degrades. These </a:t>
            </a:r>
            <a:r>
              <a:rPr lang="en-US" u="sng" dirty="0" smtClean="0">
                <a:solidFill>
                  <a:srgbClr val="2D2DB9"/>
                </a:solidFill>
                <a:uFill>
                  <a:solidFill>
                    <a:schemeClr val="accent6"/>
                  </a:solidFill>
                </a:uFill>
              </a:rPr>
              <a:t>roam scan takes time because the scan is typically done on multiple channels, and on each channel the device either conducts active scan during which it sends a probe request and typically stays awake until it receives a probe response, or passive scan during which it dwells on each channel for at least a Beacon interval </a:t>
            </a:r>
            <a:r>
              <a:rPr lang="en-US" dirty="0" smtClean="0"/>
              <a:t>to receive a Beacon. As a consequence, scanning through multiple channels introduces roaming latency and consumes power. </a:t>
            </a:r>
            <a:r>
              <a:rPr lang="en-US" u="sng" dirty="0" smtClean="0">
                <a:solidFill>
                  <a:srgbClr val="2D2DB9"/>
                </a:solidFill>
                <a:uFill>
                  <a:solidFill>
                    <a:schemeClr val="accent6"/>
                  </a:solidFill>
                </a:uFill>
              </a:rPr>
              <a:t>Sometimes, it runs into conflict with regular data exchange</a:t>
            </a:r>
            <a:r>
              <a:rPr lang="en-US" dirty="0" smtClean="0"/>
              <a:t>.</a:t>
            </a:r>
          </a:p>
          <a:p>
            <a:pPr indent="-285750"/>
            <a:endParaRPr lang="en-US" sz="500" dirty="0"/>
          </a:p>
          <a:p>
            <a:pPr indent="-285750"/>
            <a:r>
              <a:rPr lang="en-US" u="sng" dirty="0" smtClean="0">
                <a:solidFill>
                  <a:srgbClr val="2D2DB9"/>
                </a:solidFill>
                <a:uFill>
                  <a:solidFill>
                    <a:schemeClr val="accent6"/>
                  </a:solidFill>
                </a:uFill>
              </a:rPr>
              <a:t>In WUR-facilitated roam scan, the mobile device passively scans through multiple channels using WUR, and collects basic information about nearby </a:t>
            </a:r>
            <a:r>
              <a:rPr lang="en-US" u="sng" dirty="0" smtClean="0">
                <a:uFill>
                  <a:solidFill>
                    <a:schemeClr val="accent6"/>
                  </a:solidFill>
                </a:uFill>
              </a:rPr>
              <a:t>APs</a:t>
            </a:r>
            <a:r>
              <a:rPr lang="en-US" dirty="0" smtClean="0"/>
              <a:t>. The collected info  can be used to facilitate the devices’ roaming decisions.</a:t>
            </a:r>
          </a:p>
          <a:p>
            <a:pPr indent="-285750"/>
            <a:endParaRPr lang="en-US" sz="500" dirty="0" smtClean="0"/>
          </a:p>
          <a:p>
            <a:pPr indent="-285750"/>
            <a:r>
              <a:rPr lang="en-US" dirty="0" smtClean="0"/>
              <a:t>Because WUR consumes much less power than main radio, WUR-facilitated roam scan provides an ultra-low power roam scan. In addition, due to the low power operation, WUR scan can be performed quite frequently in the background, and thus roaming information can be readily available whenever needed, i.e., it reduces roaming latency.</a:t>
            </a:r>
          </a:p>
        </p:txBody>
      </p:sp>
      <p:sp>
        <p:nvSpPr>
          <p:cNvPr id="36" name="Date Placeholder 4"/>
          <p:cNvSpPr>
            <a:spLocks noGrp="1"/>
          </p:cNvSpPr>
          <p:nvPr/>
        </p:nvSpPr>
        <p:spPr bwMode="auto">
          <a:xfrm>
            <a:off x="676183" y="33655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Sept 2017</a:t>
            </a:r>
            <a:endParaRPr lang="en-GB" altLang="zh-CN" dirty="0"/>
          </a:p>
        </p:txBody>
      </p:sp>
      <p:pic>
        <p:nvPicPr>
          <p:cNvPr id="38" name="Picture 37"/>
          <p:cNvPicPr>
            <a:picLocks noChangeAspect="1"/>
          </p:cNvPicPr>
          <p:nvPr/>
        </p:nvPicPr>
        <p:blipFill>
          <a:blip r:embed="rId3" cstate="print"/>
          <a:stretch>
            <a:fillRect/>
          </a:stretch>
        </p:blipFill>
        <p:spPr>
          <a:xfrm>
            <a:off x="914400" y="5030006"/>
            <a:ext cx="2286000" cy="1590231"/>
          </a:xfrm>
          <a:prstGeom prst="rect">
            <a:avLst/>
          </a:prstGeom>
        </p:spPr>
      </p:pic>
      <p:grpSp>
        <p:nvGrpSpPr>
          <p:cNvPr id="3" name="Group 2"/>
          <p:cNvGrpSpPr/>
          <p:nvPr/>
        </p:nvGrpSpPr>
        <p:grpSpPr>
          <a:xfrm>
            <a:off x="5331390" y="5334000"/>
            <a:ext cx="2819400" cy="1085119"/>
            <a:chOff x="1599282" y="4724400"/>
            <a:chExt cx="5563518" cy="1851028"/>
          </a:xfrm>
        </p:grpSpPr>
        <p:sp>
          <p:nvSpPr>
            <p:cNvPr id="40" name="Oval 39"/>
            <p:cNvSpPr/>
            <p:nvPr/>
          </p:nvSpPr>
          <p:spPr bwMode="auto">
            <a:xfrm>
              <a:off x="4038600" y="4724400"/>
              <a:ext cx="3124200" cy="1851027"/>
            </a:xfrm>
            <a:prstGeom prst="ellipse">
              <a:avLst/>
            </a:prstGeom>
            <a:gradFill flip="none" rotWithShape="1">
              <a:gsLst>
                <a:gs pos="0">
                  <a:schemeClr val="accent1">
                    <a:tint val="66000"/>
                    <a:satMod val="160000"/>
                    <a:alpha val="51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1" name="Oval 40"/>
            <p:cNvSpPr/>
            <p:nvPr/>
          </p:nvSpPr>
          <p:spPr bwMode="auto">
            <a:xfrm>
              <a:off x="1599282" y="4724401"/>
              <a:ext cx="3124200" cy="1851027"/>
            </a:xfrm>
            <a:prstGeom prst="ellipse">
              <a:avLst/>
            </a:prstGeom>
            <a:solidFill>
              <a:schemeClr val="accent1">
                <a:alpha val="58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pic>
          <p:nvPicPr>
            <p:cNvPr id="42" name="Picture 35"/>
            <p:cNvPicPr>
              <a:picLocks noChangeAspect="1"/>
            </p:cNvPicPr>
            <p:nvPr/>
          </p:nvPicPr>
          <p:blipFill>
            <a:blip r:embed="rId4" cstate="print"/>
            <a:stretch>
              <a:fillRect/>
            </a:stretch>
          </p:blipFill>
          <p:spPr>
            <a:xfrm>
              <a:off x="2666082" y="5094215"/>
              <a:ext cx="718474" cy="787369"/>
            </a:xfrm>
            <a:prstGeom prst="rect">
              <a:avLst/>
            </a:prstGeom>
          </p:spPr>
        </p:pic>
        <p:pic>
          <p:nvPicPr>
            <p:cNvPr id="43" name="Picture 35"/>
            <p:cNvPicPr>
              <a:picLocks noChangeAspect="1"/>
            </p:cNvPicPr>
            <p:nvPr/>
          </p:nvPicPr>
          <p:blipFill>
            <a:blip r:embed="rId4" cstate="print"/>
            <a:stretch>
              <a:fillRect/>
            </a:stretch>
          </p:blipFill>
          <p:spPr>
            <a:xfrm>
              <a:off x="6018882" y="5094214"/>
              <a:ext cx="718474" cy="787369"/>
            </a:xfrm>
            <a:prstGeom prst="rect">
              <a:avLst/>
            </a:prstGeom>
          </p:spPr>
        </p:pic>
        <p:pic>
          <p:nvPicPr>
            <p:cNvPr id="44" name="Picture 36" descr="Aava_Smartphone_alpha.png"/>
            <p:cNvPicPr>
              <a:picLocks noChangeAspect="1"/>
            </p:cNvPicPr>
            <p:nvPr/>
          </p:nvPicPr>
          <p:blipFill>
            <a:blip r:embed="rId5"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3453145" y="5649913"/>
              <a:ext cx="349134" cy="565145"/>
            </a:xfrm>
            <a:prstGeom prst="rect">
              <a:avLst/>
            </a:prstGeom>
            <a:effectLst/>
          </p:spPr>
        </p:pic>
        <p:sp>
          <p:nvSpPr>
            <p:cNvPr id="45" name="Right Arrow 44"/>
            <p:cNvSpPr/>
            <p:nvPr/>
          </p:nvSpPr>
          <p:spPr bwMode="auto">
            <a:xfrm>
              <a:off x="3906888" y="5826332"/>
              <a:ext cx="1088935" cy="212305"/>
            </a:xfrm>
            <a:prstGeom prst="rightArrow">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sp>
        <p:nvSpPr>
          <p:cNvPr id="15" name="Date Placeholder 14"/>
          <p:cNvSpPr>
            <a:spLocks noGrp="1"/>
          </p:cNvSpPr>
          <p:nvPr>
            <p:ph type="dt" idx="15"/>
          </p:nvPr>
        </p:nvSpPr>
        <p:spPr/>
        <p:txBody>
          <a:bodyPr/>
          <a:lstStyle/>
          <a:p>
            <a:r>
              <a:rPr lang="en-US" smtClean="0"/>
              <a:t>November 2017</a:t>
            </a:r>
            <a:endParaRPr lang="en-GB" dirty="0"/>
          </a:p>
        </p:txBody>
      </p:sp>
      <p:sp>
        <p:nvSpPr>
          <p:cNvPr id="16" name="Slide Number Placeholder 15"/>
          <p:cNvSpPr>
            <a:spLocks noGrp="1"/>
          </p:cNvSpPr>
          <p:nvPr>
            <p:ph type="sldNum" idx="12"/>
          </p:nvPr>
        </p:nvSpPr>
        <p:spPr/>
        <p:txBody>
          <a:bodyPr/>
          <a:lstStyle/>
          <a:p>
            <a:r>
              <a:rPr lang="en-GB" smtClean="0"/>
              <a:t>Slide </a:t>
            </a:r>
            <a:fld id="{440F5867-744E-4AA6-B0ED-4C44D2DFBB7B}" type="slidenum">
              <a:rPr lang="en-GB" smtClean="0"/>
              <a:pPr/>
              <a:t>4</a:t>
            </a:fld>
            <a:endParaRPr lang="en-GB" dirty="0"/>
          </a:p>
        </p:txBody>
      </p:sp>
      <p:sp>
        <p:nvSpPr>
          <p:cNvPr id="17" name="Footer Placeholder 16"/>
          <p:cNvSpPr>
            <a:spLocks noGrp="1"/>
          </p:cNvSpPr>
          <p:nvPr>
            <p:ph type="ftr" idx="14"/>
          </p:nvPr>
        </p:nvSpPr>
        <p:spPr/>
        <p:txBody>
          <a:bodyPr/>
          <a:lstStyle/>
          <a:p>
            <a:r>
              <a:rPr lang="en-US" smtClean="0"/>
              <a:t>Marks, et al., Huawei</a:t>
            </a:r>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932527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 name="Abstract"/>
          <p:cNvSpPr txBox="1">
            <a:spLocks noGrp="1"/>
          </p:cNvSpPr>
          <p:nvPr>
            <p:ph type="title"/>
          </p:nvPr>
        </p:nvSpPr>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r>
              <a:rPr lang="en-US" dirty="0" smtClean="0"/>
              <a:t>Smart Scanning Usage Model is Distinctive</a:t>
            </a:r>
            <a:endParaRPr lang="en-US" dirty="0"/>
          </a:p>
        </p:txBody>
      </p:sp>
      <p:sp>
        <p:nvSpPr>
          <p:cNvPr id="106" name="This contribution, intended for presentation to the IEEE 802.11 Wireless Next Generation (WNG) Standing Committee, argues for the development of standards specifying a Multiple AP Coordinated Synchronous  Extended Service Set (MACSESS) supporting a synchronous set of access points and associated stations with integrated MIMO. Arguments for such development are made in terms of interoperability, efficiency improvements, recent academic results, and recent enhancements to IEEE Std 802.11."/>
          <p:cNvSpPr txBox="1">
            <a:spLocks noGrp="1"/>
          </p:cNvSpPr>
          <p:nvPr>
            <p:ph idx="1"/>
          </p:nvPr>
        </p:nvSpPr>
        <p:spPr>
          <a:xfrm>
            <a:off x="685800" y="1524000"/>
            <a:ext cx="7770813" cy="4572000"/>
          </a:xfrm>
        </p:spPr>
        <p:txBody>
          <a:bodyPr/>
          <a:lstStyle/>
          <a:p>
            <a:r>
              <a:rPr lang="en-US" b="0" dirty="0" smtClean="0"/>
              <a:t>As explained in IEEE 802.11-17/1386r7, Smart Scanning differs from the other usage models: </a:t>
            </a:r>
          </a:p>
          <a:p>
            <a:pPr>
              <a:buFont typeface="Arial"/>
              <a:buChar char="•"/>
            </a:pPr>
            <a:r>
              <a:rPr lang="en-US" dirty="0" smtClean="0"/>
              <a:t> Intended for smart phones, etc., rather than </a:t>
            </a:r>
            <a:r>
              <a:rPr lang="en-US" dirty="0" err="1" smtClean="0"/>
              <a:t>IoT</a:t>
            </a:r>
            <a:r>
              <a:rPr lang="en-US" dirty="0" smtClean="0"/>
              <a:t>.</a:t>
            </a:r>
          </a:p>
          <a:p>
            <a:pPr>
              <a:buFont typeface="Arial"/>
              <a:buChar char="•"/>
            </a:pPr>
            <a:r>
              <a:rPr lang="en-US" dirty="0" smtClean="0"/>
              <a:t> Does </a:t>
            </a:r>
            <a:r>
              <a:rPr lang="en-US" i="1" dirty="0" smtClean="0"/>
              <a:t>not </a:t>
            </a:r>
            <a:r>
              <a:rPr lang="en-US" dirty="0" smtClean="0"/>
              <a:t>attain power saving from main radio sleep.</a:t>
            </a:r>
          </a:p>
          <a:p>
            <a:pPr lvl="2">
              <a:buFont typeface="Arial"/>
              <a:buChar char="•"/>
            </a:pPr>
            <a:r>
              <a:rPr lang="en-US" dirty="0" smtClean="0"/>
              <a:t>“for mainstream devices, the main radio cannot be turned off completely” [17/1386r7]</a:t>
            </a:r>
          </a:p>
          <a:p>
            <a:pPr lvl="2">
              <a:buFont typeface="Arial"/>
              <a:buChar char="•"/>
            </a:pPr>
            <a:r>
              <a:rPr lang="en-US" dirty="0" smtClean="0"/>
              <a:t>“scanning on main radio has the risk of conflicting with regular data exchange” [17/0029r10, Usage Model 9]</a:t>
            </a:r>
          </a:p>
          <a:p>
            <a:pPr lvl="2">
              <a:buFont typeface="Arial"/>
              <a:buChar char="•"/>
            </a:pPr>
            <a:r>
              <a:rPr lang="en-US" dirty="0" smtClean="0"/>
              <a:t>Note: Consistent with PAR (which says “The reception of the wake-up frame by the WUR </a:t>
            </a:r>
            <a:r>
              <a:rPr lang="en-US" i="1" dirty="0" smtClean="0"/>
              <a:t>can </a:t>
            </a:r>
            <a:r>
              <a:rPr lang="en-US" dirty="0" smtClean="0"/>
              <a:t>trigger a transition of the primary connectivity radio out of sleep.”)</a:t>
            </a:r>
          </a:p>
        </p:txBody>
      </p:sp>
      <p:sp>
        <p:nvSpPr>
          <p:cNvPr id="104" name="Slide Number"/>
          <p:cNvSpPr txBox="1">
            <a:spLocks noGrp="1"/>
          </p:cNvSpPr>
          <p:nvPr>
            <p:ph type="sldNum" idx="12"/>
          </p:nvPr>
        </p:nvSpPr>
        <p:spPr/>
        <p:txBody>
          <a:bodyPr/>
          <a:lstStyle/>
          <a:p>
            <a:fld id="{86CB4B4D-7CA3-9044-876B-883B54F8677D}" type="slidenum">
              <a:rPr lang="en-US" smtClean="0"/>
              <a:pPr/>
              <a:t>5</a:t>
            </a:fld>
            <a:endParaRPr lang="en-US"/>
          </a:p>
        </p:txBody>
      </p:sp>
      <p:sp>
        <p:nvSpPr>
          <p:cNvPr id="6" name="Footer Placeholder 5"/>
          <p:cNvSpPr>
            <a:spLocks noGrp="1"/>
          </p:cNvSpPr>
          <p:nvPr>
            <p:ph type="ftr" idx="14"/>
          </p:nvPr>
        </p:nvSpPr>
        <p:spPr/>
        <p:txBody>
          <a:bodyPr/>
          <a:lstStyle/>
          <a:p>
            <a:r>
              <a:rPr lang="en-US" smtClean="0"/>
              <a:t>Marks, et al., Huawei</a:t>
            </a:r>
            <a:endParaRPr lang="en-GB" dirty="0"/>
          </a:p>
        </p:txBody>
      </p:sp>
      <p:sp>
        <p:nvSpPr>
          <p:cNvPr id="5" name="Date Placeholder 4"/>
          <p:cNvSpPr>
            <a:spLocks noGrp="1"/>
          </p:cNvSpPr>
          <p:nvPr>
            <p:ph type="dt" idx="15"/>
          </p:nvPr>
        </p:nvSpPr>
        <p:spPr/>
        <p:txBody>
          <a:bodyPr/>
          <a:lstStyle/>
          <a:p>
            <a:r>
              <a:rPr lang="en-US" smtClean="0"/>
              <a:t>November 2017</a:t>
            </a:r>
            <a:endParaRPr lang="en-GB"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 name="Abstract"/>
          <p:cNvSpPr txBox="1">
            <a:spLocks noGrp="1"/>
          </p:cNvSpPr>
          <p:nvPr>
            <p:ph type="title"/>
          </p:nvPr>
        </p:nvSpPr>
        <p:spPr>
          <a:xfrm>
            <a:off x="685800" y="534987"/>
            <a:ext cx="7770813" cy="1065213"/>
          </a:xfrm>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r>
              <a:rPr lang="en-US" dirty="0" smtClean="0"/>
              <a:t>Usage Model  9: Key Aspects</a:t>
            </a:r>
            <a:endParaRPr lang="en-US" dirty="0"/>
          </a:p>
        </p:txBody>
      </p:sp>
      <p:sp>
        <p:nvSpPr>
          <p:cNvPr id="106" name="This contribution, intended for presentation to the IEEE 802.11 Wireless Next Generation (WNG) Standing Committee, argues for the development of standards specifying a Multiple AP Coordinated Synchronous  Extended Service Set (MACSESS) supporting a synchronous set of access points and associated stations with integrated MIMO. Arguments for such development are made in terms of interoperability, efficiency improvements, recent academic results, and recent enhancements to IEEE Std 802.11."/>
          <p:cNvSpPr txBox="1">
            <a:spLocks noGrp="1"/>
          </p:cNvSpPr>
          <p:nvPr>
            <p:ph type="body" idx="1"/>
          </p:nvPr>
        </p:nvSpPr>
        <p:spPr>
          <a:xfrm>
            <a:off x="381000" y="1371600"/>
            <a:ext cx="8458200" cy="5029200"/>
          </a:xfrm>
        </p:spPr>
        <p:txBody>
          <a:bodyPr/>
          <a:lstStyle/>
          <a:p>
            <a:r>
              <a:rPr lang="en-US" sz="2000" dirty="0" smtClean="0"/>
              <a:t>“devices sometimes scan through multiple channels for nearby </a:t>
            </a:r>
            <a:r>
              <a:rPr lang="en-US" sz="2000" dirty="0" err="1" smtClean="0"/>
              <a:t>APs</a:t>
            </a:r>
            <a:r>
              <a:rPr lang="en-US" sz="2000" dirty="0" smtClean="0"/>
              <a:t>, and use the measured Wi-Fi signal strength for improved location services.”</a:t>
            </a:r>
          </a:p>
          <a:p>
            <a:pPr lvl="1">
              <a:buFont typeface="Arial"/>
              <a:buChar char="•"/>
            </a:pPr>
            <a:r>
              <a:rPr lang="en-US" sz="1800" dirty="0" smtClean="0"/>
              <a:t>“scanning on main radio has the risk of conflicting with regular data exchange”</a:t>
            </a:r>
          </a:p>
          <a:p>
            <a:pPr lvl="2">
              <a:buFont typeface="Arial"/>
              <a:buChar char="•"/>
            </a:pPr>
            <a:r>
              <a:rPr lang="en-US" dirty="0" smtClean="0"/>
              <a:t>implies that scanning on WUR does not conflict</a:t>
            </a:r>
          </a:p>
          <a:p>
            <a:pPr lvl="2">
              <a:buFont typeface="Arial"/>
              <a:buChar char="•"/>
            </a:pPr>
            <a:r>
              <a:rPr lang="en-US" dirty="0" smtClean="0"/>
              <a:t>implies that WUR transmission and reception are simultaneous with primary (PCR) radio</a:t>
            </a:r>
            <a:endParaRPr lang="en-US" sz="1800" dirty="0" smtClean="0"/>
          </a:p>
          <a:p>
            <a:pPr lvl="1">
              <a:buFont typeface="Arial"/>
              <a:buChar char="•"/>
            </a:pPr>
            <a:r>
              <a:rPr lang="en-US" sz="1800" dirty="0" smtClean="0"/>
              <a:t>“In WUR-facilitated location scan, the mobile device scans through the channels using the WUR receiver, and uses the signal strength measured from WUR packets received from adjacent </a:t>
            </a:r>
            <a:r>
              <a:rPr lang="en-US" sz="1800" dirty="0" err="1" smtClean="0"/>
              <a:t>APs</a:t>
            </a:r>
            <a:r>
              <a:rPr lang="en-US" sz="1800" dirty="0" smtClean="0"/>
              <a:t>”</a:t>
            </a:r>
          </a:p>
          <a:p>
            <a:r>
              <a:rPr lang="en-US" sz="2000" dirty="0" smtClean="0"/>
              <a:t>“roam scan takes time because … scanning through multiple channels introduces roaming latency and consumes power.”</a:t>
            </a:r>
          </a:p>
          <a:p>
            <a:pPr lvl="1">
              <a:buFont typeface="Arial"/>
              <a:buChar char="•"/>
            </a:pPr>
            <a:r>
              <a:rPr lang="en-US" sz="1800" dirty="0" smtClean="0"/>
              <a:t>“In WUR-facilitated roam scan, the mobile device passively scans through multiple channels using WUR, and collects basic information about nearby </a:t>
            </a:r>
            <a:r>
              <a:rPr lang="en-US" sz="1800" dirty="0" err="1" smtClean="0"/>
              <a:t>APs</a:t>
            </a:r>
            <a:r>
              <a:rPr lang="en-US" sz="1800" dirty="0" smtClean="0"/>
              <a:t>.”</a:t>
            </a:r>
          </a:p>
          <a:p>
            <a:pPr lvl="1">
              <a:buFont typeface="Arial"/>
              <a:buChar char="•"/>
            </a:pPr>
            <a:r>
              <a:rPr lang="en-US" sz="1800" dirty="0" smtClean="0"/>
              <a:t>“WUR scan can be performed quite frequently in the background, and thus roaming information can be readily available whenever needed, i.e., it reduces roaming latency”</a:t>
            </a:r>
            <a:endParaRPr lang="en-US" sz="2000" dirty="0"/>
          </a:p>
        </p:txBody>
      </p:sp>
      <p:sp>
        <p:nvSpPr>
          <p:cNvPr id="104" name="Slide Number"/>
          <p:cNvSpPr txBox="1">
            <a:spLocks noGrp="1"/>
          </p:cNvSpPr>
          <p:nvPr>
            <p:ph type="sldNum" sz="quarter" idx="12"/>
          </p:nvPr>
        </p:nvSpPr>
        <p:spPr/>
        <p:txBody>
          <a:bodyPr/>
          <a:lstStyle/>
          <a:p>
            <a:fld id="{86CB4B4D-7CA3-9044-876B-883B54F8677D}" type="slidenum">
              <a:rPr lang="en-US" smtClean="0"/>
              <a:pPr/>
              <a:t>6</a:t>
            </a:fld>
            <a:endParaRPr lang="en-US" dirty="0"/>
          </a:p>
        </p:txBody>
      </p:sp>
      <p:sp>
        <p:nvSpPr>
          <p:cNvPr id="6" name="Footer Placeholder 5"/>
          <p:cNvSpPr>
            <a:spLocks noGrp="1"/>
          </p:cNvSpPr>
          <p:nvPr>
            <p:ph type="ftr" idx="14"/>
          </p:nvPr>
        </p:nvSpPr>
        <p:spPr/>
        <p:txBody>
          <a:bodyPr/>
          <a:lstStyle/>
          <a:p>
            <a:r>
              <a:rPr lang="en-US" dirty="0" smtClean="0"/>
              <a:t>Marks, et al., </a:t>
            </a:r>
            <a:r>
              <a:rPr lang="en-US" dirty="0" err="1" smtClean="0"/>
              <a:t>Huawei</a:t>
            </a:r>
            <a:endParaRPr lang="en-GB" dirty="0"/>
          </a:p>
        </p:txBody>
      </p:sp>
      <p:sp>
        <p:nvSpPr>
          <p:cNvPr id="5" name="Date Placeholder 4"/>
          <p:cNvSpPr>
            <a:spLocks noGrp="1"/>
          </p:cNvSpPr>
          <p:nvPr>
            <p:ph type="dt" idx="15"/>
          </p:nvPr>
        </p:nvSpPr>
        <p:spPr/>
        <p:txBody>
          <a:bodyPr/>
          <a:lstStyle/>
          <a:p>
            <a:r>
              <a:rPr lang="en-US" smtClean="0"/>
              <a:t>November 2017</a:t>
            </a:r>
            <a:endParaRPr lang="en-GB"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 name="Abstract"/>
          <p:cNvSpPr txBox="1">
            <a:spLocks noGrp="1"/>
          </p:cNvSpPr>
          <p:nvPr>
            <p:ph type="title"/>
          </p:nvPr>
        </p:nvSpPr>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r>
              <a:rPr lang="en-US" dirty="0" smtClean="0"/>
              <a:t>Usage Model  9: Some Open Questions</a:t>
            </a:r>
            <a:endParaRPr lang="en-US" dirty="0"/>
          </a:p>
        </p:txBody>
      </p:sp>
      <p:sp>
        <p:nvSpPr>
          <p:cNvPr id="106" name="This contribution, intended for presentation to the IEEE 802.11 Wireless Next Generation (WNG) Standing Committee, argues for the development of standards specifying a Multiple AP Coordinated Synchronous  Extended Service Set (MACSESS) supporting a synchronous set of access points and associated stations with integrated MIMO. Arguments for such development are made in terms of interoperability, efficiency improvements, recent academic results, and recent enhancements to IEEE Std 802.11."/>
          <p:cNvSpPr txBox="1">
            <a:spLocks noGrp="1"/>
          </p:cNvSpPr>
          <p:nvPr>
            <p:ph type="body" idx="1"/>
          </p:nvPr>
        </p:nvSpPr>
        <p:spPr/>
        <p:txBody>
          <a:bodyPr/>
          <a:lstStyle/>
          <a:p>
            <a:pPr marL="457200" indent="-457200">
              <a:buFont typeface="+mj-lt"/>
              <a:buAutoNum type="arabicPeriod"/>
            </a:pPr>
            <a:r>
              <a:rPr lang="en-US" dirty="0" smtClean="0"/>
              <a:t>“802.11ba should define frame format… that allows unassociated </a:t>
            </a:r>
            <a:r>
              <a:rPr lang="en-US" dirty="0" err="1" smtClean="0"/>
              <a:t>STAs</a:t>
            </a:r>
            <a:r>
              <a:rPr lang="en-US" dirty="0" smtClean="0"/>
              <a:t> to interpret the AP’s identity” [per 17/1386r7]</a:t>
            </a:r>
          </a:p>
          <a:p>
            <a:pPr marL="457200" indent="-457200">
              <a:buFont typeface="+mj-lt"/>
              <a:buAutoNum type="arabicPeriod"/>
            </a:pPr>
            <a:r>
              <a:rPr lang="en-US" dirty="0" smtClean="0"/>
              <a:t>What is the WUR scanning channel, and how does the mobile know it?</a:t>
            </a:r>
          </a:p>
          <a:p>
            <a:pPr marL="457200" indent="-457200">
              <a:buFont typeface="+mj-lt"/>
              <a:buAutoNum type="arabicPeriod"/>
            </a:pPr>
            <a:r>
              <a:rPr lang="en-US" dirty="0" smtClean="0"/>
              <a:t>How do we deal with legacy </a:t>
            </a:r>
            <a:r>
              <a:rPr lang="en-US" dirty="0" err="1" smtClean="0"/>
              <a:t>APs</a:t>
            </a:r>
            <a:r>
              <a:rPr lang="en-US" dirty="0" smtClean="0"/>
              <a:t> and mobiles?</a:t>
            </a:r>
          </a:p>
          <a:p>
            <a:pPr marL="457200" indent="-457200">
              <a:buFont typeface="+mj-lt"/>
              <a:buAutoNum type="arabicPeriod"/>
            </a:pPr>
            <a:r>
              <a:rPr lang="en-US" dirty="0" smtClean="0"/>
              <a:t>Should active scanning be included?</a:t>
            </a:r>
          </a:p>
          <a:p>
            <a:pPr marL="457200" indent="-457200">
              <a:buFont typeface="+mj-lt"/>
              <a:buAutoNum type="arabicPeriod"/>
            </a:pPr>
            <a:r>
              <a:rPr lang="en-US" dirty="0" smtClean="0"/>
              <a:t>Can we improve the latency and efficiency further by using a shared WUR channel? </a:t>
            </a:r>
          </a:p>
        </p:txBody>
      </p:sp>
      <p:sp>
        <p:nvSpPr>
          <p:cNvPr id="104" name="Slide Number"/>
          <p:cNvSpPr txBox="1">
            <a:spLocks noGrp="1"/>
          </p:cNvSpPr>
          <p:nvPr>
            <p:ph type="sldNum" sz="quarter" idx="12"/>
          </p:nvPr>
        </p:nvSpPr>
        <p:spPr/>
        <p:txBody>
          <a:bodyPr/>
          <a:lstStyle/>
          <a:p>
            <a:fld id="{86CB4B4D-7CA3-9044-876B-883B54F8677D}" type="slidenum">
              <a:rPr lang="en-US" smtClean="0"/>
              <a:pPr/>
              <a:t>7</a:t>
            </a:fld>
            <a:endParaRPr lang="en-US"/>
          </a:p>
        </p:txBody>
      </p:sp>
      <p:sp>
        <p:nvSpPr>
          <p:cNvPr id="6" name="Footer Placeholder 5"/>
          <p:cNvSpPr>
            <a:spLocks noGrp="1"/>
          </p:cNvSpPr>
          <p:nvPr>
            <p:ph type="ftr" idx="14"/>
          </p:nvPr>
        </p:nvSpPr>
        <p:spPr/>
        <p:txBody>
          <a:bodyPr/>
          <a:lstStyle/>
          <a:p>
            <a:r>
              <a:rPr lang="en-US" smtClean="0"/>
              <a:t>Marks, et al., Huawei</a:t>
            </a:r>
            <a:endParaRPr lang="en-GB" dirty="0"/>
          </a:p>
        </p:txBody>
      </p:sp>
      <p:sp>
        <p:nvSpPr>
          <p:cNvPr id="5" name="Date Placeholder 4"/>
          <p:cNvSpPr>
            <a:spLocks noGrp="1"/>
          </p:cNvSpPr>
          <p:nvPr>
            <p:ph type="dt" idx="15"/>
          </p:nvPr>
        </p:nvSpPr>
        <p:spPr/>
        <p:txBody>
          <a:bodyPr/>
          <a:lstStyle/>
          <a:p>
            <a:r>
              <a:rPr lang="en-US" smtClean="0"/>
              <a:t>November 2017</a:t>
            </a:r>
            <a:endParaRPr lang="en-GB"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 name="Abstract"/>
          <p:cNvSpPr txBox="1">
            <a:spLocks noGrp="1"/>
          </p:cNvSpPr>
          <p:nvPr>
            <p:ph type="title"/>
          </p:nvPr>
        </p:nvSpPr>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r>
              <a:rPr lang="en-US" dirty="0" smtClean="0"/>
              <a:t>Drawing from a Prior Contribution</a:t>
            </a:r>
            <a:br>
              <a:rPr lang="en-US" dirty="0" smtClean="0"/>
            </a:br>
            <a:r>
              <a:rPr lang="en-US" dirty="0" smtClean="0"/>
              <a:t>on Smart Scanning</a:t>
            </a:r>
            <a:endParaRPr lang="en-US" dirty="0"/>
          </a:p>
        </p:txBody>
      </p:sp>
      <p:sp>
        <p:nvSpPr>
          <p:cNvPr id="106" name="This contribution, intended for presentation to the IEEE 802.11 Wireless Next Generation (WNG) Standing Committee, argues for the development of standards specifying a Multiple AP Coordinated Synchronous  Extended Service Set (MACSESS) supporting a synchronous set of access points and associated stations with integrated MIMO. Arguments for such development are made in terms of interoperability, efficiency improvements, recent academic results, and recent enhancements to IEEE Std 802.11."/>
          <p:cNvSpPr txBox="1">
            <a:spLocks noGrp="1"/>
          </p:cNvSpPr>
          <p:nvPr>
            <p:ph type="body" idx="1"/>
          </p:nvPr>
        </p:nvSpPr>
        <p:spPr>
          <a:xfrm>
            <a:off x="685800" y="1981200"/>
            <a:ext cx="7770813" cy="4419600"/>
          </a:xfrm>
        </p:spPr>
        <p:txBody>
          <a:bodyPr/>
          <a:lstStyle/>
          <a:p>
            <a:pPr>
              <a:buFont typeface="Arial"/>
              <a:buChar char="•"/>
            </a:pPr>
            <a:r>
              <a:rPr lang="en-US" dirty="0" smtClean="0"/>
              <a:t>Prior </a:t>
            </a:r>
            <a:r>
              <a:rPr lang="en-US" dirty="0" err="1" smtClean="0"/>
              <a:t>TGmd</a:t>
            </a:r>
            <a:r>
              <a:rPr lang="en-US" dirty="0" smtClean="0"/>
              <a:t> contribution IEEE 802.11-17/0666r2 proposed to improve scanning efficiency and latency, without WUR</a:t>
            </a:r>
          </a:p>
          <a:p>
            <a:pPr>
              <a:buFont typeface="Arial"/>
              <a:buChar char="•"/>
            </a:pPr>
            <a:r>
              <a:rPr lang="en-US" dirty="0" smtClean="0"/>
              <a:t>17/0666r2 concepts address the gaps in Usage Model 9</a:t>
            </a:r>
          </a:p>
          <a:p>
            <a:pPr>
              <a:buFont typeface="Arial"/>
              <a:buChar char="•"/>
            </a:pPr>
            <a:r>
              <a:rPr lang="en-US" dirty="0" smtClean="0"/>
              <a:t>Key points of IEEE 802.11-17/0666r2</a:t>
            </a:r>
          </a:p>
          <a:p>
            <a:pPr lvl="1">
              <a:buFont typeface="Arial"/>
              <a:buChar char="•"/>
            </a:pPr>
            <a:r>
              <a:rPr lang="en-US" dirty="0" smtClean="0"/>
              <a:t>the 802.11ai Reduced Neighbor Report (RNR) advertises the channel on which neighbors provide scanning info</a:t>
            </a:r>
          </a:p>
          <a:p>
            <a:pPr lvl="1">
              <a:buFont typeface="Arial"/>
              <a:buChar char="•"/>
            </a:pPr>
            <a:r>
              <a:rPr lang="en-US" dirty="0" smtClean="0"/>
              <a:t>the advertisement is flagged using a reserved value the RNR</a:t>
            </a:r>
          </a:p>
          <a:p>
            <a:pPr lvl="2">
              <a:buFont typeface="Arial"/>
              <a:buChar char="•"/>
            </a:pPr>
            <a:r>
              <a:rPr lang="en-US" dirty="0" smtClean="0"/>
              <a:t>in the TBTT Information Field Type (TIFT) subfield</a:t>
            </a:r>
          </a:p>
          <a:p>
            <a:pPr lvl="3">
              <a:buFont typeface="Arial"/>
              <a:buChar char="•"/>
            </a:pPr>
            <a:r>
              <a:rPr lang="en-US" dirty="0" smtClean="0"/>
              <a:t>three of the four values are currently reserved</a:t>
            </a:r>
          </a:p>
          <a:p>
            <a:pPr lvl="1">
              <a:buFont typeface="Arial"/>
              <a:buChar char="•"/>
            </a:pPr>
            <a:r>
              <a:rPr lang="en-US" dirty="0" smtClean="0"/>
              <a:t>suggests reducing scanning latency by providing scanning info in a single shared channel</a:t>
            </a:r>
          </a:p>
        </p:txBody>
      </p:sp>
      <p:sp>
        <p:nvSpPr>
          <p:cNvPr id="104" name="Slide Number"/>
          <p:cNvSpPr txBox="1">
            <a:spLocks noGrp="1"/>
          </p:cNvSpPr>
          <p:nvPr>
            <p:ph type="sldNum" sz="quarter" idx="12"/>
          </p:nvPr>
        </p:nvSpPr>
        <p:spPr/>
        <p:txBody>
          <a:bodyPr/>
          <a:lstStyle/>
          <a:p>
            <a:fld id="{86CB4B4D-7CA3-9044-876B-883B54F8677D}" type="slidenum">
              <a:rPr lang="en-US" smtClean="0"/>
              <a:pPr/>
              <a:t>8</a:t>
            </a:fld>
            <a:endParaRPr lang="en-US"/>
          </a:p>
        </p:txBody>
      </p:sp>
      <p:sp>
        <p:nvSpPr>
          <p:cNvPr id="6" name="Footer Placeholder 5"/>
          <p:cNvSpPr>
            <a:spLocks noGrp="1"/>
          </p:cNvSpPr>
          <p:nvPr>
            <p:ph type="ftr" idx="14"/>
          </p:nvPr>
        </p:nvSpPr>
        <p:spPr/>
        <p:txBody>
          <a:bodyPr/>
          <a:lstStyle/>
          <a:p>
            <a:r>
              <a:rPr lang="en-US" smtClean="0"/>
              <a:t>Marks, et al., Huawei</a:t>
            </a:r>
            <a:endParaRPr lang="en-GB" dirty="0"/>
          </a:p>
        </p:txBody>
      </p:sp>
      <p:sp>
        <p:nvSpPr>
          <p:cNvPr id="5" name="Date Placeholder 4"/>
          <p:cNvSpPr>
            <a:spLocks noGrp="1"/>
          </p:cNvSpPr>
          <p:nvPr>
            <p:ph type="dt" idx="15"/>
          </p:nvPr>
        </p:nvSpPr>
        <p:spPr/>
        <p:txBody>
          <a:bodyPr/>
          <a:lstStyle/>
          <a:p>
            <a:r>
              <a:rPr lang="en-US" smtClean="0"/>
              <a:t>November 2017</a:t>
            </a:r>
            <a:endParaRPr lang="en-GB"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 name="ESS (per 802.11-2016) vs. MACSESS"/>
          <p:cNvSpPr txBox="1">
            <a:spLocks noGrp="1"/>
          </p:cNvSpPr>
          <p:nvPr>
            <p:ph type="title"/>
          </p:nvPr>
        </p:nvSpPr>
        <p:spPr>
          <a:xfrm>
            <a:off x="152400" y="685801"/>
            <a:ext cx="8839200" cy="609603"/>
          </a:xfrm>
          <a:prstGeom prst="rect">
            <a:avLst/>
          </a:prstGeom>
        </p:spPr>
        <p:txBody>
          <a:bodyPr/>
          <a:lstStyle/>
          <a:p>
            <a:r>
              <a:rPr dirty="0"/>
              <a:t>What is TBTT Information Field Type (TIFT)?</a:t>
            </a:r>
          </a:p>
        </p:txBody>
      </p:sp>
      <p:sp>
        <p:nvSpPr>
          <p:cNvPr id="117" name="Slide Number"/>
          <p:cNvSpPr txBox="1">
            <a:spLocks noGrp="1"/>
          </p:cNvSpPr>
          <p:nvPr>
            <p:ph type="sldNum" sz="quarter" idx="4294967295"/>
          </p:nvPr>
        </p:nvSpPr>
        <p:spPr>
          <a:xfrm>
            <a:off x="4545804" y="6475412"/>
            <a:ext cx="127001" cy="184027"/>
          </a:xfrm>
          <a:prstGeom prst="rect">
            <a:avLst/>
          </a:prstGeom>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a:lstStyle/>
          <a:p>
            <a:fld id="{86CB4B4D-7CA3-9044-876B-883B54F8677D}" type="slidenum">
              <a:rPr/>
              <a:pPr/>
              <a:t>9</a:t>
            </a:fld>
            <a:endParaRPr/>
          </a:p>
        </p:txBody>
      </p:sp>
      <p:pic>
        <p:nvPicPr>
          <p:cNvPr id="5" name="Picture 4"/>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95620" y="1247824"/>
            <a:ext cx="8472780" cy="5222143"/>
          </a:xfrm>
          <a:prstGeom prst="rect">
            <a:avLst/>
          </a:prstGeom>
        </p:spPr>
      </p:pic>
    </p:spTree>
  </p:cSld>
  <p:clrMapOvr>
    <a:masterClrMapping/>
  </p:clrMapOvr>
  <p:transition/>
</p:sld>
</file>

<file path=ppt/theme/theme1.xml><?xml version="1.0" encoding="utf-8"?>
<a:theme xmlns:a="http://schemas.openxmlformats.org/drawingml/2006/main" name="802-11-Submission">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a="http://schemas.openxmlformats.org/drawingml/2006/main" xmlns=""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802-11-Submission.potx</Template>
  <TotalTime>1189</TotalTime>
  <Words>2175</Words>
  <Application>Microsoft Macintosh PowerPoint</Application>
  <PresentationFormat>On-screen Show (4:3)</PresentationFormat>
  <Paragraphs>218</Paragraphs>
  <Slides>22</Slides>
  <Notes>6</Notes>
  <HiddenSlides>0</HiddenSlides>
  <MMClips>0</MMClips>
  <ScaleCrop>false</ScaleCrop>
  <HeadingPairs>
    <vt:vector size="4" baseType="variant">
      <vt:variant>
        <vt:lpstr>Design Template</vt:lpstr>
      </vt:variant>
      <vt:variant>
        <vt:i4>1</vt:i4>
      </vt:variant>
      <vt:variant>
        <vt:lpstr>Slide Titles</vt:lpstr>
      </vt:variant>
      <vt:variant>
        <vt:i4>22</vt:i4>
      </vt:variant>
    </vt:vector>
  </HeadingPairs>
  <TitlesOfParts>
    <vt:vector size="23" baseType="lpstr">
      <vt:lpstr>802-11-Submission</vt:lpstr>
      <vt:lpstr>Further Consideration on Smart Scanning Usage Model</vt:lpstr>
      <vt:lpstr>Abstract</vt:lpstr>
      <vt:lpstr>Background</vt:lpstr>
      <vt:lpstr>Usage Model 9: Smart Scanning</vt:lpstr>
      <vt:lpstr>Smart Scanning Usage Model is Distinctive</vt:lpstr>
      <vt:lpstr>Usage Model  9: Key Aspects</vt:lpstr>
      <vt:lpstr>Usage Model  9: Some Open Questions</vt:lpstr>
      <vt:lpstr>Drawing from a Prior Contribution on Smart Scanning</vt:lpstr>
      <vt:lpstr>What is TBTT Information Field Type (TIFT)?</vt:lpstr>
      <vt:lpstr>Usage Model  9: Some Directions</vt:lpstr>
      <vt:lpstr>WUR Channel Considerations</vt:lpstr>
      <vt:lpstr>Smart Scanning with RNR Identification</vt:lpstr>
      <vt:lpstr>Usage Model 9: Basic</vt:lpstr>
      <vt:lpstr>Usage Model 9, Advertised Scan Channels</vt:lpstr>
      <vt:lpstr>Usage Model 9, Shared Scan Channel</vt:lpstr>
      <vt:lpstr>Usage Model 9: Active Scan </vt:lpstr>
      <vt:lpstr>Usage Model 9 with Multiple Scan Channels</vt:lpstr>
      <vt:lpstr>Usage Model 9 with Multiple Scan Channels</vt:lpstr>
      <vt:lpstr>Usage Model 9 with Shared Scan Channel</vt:lpstr>
      <vt:lpstr>Congestion in the ScanChannel</vt:lpstr>
      <vt:lpstr>Summary</vt:lpstr>
      <vt:lpstr>References</vt:lpstr>
    </vt:vector>
  </TitlesOfParts>
  <Manager/>
  <Company>Huawei</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Scanning Usage Model Details</dc:title>
  <dc:subject/>
  <dc:creator>Marks, et al., Huawei</dc:creator>
  <cp:keywords/>
  <dc:description/>
  <cp:lastModifiedBy>Roger Marks</cp:lastModifiedBy>
  <cp:revision>76</cp:revision>
  <cp:lastPrinted>1601-01-01T00:00:00Z</cp:lastPrinted>
  <dcterms:created xsi:type="dcterms:W3CDTF">2017-11-06T04:17:58Z</dcterms:created>
  <dcterms:modified xsi:type="dcterms:W3CDTF">2017-11-06T04:20:55Z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(2)1yvofmV6lqQzB2fMU7be+tPdfRFK8Sh8hI2spEoz/bIODsdMyB1tEhwJlV/QPZDyaTPrBCzP
pf/q+kE2y8WDXlKtjwX4kSXZohnX32mc001t+6cPEvXkWMcf+HTjbNxU+XDuzI3xfrKIWCU6
Lh4JdCIyqp5Ss3b89rnPB9Kod0GXP2eKctNtEY3VQuduVx1Xny2biqTIlE91zwb9xxfgMyyV
bk7OsNgMvssKsb3yrA</vt:lpwstr>
  </property>
  <property fmtid="{D5CDD505-2E9C-101B-9397-08002B2CF9AE}" pid="3" name="_2015_ms_pID_7253431">
    <vt:lpwstr>8o1biVVs459xk5fg7gjWe6H77d1Aq6+a2hZh/xC9/+MVpMHdqpEgsM
eZWPwzXqy6eSL+/vkbFdrFnSPMiTnZGF45n72QvvcjMJIFXNherOLXvxq4vvkJSomFq62lOw
s/y8Ht/oU/iWXkgM4keKBz7STrxTyw26vgiuSZI6rKxVtKiNcId9V4O6MhSb9CIq3yw=</vt:lpwstr>
  </property>
  <property fmtid="{D5CDD505-2E9C-101B-9397-08002B2CF9AE}" pid="4" name="_readonly">
    <vt:lpwstr/>
  </property>
  <property fmtid="{D5CDD505-2E9C-101B-9397-08002B2CF9AE}" pid="5" name="_change">
    <vt:lpwstr/>
  </property>
  <property fmtid="{D5CDD505-2E9C-101B-9397-08002B2CF9AE}" pid="6" name="_full-control">
    <vt:lpwstr/>
  </property>
  <property fmtid="{D5CDD505-2E9C-101B-9397-08002B2CF9AE}" pid="7" name="sflag">
    <vt:lpwstr>1509330337</vt:lpwstr>
  </property>
</Properties>
</file>