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43" r:id="rId2"/>
    <p:sldId id="527" r:id="rId3"/>
    <p:sldId id="541" r:id="rId4"/>
    <p:sldId id="539" r:id="rId5"/>
    <p:sldId id="538" r:id="rId6"/>
    <p:sldId id="558" r:id="rId7"/>
    <p:sldId id="559" r:id="rId8"/>
    <p:sldId id="560" r:id="rId9"/>
    <p:sldId id="561" r:id="rId10"/>
    <p:sldId id="562" r:id="rId11"/>
    <p:sldId id="563" r:id="rId12"/>
    <p:sldId id="545" r:id="rId13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27"/>
            <p14:sldId id="541"/>
            <p14:sldId id="539"/>
            <p14:sldId id="538"/>
            <p14:sldId id="558"/>
            <p14:sldId id="559"/>
            <p14:sldId id="560"/>
            <p14:sldId id="561"/>
            <p14:sldId id="562"/>
            <p14:sldId id="563"/>
            <p14:sldId id="5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6429" autoAdjust="0"/>
  </p:normalViewPr>
  <p:slideViewPr>
    <p:cSldViewPr>
      <p:cViewPr varScale="1">
        <p:scale>
          <a:sx n="116" d="100"/>
          <a:sy n="116" d="100"/>
        </p:scale>
        <p:origin x="13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802.11-17/1638r5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frame format follow-up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add the following to </a:t>
            </a:r>
            <a:r>
              <a:rPr lang="en-US" altLang="ko-KR" dirty="0" err="1"/>
              <a:t>TGba</a:t>
            </a:r>
            <a:r>
              <a:rPr lang="en-US" altLang="ko-KR" dirty="0"/>
              <a:t> SFD</a:t>
            </a:r>
          </a:p>
          <a:p>
            <a:pPr lvl="1"/>
            <a:r>
              <a:rPr lang="en-US" altLang="ko-KR" dirty="0" smtClean="0"/>
              <a:t>AP </a:t>
            </a:r>
            <a:r>
              <a:rPr lang="en-US" altLang="ko-KR" dirty="0"/>
              <a:t>may </a:t>
            </a:r>
            <a:r>
              <a:rPr lang="en-US" altLang="ko-KR" dirty="0" smtClean="0"/>
              <a:t>negotiate one </a:t>
            </a:r>
            <a:r>
              <a:rPr lang="en-US" altLang="ko-KR" dirty="0"/>
              <a:t>or more Group IDs to a </a:t>
            </a:r>
            <a:r>
              <a:rPr lang="en-US" altLang="ko-KR" dirty="0" smtClean="0"/>
              <a:t>STA through PCR </a:t>
            </a:r>
          </a:p>
          <a:p>
            <a:pPr lvl="2"/>
            <a:r>
              <a:rPr lang="en-US" altLang="ko-KR" dirty="0" smtClean="0"/>
              <a:t>The assigned Group ID is used in a wake-up frame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details for group ID (e.g., ID allocation procedure (e.g., WUR Action </a:t>
            </a:r>
            <a:r>
              <a:rPr lang="en-US" altLang="ko-KR" dirty="0" smtClean="0"/>
              <a:t>frame or others similar to 11ac procedure), </a:t>
            </a:r>
            <a:r>
              <a:rPr lang="en-US" altLang="ko-KR" dirty="0"/>
              <a:t>ID structure, etc.) are TBD </a:t>
            </a:r>
            <a:endParaRPr lang="en-US" altLang="ko-KR" dirty="0" smtClean="0"/>
          </a:p>
          <a:p>
            <a:r>
              <a:rPr lang="en-US" altLang="ko-KR" dirty="0" smtClean="0"/>
              <a:t>Y:34, </a:t>
            </a:r>
            <a:r>
              <a:rPr lang="en-US" altLang="ko-KR" dirty="0"/>
              <a:t>N:, </a:t>
            </a:r>
            <a:r>
              <a:rPr lang="en-US" altLang="ko-KR" dirty="0" smtClean="0"/>
              <a:t>A:13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421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r>
              <a:rPr lang="en-US" altLang="ko-KR" dirty="0"/>
              <a:t>Move to add the following to </a:t>
            </a:r>
            <a:r>
              <a:rPr lang="en-US" altLang="ko-KR" dirty="0" err="1"/>
              <a:t>TGba</a:t>
            </a:r>
            <a:r>
              <a:rPr lang="en-US" altLang="ko-KR" dirty="0"/>
              <a:t> SFD</a:t>
            </a:r>
          </a:p>
          <a:p>
            <a:pPr lvl="1"/>
            <a:r>
              <a:rPr lang="en-US" altLang="ko-KR" dirty="0" smtClean="0"/>
              <a:t>A </a:t>
            </a:r>
            <a:r>
              <a:rPr lang="en-US" altLang="ko-KR" dirty="0" smtClean="0"/>
              <a:t>Wake Up frame with variable length may contain the information for the multiple STAs in the Frame Body </a:t>
            </a:r>
          </a:p>
          <a:p>
            <a:pPr lvl="2"/>
            <a:r>
              <a:rPr lang="en-US" altLang="ko-KR" dirty="0" smtClean="0"/>
              <a:t>The detailed information of multiple STAs (e.g., bitmap, ID list) is TBD</a:t>
            </a:r>
          </a:p>
          <a:p>
            <a:pPr lvl="2"/>
            <a:r>
              <a:rPr lang="en-US" altLang="ko-KR" dirty="0" smtClean="0"/>
              <a:t>Unicast wake-up frame does not carry the information of multiple STAs</a:t>
            </a:r>
          </a:p>
          <a:p>
            <a:r>
              <a:rPr lang="en-US" altLang="ko-KR" dirty="0" smtClean="0"/>
              <a:t>Y:21, N:0, A:26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7366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Multi-user wake-up using Group ID &amp; WID Bitmap</a:t>
            </a:r>
          </a:p>
          <a:p>
            <a:pPr lvl="1"/>
            <a:r>
              <a:rPr lang="en-US" altLang="ko-KR" sz="1400" dirty="0" smtClean="0"/>
              <a:t>STA’s </a:t>
            </a:r>
            <a:r>
              <a:rPr lang="en-US" altLang="ko-KR" sz="1400" dirty="0"/>
              <a:t>position </a:t>
            </a:r>
            <a:r>
              <a:rPr lang="en-US" altLang="ko-KR" sz="1400" dirty="0" smtClean="0"/>
              <a:t>in the Bitmap is Bit N where N is value of (STA’s WID mod the bit size of Bitmap)</a:t>
            </a:r>
          </a:p>
          <a:p>
            <a:pPr lvl="2"/>
            <a:r>
              <a:rPr lang="en-US" altLang="ko-KR" sz="1200" dirty="0" smtClean="0"/>
              <a:t>E.g.,) If STA X/Y’s WID = 3/32 &amp; Size of Bitmap = 16 bits, then Bit 3/0(=3/32 mode 16) for STA X/Y 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 smtClean="0"/>
              <a:t>The received Group ID also should be equal to one of the assigned Group IDs (i.e., if group ID is not equal, the frame is ignored)</a:t>
            </a:r>
          </a:p>
          <a:p>
            <a:pPr lvl="1"/>
            <a:r>
              <a:rPr lang="en-US" altLang="ko-KR" sz="1400" dirty="0" smtClean="0"/>
              <a:t>Some STAs may be located at the same position (Bit N) of the bitmap (i.e., not unique position)</a:t>
            </a:r>
          </a:p>
          <a:p>
            <a:pPr lvl="1"/>
            <a:r>
              <a:rPr lang="en-US" altLang="ko-KR" sz="1400" dirty="0" smtClean="0"/>
              <a:t>This can be solved by AP’s implementation</a:t>
            </a:r>
          </a:p>
          <a:p>
            <a:pPr lvl="2"/>
            <a:r>
              <a:rPr lang="en-US" altLang="ko-KR" sz="1200" dirty="0" smtClean="0"/>
              <a:t>Ex 1) AP can assign those STAs to different groups (e.g., Group 1 for WID = 16, Group 2 for WID = 32)</a:t>
            </a:r>
          </a:p>
          <a:p>
            <a:pPr lvl="2"/>
            <a:r>
              <a:rPr lang="en-US" altLang="ko-KR" sz="1200" dirty="0" smtClean="0"/>
              <a:t>Ex 2) AP can assign those STAs to different On durations (e.g</a:t>
            </a:r>
            <a:r>
              <a:rPr lang="en-US" altLang="ko-KR" sz="1200" dirty="0"/>
              <a:t>., Group </a:t>
            </a:r>
            <a:r>
              <a:rPr lang="en-US" altLang="ko-KR" sz="1200" dirty="0" smtClean="0"/>
              <a:t>1 and 1</a:t>
            </a:r>
            <a:r>
              <a:rPr lang="en-US" altLang="ko-KR" sz="1200" baseline="30000" dirty="0" smtClean="0"/>
              <a:t>st</a:t>
            </a:r>
            <a:r>
              <a:rPr lang="en-US" altLang="ko-KR" sz="1200" dirty="0" smtClean="0"/>
              <a:t> On duration </a:t>
            </a:r>
            <a:r>
              <a:rPr lang="en-US" altLang="ko-KR" sz="1200" dirty="0"/>
              <a:t>for WID = </a:t>
            </a:r>
            <a:r>
              <a:rPr lang="en-US" altLang="ko-KR" sz="1200" dirty="0" smtClean="0"/>
              <a:t>8, </a:t>
            </a:r>
            <a:r>
              <a:rPr lang="en-US" altLang="ko-KR" sz="1200" dirty="0"/>
              <a:t>Group </a:t>
            </a:r>
            <a:r>
              <a:rPr lang="en-US" altLang="ko-KR" sz="1200" dirty="0" smtClean="0"/>
              <a:t>1 and 2</a:t>
            </a:r>
            <a:r>
              <a:rPr lang="en-US" altLang="ko-KR" sz="1200" baseline="30000" dirty="0" smtClean="0"/>
              <a:t>nd</a:t>
            </a:r>
            <a:r>
              <a:rPr lang="en-US" altLang="ko-KR" sz="1200" dirty="0" smtClean="0"/>
              <a:t> On duration </a:t>
            </a:r>
            <a:r>
              <a:rPr lang="en-US" altLang="ko-KR" sz="1200" dirty="0"/>
              <a:t>for </a:t>
            </a:r>
            <a:r>
              <a:rPr lang="en-US" altLang="ko-KR" sz="1200" dirty="0" smtClean="0"/>
              <a:t>WID=16)</a:t>
            </a:r>
          </a:p>
          <a:p>
            <a:pPr lvl="2"/>
            <a:r>
              <a:rPr lang="en-US" altLang="ko-KR" sz="1200" dirty="0" smtClean="0"/>
              <a:t>Ex 3) AP can use WID Bitmap considering only STAs which have the capability of variable frame length</a:t>
            </a:r>
          </a:p>
          <a:p>
            <a:pPr lvl="2"/>
            <a:r>
              <a:rPr lang="en-US" altLang="ko-KR" sz="1200" dirty="0" smtClean="0"/>
              <a:t>...</a:t>
            </a:r>
          </a:p>
          <a:p>
            <a:pPr lvl="1"/>
            <a:r>
              <a:rPr lang="en-US" altLang="ko-KR" sz="1400" i="1" dirty="0" smtClean="0"/>
              <a:t>Note that the variable Frame Body is optional feature in STA</a:t>
            </a:r>
          </a:p>
          <a:p>
            <a:pPr lvl="1"/>
            <a:endParaRPr lang="en-US" altLang="ko-KR" sz="1400" dirty="0" smtClean="0">
              <a:solidFill>
                <a:srgbClr val="FF0000"/>
              </a:solidFill>
            </a:endParaRPr>
          </a:p>
          <a:p>
            <a:pPr lvl="1"/>
            <a:endParaRPr lang="en-US" altLang="ko-KR" sz="14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19853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B0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2211344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B1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2444578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B2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673178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B3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28997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B4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31283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B5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352800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B6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581400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B7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화살표 연결선 15"/>
          <p:cNvCxnSpPr>
            <a:stCxn id="18" idx="1"/>
            <a:endCxn id="10" idx="2"/>
          </p:cNvCxnSpPr>
          <p:nvPr/>
        </p:nvCxnSpPr>
        <p:spPr bwMode="auto">
          <a:xfrm flipH="1" flipV="1">
            <a:off x="2787478" y="3505200"/>
            <a:ext cx="336722" cy="1384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124200" y="3505199"/>
            <a:ext cx="603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 X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161738" y="3491297"/>
            <a:ext cx="603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 Y</a:t>
            </a:r>
            <a:endParaRPr lang="ko-KR" altLang="en-US"/>
          </a:p>
        </p:txBody>
      </p:sp>
      <p:cxnSp>
        <p:nvCxnSpPr>
          <p:cNvPr id="21" name="직선 화살표 연결선 20"/>
          <p:cNvCxnSpPr>
            <a:stCxn id="19" idx="3"/>
            <a:endCxn id="7" idx="2"/>
          </p:cNvCxnSpPr>
          <p:nvPr/>
        </p:nvCxnSpPr>
        <p:spPr bwMode="auto">
          <a:xfrm flipV="1">
            <a:off x="1764852" y="3505200"/>
            <a:ext cx="334767" cy="1245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724400" y="3245708"/>
            <a:ext cx="4147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For this, AP assigns only Group ID to a STA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077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sz="1800" dirty="0" smtClean="0"/>
              <a:t>The following concepts for WUR frame were agreed in 11ba SFD[1]</a:t>
            </a:r>
          </a:p>
          <a:p>
            <a:pPr lvl="1"/>
            <a:r>
              <a:rPr lang="en-US" altLang="ko-KR" sz="1400" dirty="0" smtClean="0"/>
              <a:t>The basic format of WUR frame [2]: </a:t>
            </a:r>
          </a:p>
          <a:p>
            <a:pPr lvl="2"/>
            <a:r>
              <a:rPr lang="en-US" altLang="ko-KR" sz="1200" dirty="0" smtClean="0"/>
              <a:t>MAC header is fixed size</a:t>
            </a:r>
          </a:p>
          <a:p>
            <a:pPr lvl="2"/>
            <a:r>
              <a:rPr lang="en-GB" altLang="ko-KR" sz="1200" dirty="0"/>
              <a:t>It is optional for a STA to support reception of a frame with nonzero length Frame Body</a:t>
            </a:r>
            <a:r>
              <a:rPr lang="en-GB" altLang="ko-KR" sz="1200" dirty="0" smtClean="0"/>
              <a:t>.</a:t>
            </a:r>
          </a:p>
          <a:p>
            <a:pPr lvl="2"/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r>
              <a:rPr lang="en-US" altLang="ko-KR" sz="1400" dirty="0" smtClean="0"/>
              <a:t>An AP assigns a WUR identifier to a STA with WUR capability through PCR WUR negotiation procedure [3]</a:t>
            </a:r>
          </a:p>
          <a:p>
            <a:pPr lvl="1"/>
            <a:r>
              <a:rPr lang="en-US" altLang="ko-KR" sz="1400" dirty="0" smtClean="0"/>
              <a:t>AP can send a broadcast wake-up frame before sending a broadcast/multicast data [4] </a:t>
            </a:r>
          </a:p>
          <a:p>
            <a:pPr lvl="1"/>
            <a:r>
              <a:rPr lang="en-GB" altLang="ko-KR" sz="1400" dirty="0"/>
              <a:t>11ba spec shall define a mechanism to wake up multiple WUR mode STAs </a:t>
            </a:r>
            <a:r>
              <a:rPr lang="en-GB" altLang="ko-KR" sz="1400" dirty="0" smtClean="0"/>
              <a:t>[5]</a:t>
            </a:r>
            <a:endParaRPr lang="en-US" altLang="ko-KR" sz="14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This contribution proposes the further details of WUR frame format </a:t>
            </a:r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895600"/>
            <a:ext cx="3964017" cy="132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54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frame format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Frame control (FC, 1 bytes</a:t>
            </a:r>
            <a:r>
              <a:rPr lang="en-US" altLang="ko-KR" sz="1800" dirty="0" smtClean="0"/>
              <a:t>) + Address (2 bytes) +  TD Control ( 2bytes) + Frame Body (0 or variable) + FCS (2 bytes)</a:t>
            </a:r>
          </a:p>
          <a:p>
            <a:r>
              <a:rPr lang="en-US" altLang="ko-KR" sz="1800" dirty="0" smtClean="0"/>
              <a:t>Frame control (FC, 1 bytes)</a:t>
            </a:r>
          </a:p>
          <a:p>
            <a:pPr lvl="1"/>
            <a:r>
              <a:rPr lang="en-US" altLang="ko-KR" sz="1600" dirty="0" smtClean="0"/>
              <a:t>Type (3 bits)</a:t>
            </a:r>
          </a:p>
          <a:p>
            <a:pPr lvl="2"/>
            <a:r>
              <a:rPr lang="en-US" altLang="ko-KR" sz="1400" dirty="0" smtClean="0"/>
              <a:t>E.g.,) 0: WUR Beacon, 1: Broadcast Wake-up frame, 2: Unicast Wake-up frame, 3: Multi-user Wake-up frame, 4: Vendor specific frame[7], 5: Discovery frame[11], 6~7: reserved</a:t>
            </a:r>
          </a:p>
          <a:p>
            <a:pPr lvl="1"/>
            <a:r>
              <a:rPr lang="en-US" altLang="ko-KR" sz="1600" dirty="0" smtClean="0"/>
              <a:t>FB(Frame Body) Length (2 bits)</a:t>
            </a:r>
          </a:p>
          <a:p>
            <a:pPr lvl="2"/>
            <a:r>
              <a:rPr lang="en-US" altLang="ko-KR" sz="1400" dirty="0" smtClean="0"/>
              <a:t>0: no Frame body</a:t>
            </a:r>
          </a:p>
          <a:p>
            <a:pPr lvl="2"/>
            <a:r>
              <a:rPr lang="en-US" altLang="ko-KR" sz="1400" dirty="0" smtClean="0"/>
              <a:t>1: 2 bytes, </a:t>
            </a:r>
          </a:p>
          <a:p>
            <a:pPr lvl="2"/>
            <a:r>
              <a:rPr lang="en-US" altLang="ko-KR" sz="1400" dirty="0" smtClean="0"/>
              <a:t>2: 4 bytes, </a:t>
            </a:r>
          </a:p>
          <a:p>
            <a:pPr lvl="2"/>
            <a:r>
              <a:rPr lang="en-US" altLang="ko-KR" sz="1400" dirty="0" smtClean="0"/>
              <a:t>3: more than 4 bytes, Extended FB length field is included in Frame body, for vender specific frame</a:t>
            </a:r>
          </a:p>
          <a:p>
            <a:pPr lvl="1"/>
            <a:r>
              <a:rPr lang="en-US" altLang="ko-KR" sz="1800" dirty="0" smtClean="0"/>
              <a:t>Reserved (2 bits)</a:t>
            </a:r>
          </a:p>
          <a:p>
            <a:r>
              <a:rPr lang="en-US" altLang="ko-KR" sz="1800" dirty="0"/>
              <a:t>Address </a:t>
            </a:r>
            <a:r>
              <a:rPr lang="en-US" altLang="ko-KR" sz="1800" dirty="0" smtClean="0"/>
              <a:t>(2 bytes): </a:t>
            </a:r>
            <a:r>
              <a:rPr lang="en-US" altLang="ko-KR" sz="1600" dirty="0" smtClean="0"/>
              <a:t>TA (12 bits, BSS </a:t>
            </a:r>
            <a:r>
              <a:rPr lang="en-US" altLang="ko-KR" sz="1600" dirty="0"/>
              <a:t>Color or </a:t>
            </a:r>
            <a:r>
              <a:rPr lang="en-US" altLang="ko-KR" sz="1600" dirty="0" smtClean="0"/>
              <a:t>PBSSID), Reserved </a:t>
            </a:r>
            <a:r>
              <a:rPr lang="en-US" altLang="ko-KR" sz="1600" dirty="0"/>
              <a:t>(4 bits</a:t>
            </a:r>
            <a:r>
              <a:rPr lang="en-US" altLang="ko-KR" sz="1600" dirty="0" smtClean="0"/>
              <a:t>)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2049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frame format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TD </a:t>
            </a:r>
            <a:r>
              <a:rPr lang="en-US" altLang="ko-KR" sz="1600" dirty="0"/>
              <a:t>Control </a:t>
            </a:r>
            <a:r>
              <a:rPr lang="en-US" altLang="ko-KR" sz="1600" dirty="0" smtClean="0"/>
              <a:t>(2 bytes)</a:t>
            </a:r>
            <a:endParaRPr lang="en-US" altLang="ko-KR" sz="1600" dirty="0"/>
          </a:p>
          <a:p>
            <a:pPr lvl="1"/>
            <a:r>
              <a:rPr lang="en-US" altLang="ko-KR" sz="1400" dirty="0" smtClean="0"/>
              <a:t>If Type =0 or 1, </a:t>
            </a:r>
            <a:r>
              <a:rPr lang="en-US" altLang="ko-KR" sz="1400" b="1" dirty="0"/>
              <a:t>Partial TSF </a:t>
            </a:r>
            <a:r>
              <a:rPr lang="en-US" altLang="ko-KR" sz="1400" dirty="0" smtClean="0"/>
              <a:t>(12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 [12], </a:t>
            </a:r>
            <a:r>
              <a:rPr lang="en-US" altLang="ko-KR" sz="1400" b="1" dirty="0" smtClean="0"/>
              <a:t>Counter</a:t>
            </a:r>
            <a:r>
              <a:rPr lang="en-US" altLang="ko-KR" sz="1400" dirty="0" smtClean="0"/>
              <a:t> (2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 [8], </a:t>
            </a:r>
            <a:r>
              <a:rPr lang="en-US" altLang="ko-KR" sz="1400" b="1" dirty="0" smtClean="0"/>
              <a:t>Broadcast Data  presence </a:t>
            </a:r>
            <a:r>
              <a:rPr lang="en-US" altLang="ko-KR" sz="1400" dirty="0" smtClean="0"/>
              <a:t>(1 bit) [9], Reserved (1 bits)</a:t>
            </a:r>
            <a:endParaRPr lang="en-US" altLang="ko-KR" sz="1400" dirty="0"/>
          </a:p>
          <a:p>
            <a:pPr lvl="1"/>
            <a:r>
              <a:rPr lang="en-US" altLang="ko-KR" sz="1400" dirty="0" smtClean="0"/>
              <a:t>If Type =2, </a:t>
            </a:r>
            <a:r>
              <a:rPr lang="en-US" altLang="ko-KR" sz="1400" b="1" dirty="0" smtClean="0"/>
              <a:t>Unicast WID </a:t>
            </a:r>
            <a:r>
              <a:rPr lang="en-US" altLang="ko-KR" sz="1400" dirty="0" smtClean="0"/>
              <a:t>(8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), Reserved (8 bits) </a:t>
            </a:r>
          </a:p>
          <a:p>
            <a:pPr lvl="1"/>
            <a:r>
              <a:rPr lang="en-US" altLang="ko-KR" sz="1400" dirty="0" smtClean="0"/>
              <a:t>If Type =3, </a:t>
            </a:r>
            <a:r>
              <a:rPr lang="en-US" altLang="ko-KR" sz="1400" b="1" dirty="0" smtClean="0"/>
              <a:t>Group ID </a:t>
            </a:r>
            <a:r>
              <a:rPr lang="en-US" altLang="ko-KR" sz="1400" dirty="0" smtClean="0"/>
              <a:t>(8 bits), Reserved (8 bits)</a:t>
            </a:r>
          </a:p>
          <a:p>
            <a:pPr lvl="2"/>
            <a:r>
              <a:rPr lang="en-US" altLang="ko-KR" sz="1200" dirty="0" smtClean="0"/>
              <a:t>AP may assign one or more Group IDs to a STA through WUR negotiation</a:t>
            </a:r>
          </a:p>
          <a:p>
            <a:pPr lvl="2"/>
            <a:r>
              <a:rPr lang="en-US" altLang="ko-KR" sz="1200" dirty="0" smtClean="0"/>
              <a:t>If FB Length = 0, this frame is for all STAs in the group indicated by Group ID</a:t>
            </a:r>
          </a:p>
          <a:p>
            <a:pPr lvl="2"/>
            <a:r>
              <a:rPr lang="en-US" altLang="ko-KR" sz="1200" dirty="0" smtClean="0"/>
              <a:t>If FB Length &gt; 0 &amp; Group ID = a special value (e.g., 0), WID list is included in Frame body [6]</a:t>
            </a:r>
          </a:p>
          <a:p>
            <a:pPr lvl="3"/>
            <a:r>
              <a:rPr lang="en-US" altLang="ko-KR" sz="1100" dirty="0" smtClean="0"/>
              <a:t>E.g., if 2bytes length, 2 unicast WIDs, if 4 bytes length, 4 unicast WIDs</a:t>
            </a:r>
          </a:p>
          <a:p>
            <a:pPr lvl="3"/>
            <a:endParaRPr lang="en-US" altLang="ko-KR" sz="1100" dirty="0" smtClean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 smtClean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 smtClean="0"/>
          </a:p>
          <a:p>
            <a:pPr lvl="2"/>
            <a:r>
              <a:rPr lang="en-US" altLang="ko-KR" sz="1200" dirty="0" smtClean="0"/>
              <a:t>Otherwise (i.e., FD length &gt; 0 &amp; Group ID &gt; 0), WID Bitmap is included in Frame Body (See appendix)</a:t>
            </a:r>
          </a:p>
          <a:p>
            <a:pPr lvl="3"/>
            <a:r>
              <a:rPr lang="en-US" altLang="ko-KR" sz="1100" dirty="0"/>
              <a:t>E.g., if 2bytes length, </a:t>
            </a:r>
            <a:r>
              <a:rPr lang="en-US" altLang="ko-KR" sz="1100" dirty="0" smtClean="0"/>
              <a:t>2 bytes WID Bitmap, </a:t>
            </a:r>
            <a:r>
              <a:rPr lang="en-US" altLang="ko-KR" sz="1100" dirty="0"/>
              <a:t>if 4 bytes length, </a:t>
            </a:r>
            <a:r>
              <a:rPr lang="en-US" altLang="ko-KR" sz="1100" dirty="0" smtClean="0"/>
              <a:t>4 bytes WID Bitmap</a:t>
            </a:r>
            <a:endParaRPr lang="en-US" altLang="ko-KR" sz="11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15" name="직사각형 14"/>
          <p:cNvSpPr/>
          <p:nvPr/>
        </p:nvSpPr>
        <p:spPr bwMode="auto">
          <a:xfrm>
            <a:off x="2209800" y="4343400"/>
            <a:ext cx="1524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MAC header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3733800" y="4343400"/>
            <a:ext cx="1524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Body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5257800" y="4343400"/>
            <a:ext cx="5334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직선 연결선 18"/>
          <p:cNvCxnSpPr/>
          <p:nvPr/>
        </p:nvCxnSpPr>
        <p:spPr bwMode="auto">
          <a:xfrm flipH="1">
            <a:off x="1066800" y="4572000"/>
            <a:ext cx="11430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 flipH="1">
            <a:off x="3364126" y="4572000"/>
            <a:ext cx="369673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직사각형 21"/>
          <p:cNvSpPr/>
          <p:nvPr/>
        </p:nvSpPr>
        <p:spPr bwMode="auto">
          <a:xfrm>
            <a:off x="1078127" y="4800600"/>
            <a:ext cx="228599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Type=11, Length</a:t>
            </a:r>
            <a:r>
              <a:rPr kumimoji="0" lang="en-US" altLang="ko-K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= 4 byte, Group ID = 0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3505200" y="4800600"/>
            <a:ext cx="2286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 WIDs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직선 연결선 26"/>
          <p:cNvCxnSpPr/>
          <p:nvPr/>
        </p:nvCxnSpPr>
        <p:spPr bwMode="auto">
          <a:xfrm flipH="1">
            <a:off x="3505200" y="4572000"/>
            <a:ext cx="2286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직선 연결선 28"/>
          <p:cNvCxnSpPr/>
          <p:nvPr/>
        </p:nvCxnSpPr>
        <p:spPr bwMode="auto">
          <a:xfrm>
            <a:off x="5257800" y="4572000"/>
            <a:ext cx="533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46830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[1] 17/575r4, </a:t>
            </a:r>
            <a:r>
              <a:rPr lang="en-US" altLang="ko-KR" sz="1800" dirty="0" err="1" smtClean="0"/>
              <a:t>TGba</a:t>
            </a:r>
            <a:r>
              <a:rPr lang="en-US" altLang="ko-KR" sz="1800" dirty="0" smtClean="0"/>
              <a:t> SFD</a:t>
            </a:r>
          </a:p>
          <a:p>
            <a:r>
              <a:rPr lang="en-US" altLang="ko-KR" sz="1800" dirty="0" smtClean="0"/>
              <a:t>[2] </a:t>
            </a:r>
            <a:r>
              <a:rPr lang="en-GB" altLang="ko-KR" sz="1800" dirty="0" smtClean="0"/>
              <a:t>17/1004r4, </a:t>
            </a:r>
            <a:r>
              <a:rPr lang="en-GB" altLang="ko-KR" sz="1800" dirty="0"/>
              <a:t>Considerations on WUR frame </a:t>
            </a:r>
            <a:r>
              <a:rPr lang="en-GB" altLang="ko-KR" sz="1800" dirty="0" smtClean="0"/>
              <a:t>format</a:t>
            </a:r>
          </a:p>
          <a:p>
            <a:r>
              <a:rPr lang="en-GB" altLang="ko-KR" sz="1800" dirty="0" smtClean="0"/>
              <a:t>[3] 17/0977r4, </a:t>
            </a:r>
            <a:r>
              <a:rPr lang="en-GB" altLang="ko-KR" sz="1800" dirty="0"/>
              <a:t>Address structure in unicast wake-up </a:t>
            </a:r>
            <a:r>
              <a:rPr lang="en-GB" altLang="ko-KR" sz="1800" dirty="0" smtClean="0"/>
              <a:t>frame</a:t>
            </a:r>
          </a:p>
          <a:p>
            <a:r>
              <a:rPr lang="en-GB" altLang="ko-KR" sz="1800" dirty="0" smtClean="0"/>
              <a:t>[4] 17/124r4, </a:t>
            </a:r>
            <a:r>
              <a:rPr lang="en-GB" altLang="ko-KR" sz="1800" dirty="0"/>
              <a:t>WUR MAC and Wakeup </a:t>
            </a:r>
            <a:r>
              <a:rPr lang="en-GB" altLang="ko-KR" sz="1800" dirty="0" smtClean="0"/>
              <a:t>Frame</a:t>
            </a:r>
          </a:p>
          <a:p>
            <a:r>
              <a:rPr lang="en-GB" altLang="ko-KR" sz="1800" dirty="0" smtClean="0"/>
              <a:t>[5] 17/0054r3, </a:t>
            </a:r>
            <a:r>
              <a:rPr lang="en-GB" altLang="ko-KR" sz="1800" dirty="0"/>
              <a:t>WUR MAC </a:t>
            </a:r>
            <a:r>
              <a:rPr lang="en-GB" altLang="ko-KR" sz="1800" dirty="0" err="1" smtClean="0"/>
              <a:t>issus</a:t>
            </a:r>
            <a:endParaRPr lang="en-GB" altLang="ko-KR" sz="1800" dirty="0" smtClean="0"/>
          </a:p>
          <a:p>
            <a:r>
              <a:rPr lang="en-GB" altLang="ko-KR" sz="1800" dirty="0" smtClean="0"/>
              <a:t>[6] </a:t>
            </a:r>
            <a:r>
              <a:rPr lang="en-GB" altLang="ko-KR" sz="1800" dirty="0"/>
              <a:t>17/1004r4, Considerations on WUR frame format</a:t>
            </a:r>
          </a:p>
          <a:p>
            <a:r>
              <a:rPr lang="en-GB" altLang="ko-KR" sz="1800" dirty="0"/>
              <a:t>[7</a:t>
            </a:r>
            <a:r>
              <a:rPr lang="en-GB" altLang="ko-KR" sz="1800" dirty="0" smtClean="0"/>
              <a:t>] 17/1334r0, </a:t>
            </a:r>
            <a:r>
              <a:rPr lang="en-US" altLang="ko-KR" sz="1800" dirty="0"/>
              <a:t>Vendor Specific WUR Frame Follow up</a:t>
            </a:r>
            <a:endParaRPr lang="en-GB" altLang="ko-KR" sz="1800" dirty="0"/>
          </a:p>
          <a:p>
            <a:r>
              <a:rPr lang="en-GB" altLang="ko-KR" sz="1800" dirty="0" smtClean="0"/>
              <a:t>[8] 17/1368r2, </a:t>
            </a:r>
            <a:r>
              <a:rPr lang="en-GB" altLang="ko-KR" sz="1800" dirty="0"/>
              <a:t>BSS parameters update </a:t>
            </a:r>
            <a:r>
              <a:rPr lang="en-GB" altLang="ko-KR" sz="1800" dirty="0" smtClean="0"/>
              <a:t>notification</a:t>
            </a:r>
          </a:p>
          <a:p>
            <a:r>
              <a:rPr lang="en-GB" altLang="ko-KR" sz="1800" dirty="0" smtClean="0"/>
              <a:t>[9] 17/1356r3, </a:t>
            </a:r>
            <a:r>
              <a:rPr lang="en-US" altLang="ko-KR" sz="1800" dirty="0"/>
              <a:t>Duty cycle mode STA’s PS </a:t>
            </a:r>
            <a:r>
              <a:rPr lang="en-US" altLang="ko-KR" sz="1800" dirty="0" smtClean="0"/>
              <a:t>follow-up</a:t>
            </a:r>
          </a:p>
          <a:p>
            <a:r>
              <a:rPr lang="en-GB" altLang="ko-KR" sz="1800" dirty="0" smtClean="0"/>
              <a:t>[10] 17/1641r0, </a:t>
            </a:r>
            <a:r>
              <a:rPr lang="nn-NO" altLang="ko-KR" sz="1800" dirty="0"/>
              <a:t>WUR Frame Format for Smart </a:t>
            </a:r>
            <a:r>
              <a:rPr lang="nn-NO" altLang="ko-KR" sz="1800" dirty="0" smtClean="0"/>
              <a:t>Scanning</a:t>
            </a:r>
          </a:p>
          <a:p>
            <a:r>
              <a:rPr lang="en-GB" altLang="ko-KR" sz="1800" dirty="0" smtClean="0"/>
              <a:t>[11] 17/1608r0, </a:t>
            </a:r>
            <a:r>
              <a:rPr lang="en-US" altLang="ko-KR" sz="1800" dirty="0" smtClean="0"/>
              <a:t>WUR Discovery Frame for Smart Scanning</a:t>
            </a:r>
          </a:p>
          <a:p>
            <a:r>
              <a:rPr lang="en-US" altLang="ko-KR" sz="1800" dirty="0" smtClean="0"/>
              <a:t>[12] 17/1384r0, </a:t>
            </a:r>
            <a:r>
              <a:rPr lang="en-US" altLang="ko-KR" sz="1800" dirty="0"/>
              <a:t>WUR </a:t>
            </a:r>
            <a:r>
              <a:rPr lang="en-US" altLang="ko-KR" sz="1800" dirty="0" smtClean="0"/>
              <a:t>synchronization</a:t>
            </a:r>
            <a:endParaRPr lang="en-GB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2766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TBD bits Type field is included in the Frame control field of MAC header with the following mapping of the Type field:</a:t>
            </a:r>
          </a:p>
          <a:p>
            <a:pPr lvl="2"/>
            <a:r>
              <a:rPr lang="en-US" altLang="ko-KR" dirty="0" smtClean="0"/>
              <a:t>0 assigned to WUR Beacon</a:t>
            </a:r>
          </a:p>
          <a:p>
            <a:pPr lvl="2"/>
            <a:r>
              <a:rPr lang="en-US" altLang="ko-KR" dirty="0" smtClean="0"/>
              <a:t>1 assigned to Wake-Up frame</a:t>
            </a:r>
          </a:p>
          <a:p>
            <a:pPr lvl="2"/>
            <a:r>
              <a:rPr lang="en-US" altLang="ko-KR" dirty="0" smtClean="0"/>
              <a:t>2 assigned to Vendor specific frame</a:t>
            </a:r>
          </a:p>
          <a:p>
            <a:r>
              <a:rPr lang="en-US" altLang="ko-KR" dirty="0" smtClean="0"/>
              <a:t>Y:25, N:0, A:14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5933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/>
              <a:t>AP may </a:t>
            </a:r>
            <a:r>
              <a:rPr lang="en-US" altLang="ko-KR" dirty="0" smtClean="0"/>
              <a:t>negotiate one </a:t>
            </a:r>
            <a:r>
              <a:rPr lang="en-US" altLang="ko-KR" dirty="0"/>
              <a:t>or more Group IDs to a </a:t>
            </a:r>
            <a:r>
              <a:rPr lang="en-US" altLang="ko-KR" dirty="0" smtClean="0"/>
              <a:t>STA through PCR </a:t>
            </a:r>
          </a:p>
          <a:p>
            <a:pPr lvl="2"/>
            <a:r>
              <a:rPr lang="en-US" altLang="ko-KR" dirty="0" smtClean="0"/>
              <a:t>The assigned Group ID is used in a wake-up frame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details for group ID (e.g., ID allocation procedure (e.g., WUR Action </a:t>
            </a:r>
            <a:r>
              <a:rPr lang="en-US" altLang="ko-KR" dirty="0" smtClean="0"/>
              <a:t>frame or others similar to 11ac procedure), </a:t>
            </a:r>
            <a:r>
              <a:rPr lang="en-US" altLang="ko-KR" dirty="0"/>
              <a:t>ID structure, etc.) are TBD </a:t>
            </a:r>
            <a:endParaRPr lang="en-US" altLang="ko-KR" dirty="0" smtClean="0"/>
          </a:p>
          <a:p>
            <a:r>
              <a:rPr lang="en-US" altLang="ko-KR" dirty="0" smtClean="0"/>
              <a:t>Y:34, </a:t>
            </a:r>
            <a:r>
              <a:rPr lang="en-US" altLang="ko-KR" dirty="0"/>
              <a:t>N:, </a:t>
            </a:r>
            <a:r>
              <a:rPr lang="en-US" altLang="ko-KR" dirty="0" smtClean="0"/>
              <a:t>A:13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24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 Wake Up frame with variable length may contain the information for the multiple STAs in the Frame Body </a:t>
            </a:r>
          </a:p>
          <a:p>
            <a:pPr lvl="2"/>
            <a:r>
              <a:rPr lang="en-US" altLang="ko-KR" dirty="0" smtClean="0"/>
              <a:t>The detailed information of multiple STAs (e.g., bitmap, ID list) is TBD</a:t>
            </a:r>
          </a:p>
          <a:p>
            <a:pPr lvl="2"/>
            <a:r>
              <a:rPr lang="en-US" altLang="ko-KR" dirty="0" smtClean="0"/>
              <a:t>Unicast wake-up frame does not carry the information of multiple STAs</a:t>
            </a:r>
          </a:p>
          <a:p>
            <a:r>
              <a:rPr lang="en-US" altLang="ko-KR" dirty="0" smtClean="0"/>
              <a:t>Y:21, N:0, A:26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7494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</a:t>
            </a:r>
            <a:r>
              <a:rPr lang="en-US" altLang="ko-KR" dirty="0" smtClean="0"/>
              <a:t>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the following to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SFD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TBD bits Type field is included in the Frame control field of MAC header with the following mapping of the Type field:</a:t>
            </a:r>
          </a:p>
          <a:p>
            <a:pPr lvl="2"/>
            <a:r>
              <a:rPr lang="en-US" altLang="ko-KR" dirty="0" smtClean="0"/>
              <a:t>0 assigned to WUR Beacon</a:t>
            </a:r>
          </a:p>
          <a:p>
            <a:pPr lvl="2"/>
            <a:r>
              <a:rPr lang="en-US" altLang="ko-KR" dirty="0" smtClean="0"/>
              <a:t>1 assigned to Wake-Up frame</a:t>
            </a:r>
          </a:p>
          <a:p>
            <a:pPr lvl="2"/>
            <a:r>
              <a:rPr lang="en-US" altLang="ko-KR" dirty="0" smtClean="0"/>
              <a:t>2 assigned to Vendor specific frame</a:t>
            </a:r>
          </a:p>
          <a:p>
            <a:r>
              <a:rPr lang="en-US" altLang="ko-KR" dirty="0" smtClean="0"/>
              <a:t>Y:25, N:0, A:14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0463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149193</TotalTime>
  <Words>1383</Words>
  <Application>Microsoft Office PowerPoint</Application>
  <PresentationFormat>화면 슬라이드 쇼(4:3)</PresentationFormat>
  <Paragraphs>186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WUR frame format follow-up</vt:lpstr>
      <vt:lpstr>Introduction</vt:lpstr>
      <vt:lpstr>WUR frame format (1/2)</vt:lpstr>
      <vt:lpstr>WUR frame format (2/2)</vt:lpstr>
      <vt:lpstr>Reference</vt:lpstr>
      <vt:lpstr>Straw Poll 1</vt:lpstr>
      <vt:lpstr>Straw Poll 2</vt:lpstr>
      <vt:lpstr>Straw Poll 3</vt:lpstr>
      <vt:lpstr>Motion 1</vt:lpstr>
      <vt:lpstr>Motion 2</vt:lpstr>
      <vt:lpstr>Motion 3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1895</cp:revision>
  <cp:lastPrinted>1998-02-10T13:28:06Z</cp:lastPrinted>
  <dcterms:created xsi:type="dcterms:W3CDTF">2007-05-21T21:00:37Z</dcterms:created>
  <dcterms:modified xsi:type="dcterms:W3CDTF">2017-11-08T21:35:04Z</dcterms:modified>
</cp:coreProperties>
</file>