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309" r:id="rId3"/>
    <p:sldId id="310" r:id="rId4"/>
    <p:sldId id="311" r:id="rId5"/>
    <p:sldId id="319" r:id="rId6"/>
    <p:sldId id="312" r:id="rId7"/>
    <p:sldId id="314" r:id="rId8"/>
    <p:sldId id="315" r:id="rId9"/>
    <p:sldId id="316" r:id="rId10"/>
    <p:sldId id="317" r:id="rId11"/>
    <p:sldId id="318" r:id="rId12"/>
    <p:sldId id="313" r:id="rId13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5034" autoAdjust="0"/>
  </p:normalViewPr>
  <p:slideViewPr>
    <p:cSldViewPr>
      <p:cViewPr varScale="1">
        <p:scale>
          <a:sx n="71" d="100"/>
          <a:sy n="71" d="100"/>
        </p:scale>
        <p:origin x="13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Oct.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Oct.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Oct.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32861" y="394156"/>
            <a:ext cx="2612639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err="1" smtClean="0">
                <a:effectLst/>
              </a:rPr>
              <a:t>doc.:IEEE</a:t>
            </a:r>
            <a:r>
              <a:rPr lang="en-US" altLang="zh-CN" sz="1400" b="1" baseline="0" dirty="0" smtClean="0">
                <a:effectLst/>
              </a:rPr>
              <a:t> 802.</a:t>
            </a:r>
            <a:r>
              <a:rPr lang="en-US" altLang="zh-CN" sz="1400" b="1" dirty="0" smtClean="0">
                <a:effectLst/>
              </a:rPr>
              <a:t>11-17/1636r0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>
                <a:ea typeface="Gulim" panose="020B0600000101010101" pitchFamily="34" charset="-127"/>
              </a:rPr>
              <a:t>A Simple WUR Preamble Design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2017-11-03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28823"/>
              </p:ext>
            </p:extLst>
          </p:nvPr>
        </p:nvGraphicFramePr>
        <p:xfrm>
          <a:off x="762000" y="3278185"/>
          <a:ext cx="7620000" cy="96043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Results-Preamble Sync </a:t>
            </a:r>
            <a:r>
              <a:rPr lang="en-US" altLang="zh-CN" dirty="0" smtClean="0"/>
              <a:t>Error 2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771525" y="5562600"/>
            <a:ext cx="7772400" cy="1370013"/>
          </a:xfrm>
        </p:spPr>
        <p:txBody>
          <a:bodyPr/>
          <a:lstStyle/>
          <a:p>
            <a:r>
              <a:rPr lang="en-US" sz="1600" dirty="0" smtClean="0"/>
              <a:t>Sync Error Definition: </a:t>
            </a:r>
          </a:p>
          <a:p>
            <a:pPr lvl="1"/>
            <a:r>
              <a:rPr lang="en-US" sz="1000" dirty="0" smtClean="0"/>
              <a:t>Max(abs(Correlation Result))&lt; Threshold</a:t>
            </a:r>
          </a:p>
          <a:p>
            <a:pPr lvl="1"/>
            <a:r>
              <a:rPr lang="en-US" sz="1000" dirty="0" smtClean="0"/>
              <a:t>S is detected as </a:t>
            </a:r>
            <a:r>
              <a:rPr lang="en-US" sz="1000" u="sng" dirty="0" smtClean="0"/>
              <a:t>S</a:t>
            </a:r>
            <a:r>
              <a:rPr lang="en-US" sz="1000" dirty="0"/>
              <a:t>, vice </a:t>
            </a:r>
            <a:r>
              <a:rPr lang="en-US" sz="1000" dirty="0" smtClean="0"/>
              <a:t>versa</a:t>
            </a:r>
          </a:p>
          <a:p>
            <a:pPr lvl="1"/>
            <a:r>
              <a:rPr lang="en-US" sz="1000" dirty="0" smtClean="0"/>
              <a:t>Time </a:t>
            </a:r>
            <a:r>
              <a:rPr lang="en-US" altLang="zh-CN" sz="1000" dirty="0" smtClean="0"/>
              <a:t>acquisition error  @5MHz fs samplings&gt;2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371600"/>
            <a:ext cx="7188000" cy="45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Results-Packet Error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71525" y="5562600"/>
            <a:ext cx="7772400" cy="1370013"/>
          </a:xfrm>
        </p:spPr>
        <p:txBody>
          <a:bodyPr/>
          <a:lstStyle/>
          <a:p>
            <a:r>
              <a:rPr lang="en-US" sz="1600" dirty="0" smtClean="0"/>
              <a:t>Packet Error Definition: </a:t>
            </a:r>
          </a:p>
          <a:p>
            <a:pPr lvl="1"/>
            <a:r>
              <a:rPr lang="en-US" sz="1000" dirty="0" smtClean="0"/>
              <a:t>Max(abs(Correlation Result))&lt; Threshold</a:t>
            </a:r>
          </a:p>
          <a:p>
            <a:pPr lvl="1"/>
            <a:r>
              <a:rPr lang="en-US" altLang="zh-CN" sz="1000" dirty="0"/>
              <a:t>S is detected as </a:t>
            </a:r>
            <a:r>
              <a:rPr lang="en-US" altLang="zh-CN" sz="1000" u="sng" dirty="0"/>
              <a:t>S</a:t>
            </a:r>
            <a:r>
              <a:rPr lang="en-US" altLang="zh-CN" sz="1000" dirty="0"/>
              <a:t>, vice </a:t>
            </a:r>
            <a:r>
              <a:rPr lang="en-US" altLang="zh-CN" sz="1000" dirty="0" smtClean="0"/>
              <a:t>versa</a:t>
            </a:r>
            <a:endParaRPr lang="en-US" sz="1000" dirty="0" smtClean="0"/>
          </a:p>
          <a:p>
            <a:pPr lvl="1"/>
            <a:r>
              <a:rPr lang="en-US" sz="1000" dirty="0" smtClean="0"/>
              <a:t>Bit error &gt;0</a:t>
            </a:r>
            <a:endParaRPr lang="en-US" altLang="zh-CN" sz="1000" dirty="0" smtClean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024" y="1260919"/>
            <a:ext cx="7335952" cy="464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5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</a:t>
            </a:r>
            <a:r>
              <a:rPr lang="en-US" dirty="0"/>
              <a:t> </a:t>
            </a:r>
            <a:r>
              <a:rPr lang="en-US" dirty="0" smtClean="0"/>
              <a:t>IEEE </a:t>
            </a:r>
            <a:r>
              <a:rPr lang="en-US" dirty="0"/>
              <a:t>802.11-17/1343r0, </a:t>
            </a:r>
            <a:r>
              <a:rPr lang="en-US" dirty="0" smtClean="0"/>
              <a:t>“</a:t>
            </a:r>
            <a:r>
              <a:rPr lang="en-US" altLang="zh-CN" dirty="0" smtClean="0"/>
              <a:t>WUR </a:t>
            </a:r>
            <a:r>
              <a:rPr lang="en-US" altLang="zh-CN" dirty="0"/>
              <a:t>Preamble SYNC Field </a:t>
            </a:r>
            <a:r>
              <a:rPr lang="en-US" altLang="zh-CN" dirty="0" smtClean="0"/>
              <a:t>Design”, Sep. 2017</a:t>
            </a:r>
            <a:endParaRPr lang="en-US" dirty="0"/>
          </a:p>
          <a:p>
            <a:pPr marL="0" indent="0">
              <a:buNone/>
            </a:pPr>
            <a:r>
              <a:rPr lang="en-US" altLang="ko-KR" dirty="0"/>
              <a:t>[2] IEEE </a:t>
            </a:r>
            <a:r>
              <a:rPr lang="en-US" altLang="ko-KR" dirty="0" smtClean="0"/>
              <a:t>802.11-17/1345r5, “PHY </a:t>
            </a:r>
            <a:r>
              <a:rPr lang="en-US" altLang="ko-KR" dirty="0"/>
              <a:t>Frame Format </a:t>
            </a:r>
            <a:r>
              <a:rPr lang="en-US" altLang="ko-KR" dirty="0" smtClean="0"/>
              <a:t>Proposal”, Sep. 2017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[3] IEEE </a:t>
            </a:r>
            <a:r>
              <a:rPr lang="en-US" altLang="ko-KR" dirty="0" smtClean="0"/>
              <a:t>802.11-17/1442r1 , “WUR </a:t>
            </a:r>
            <a:r>
              <a:rPr lang="en-US" altLang="ko-KR" dirty="0"/>
              <a:t>Preamble Performance Study with Phase Noise and </a:t>
            </a:r>
            <a:r>
              <a:rPr lang="en-US" altLang="ko-KR" dirty="0" smtClean="0"/>
              <a:t>ACI”, Sep. 2017</a:t>
            </a:r>
          </a:p>
          <a:p>
            <a:pPr marL="0" indent="0">
              <a:buNone/>
            </a:pPr>
            <a:r>
              <a:rPr lang="en-US" altLang="ko-KR" dirty="0" smtClean="0"/>
              <a:t>[4] IEEE 802.11-17/0188r9, “Simulation Scenario and Evaluation Methodology”, Jul. 2017</a:t>
            </a:r>
          </a:p>
          <a:p>
            <a:pPr marL="0" indent="0">
              <a:buNone/>
            </a:pPr>
            <a:r>
              <a:rPr lang="en-US" altLang="ko-KR" dirty="0" smtClean="0"/>
              <a:t>[5] IEEE 802.11-17/1343r0, “WUR Preamble SYNC Design and Performance”, Sep. 2017</a:t>
            </a:r>
            <a:endParaRPr lang="ko-KR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52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WUR preamble design was proposed to </a:t>
            </a:r>
            <a:r>
              <a:rPr lang="en-US" altLang="zh-CN" dirty="0" smtClean="0"/>
              <a:t>incorporate data rate info in [1][2][3]</a:t>
            </a:r>
          </a:p>
          <a:p>
            <a:pPr lvl="1"/>
            <a:r>
              <a:rPr lang="en-US" sz="1800" dirty="0" smtClean="0"/>
              <a:t>No extra signal field to indicate data rates</a:t>
            </a:r>
          </a:p>
          <a:p>
            <a:pPr lvl="1"/>
            <a:r>
              <a:rPr lang="en-US" sz="1800" dirty="0" smtClean="0"/>
              <a:t>Two </a:t>
            </a:r>
            <a:r>
              <a:rPr lang="en-US" sz="1800" dirty="0"/>
              <a:t>SYNC sequences of different lengths in </a:t>
            </a:r>
            <a:r>
              <a:rPr lang="en-US" sz="1800" dirty="0" smtClean="0"/>
              <a:t>[1] </a:t>
            </a:r>
            <a:r>
              <a:rPr lang="en-US" sz="1800" dirty="0"/>
              <a:t>require two </a:t>
            </a:r>
            <a:r>
              <a:rPr lang="en-US" altLang="zh-CN" sz="1800" dirty="0" smtClean="0"/>
              <a:t>synchronization correlators </a:t>
            </a:r>
            <a:r>
              <a:rPr lang="en-US" altLang="zh-CN" sz="1800" dirty="0"/>
              <a:t>at the receiver side, complicating the WUR </a:t>
            </a:r>
            <a:r>
              <a:rPr lang="en-US" altLang="zh-CN" sz="1800" dirty="0" smtClean="0"/>
              <a:t>design</a:t>
            </a:r>
          </a:p>
          <a:p>
            <a:pPr lvl="1"/>
            <a:r>
              <a:rPr lang="en-US" altLang="zh-CN" sz="1800" dirty="0"/>
              <a:t>This presentation aims to outperform the timing acquisition and false alarm rate of the method in [3] that requires detecting more than one peak</a:t>
            </a:r>
            <a:endParaRPr lang="en-US" altLang="zh-CN" sz="18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</a:t>
            </a:r>
            <a:r>
              <a:rPr lang="zh-CN" altLang="en-US" sz="2400" b="1" dirty="0" smtClean="0">
                <a:ea typeface="+mn-ea"/>
                <a:cs typeface="+mn-cs"/>
              </a:rPr>
              <a:t> </a:t>
            </a:r>
            <a:r>
              <a:rPr lang="en-US" altLang="zh-CN" sz="2400" b="1" dirty="0" smtClean="0">
                <a:ea typeface="+mn-ea"/>
                <a:cs typeface="+mn-cs"/>
              </a:rPr>
              <a:t>this contribution, we provide a simple WUR preamble design</a:t>
            </a:r>
          </a:p>
          <a:p>
            <a:pPr lvl="1"/>
            <a:r>
              <a:rPr lang="en-US" sz="1800" dirty="0" smtClean="0"/>
              <a:t>Only </a:t>
            </a:r>
            <a:r>
              <a:rPr lang="en-US" sz="1800" dirty="0"/>
              <a:t>one </a:t>
            </a:r>
            <a:r>
              <a:rPr lang="en-US" altLang="zh-CN" sz="1800" dirty="0"/>
              <a:t>synchronization correlator at the receiver side is </a:t>
            </a:r>
            <a:r>
              <a:rPr lang="en-US" altLang="zh-CN" sz="1800" dirty="0" smtClean="0"/>
              <a:t>required</a:t>
            </a:r>
          </a:p>
          <a:p>
            <a:pPr lvl="1"/>
            <a:r>
              <a:rPr lang="en-US" altLang="zh-CN" sz="1800" dirty="0"/>
              <a:t>WUR preamble still contains data rate info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Complementary preamble sequences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676400"/>
            <a:ext cx="7858125" cy="4419600"/>
          </a:xfrm>
        </p:spPr>
        <p:txBody>
          <a:bodyPr/>
          <a:lstStyle/>
          <a:p>
            <a:r>
              <a:rPr lang="en-US" altLang="zh-CN" sz="2000" dirty="0"/>
              <a:t>Complementary preamble </a:t>
            </a:r>
            <a:r>
              <a:rPr lang="en-US" altLang="zh-CN" sz="2000" dirty="0" smtClean="0"/>
              <a:t>sequences are proposed for WUR preamble </a:t>
            </a:r>
          </a:p>
          <a:p>
            <a:pPr lvl="1"/>
            <a:r>
              <a:rPr lang="en-US" altLang="zh-CN" sz="1800" dirty="0"/>
              <a:t>use </a:t>
            </a:r>
            <a:r>
              <a:rPr lang="en-US" sz="1800" dirty="0"/>
              <a:t>two sequences of the same length, which are logical C</a:t>
            </a:r>
            <a:r>
              <a:rPr lang="en-US" sz="1800" dirty="0" smtClean="0"/>
              <a:t>omplements/NOT of </a:t>
            </a:r>
            <a:r>
              <a:rPr lang="en-US" sz="1800" dirty="0"/>
              <a:t>one another</a:t>
            </a:r>
          </a:p>
          <a:p>
            <a:pPr lvl="1"/>
            <a:r>
              <a:rPr lang="en-US" altLang="ko-KR" sz="1800" dirty="0"/>
              <a:t>Packet acquisition is determined by the maximum magnitude of the cross-correlator output</a:t>
            </a:r>
          </a:p>
          <a:p>
            <a:pPr lvl="1"/>
            <a:r>
              <a:rPr lang="en-US" altLang="ko-KR" sz="1800" dirty="0"/>
              <a:t>Data rate for the payload part is determined by judging the sign of the cross-correlator output which has the maximum </a:t>
            </a:r>
            <a:r>
              <a:rPr lang="en-US" altLang="ko-KR" sz="1800" dirty="0" smtClean="0"/>
              <a:t>magnitude</a:t>
            </a:r>
            <a:endParaRPr lang="en-US" sz="2000" dirty="0"/>
          </a:p>
          <a:p>
            <a:r>
              <a:rPr lang="en-US" sz="2000" dirty="0" smtClean="0"/>
              <a:t>E.g., the output of </a:t>
            </a:r>
            <a:r>
              <a:rPr lang="en-US" altLang="zh-CN" sz="2000" dirty="0" smtClean="0"/>
              <a:t>correlator with only one local sequence</a:t>
            </a:r>
          </a:p>
          <a:p>
            <a:pPr lvl="1">
              <a:buFontTx/>
              <a:buChar char="–"/>
            </a:pPr>
            <a:r>
              <a:rPr lang="en-US" altLang="ko-KR" sz="1800" dirty="0"/>
              <a:t>The </a:t>
            </a:r>
            <a:r>
              <a:rPr lang="en-US" altLang="ko-KR" sz="1800" dirty="0" smtClean="0"/>
              <a:t>right </a:t>
            </a:r>
            <a:r>
              <a:rPr lang="en-US" altLang="ko-KR" sz="1800" dirty="0"/>
              <a:t>figure </a:t>
            </a:r>
            <a:r>
              <a:rPr lang="en-US" altLang="ko-KR" sz="1800" dirty="0" smtClean="0"/>
              <a:t>shows two relative </a:t>
            </a:r>
            <a:r>
              <a:rPr lang="en-US" altLang="ko-KR" sz="1800" dirty="0"/>
              <a:t>different </a:t>
            </a:r>
          </a:p>
          <a:p>
            <a:pPr marL="457200" lvl="1" indent="0">
              <a:buNone/>
            </a:pPr>
            <a:r>
              <a:rPr lang="en-US" altLang="ko-KR" sz="1800" dirty="0" smtClean="0"/>
              <a:t>output</a:t>
            </a:r>
            <a:r>
              <a:rPr lang="en-US" altLang="zh-CN" sz="1800" dirty="0" smtClean="0"/>
              <a:t>s</a:t>
            </a:r>
            <a:r>
              <a:rPr lang="en-US" altLang="ko-KR" sz="1800" dirty="0" smtClean="0"/>
              <a:t> under two </a:t>
            </a:r>
            <a:r>
              <a:rPr lang="en-US" altLang="ko-KR" sz="1800" dirty="0"/>
              <a:t>possible </a:t>
            </a:r>
            <a:r>
              <a:rPr lang="en-US" altLang="ko-KR" sz="1800" dirty="0" smtClean="0"/>
              <a:t>inputs</a:t>
            </a:r>
            <a:endParaRPr lang="en-US" altLang="ko-KR" sz="1800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217" y="4495800"/>
            <a:ext cx="2489707" cy="191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68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 </a:t>
            </a:r>
            <a:r>
              <a:rPr lang="en-US" dirty="0"/>
              <a:t>and cross correlation metrics for the Long and Short </a:t>
            </a:r>
            <a:r>
              <a:rPr lang="en-US" dirty="0" smtClean="0"/>
              <a:t>Sequences is proposed in [1]</a:t>
            </a:r>
          </a:p>
          <a:p>
            <a:pPr lvl="1"/>
            <a:r>
              <a:rPr lang="en-US" sz="1800" dirty="0"/>
              <a:t>The larger the </a:t>
            </a:r>
            <a:r>
              <a:rPr lang="en-US" sz="1800" dirty="0" smtClean="0"/>
              <a:t>metric, </a:t>
            </a:r>
            <a:r>
              <a:rPr lang="en-US" sz="1800" dirty="0"/>
              <a:t>the lower the false alarm rate and the better the timing estimate</a:t>
            </a:r>
          </a:p>
          <a:p>
            <a:r>
              <a:rPr lang="en-US" dirty="0"/>
              <a:t>Based the </a:t>
            </a:r>
            <a:r>
              <a:rPr lang="en-US" dirty="0" smtClean="0"/>
              <a:t>characteristic </a:t>
            </a:r>
            <a:r>
              <a:rPr lang="en-US" altLang="zh-CN" dirty="0" smtClean="0"/>
              <a:t>of complementary WUR preamble sequences, we propose two metrics for choosing the best preamble sequence.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1604312" y="4495800"/>
                <a:ext cx="4809073" cy="652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positve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𝐌𝐚𝐱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⁡[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[|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|]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312" y="4495800"/>
                <a:ext cx="4809073" cy="65267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6">
                <a:extLst>
                  <a:ext uri="{FF2B5EF4-FFF2-40B4-BE49-F238E27FC236}">
                    <a16:creationId xmlns:a16="http://schemas.microsoft.com/office/drawing/2014/main" xmlns="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1604311" y="5443321"/>
                <a:ext cx="4938916" cy="652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negative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𝐌𝐢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[|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|]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311" y="5443321"/>
                <a:ext cx="4938916" cy="65267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25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Metrics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Cross-correlation can not be used for scenario where there is one </a:t>
            </a:r>
            <a:r>
              <a:rPr lang="en-US" altLang="zh-CN" dirty="0" err="1" smtClean="0"/>
              <a:t>correlator</a:t>
            </a:r>
            <a:r>
              <a:rPr lang="en-US" altLang="zh-CN" dirty="0" smtClean="0"/>
              <a:t> at the receiver side. </a:t>
            </a:r>
          </a:p>
          <a:p>
            <a:pPr lvl="1"/>
            <a:r>
              <a:rPr lang="en-US" altLang="zh-CN" dirty="0"/>
              <a:t>It is impossible to have the mixture of two outputs of two </a:t>
            </a:r>
            <a:r>
              <a:rPr lang="en-US" altLang="zh-CN" dirty="0" err="1" smtClean="0"/>
              <a:t>correlators</a:t>
            </a:r>
            <a:endParaRPr lang="en-US" altLang="zh-CN" dirty="0"/>
          </a:p>
          <a:p>
            <a:r>
              <a:rPr lang="en-US" altLang="zh-CN" dirty="0" smtClean="0"/>
              <a:t>Auto-correlation is very important as the time acquisition and date detection are directly related to the auto-correlation peaks condition:</a:t>
            </a:r>
          </a:p>
          <a:p>
            <a:pPr lvl="1"/>
            <a:r>
              <a:rPr lang="en-US" altLang="zh-CN" dirty="0"/>
              <a:t>When the first peak is </a:t>
            </a:r>
            <a:r>
              <a:rPr lang="en-US" altLang="zh-CN" dirty="0" smtClean="0"/>
              <a:t>positive/negative</a:t>
            </a:r>
            <a:r>
              <a:rPr lang="en-US" altLang="zh-CN" dirty="0"/>
              <a:t>, large </a:t>
            </a:r>
            <a:r>
              <a:rPr lang="en-US" altLang="zh-CN" dirty="0" smtClean="0"/>
              <a:t>positive/negative side </a:t>
            </a:r>
            <a:r>
              <a:rPr lang="en-US" altLang="zh-CN" dirty="0"/>
              <a:t>peaks would degrade </a:t>
            </a:r>
            <a:r>
              <a:rPr lang="en-US" altLang="zh-CN" dirty="0" smtClean="0"/>
              <a:t>the</a:t>
            </a:r>
            <a:r>
              <a:rPr lang="en-US" altLang="zh-CN" dirty="0"/>
              <a:t> time </a:t>
            </a:r>
            <a:r>
              <a:rPr lang="en-US" altLang="zh-CN" dirty="0" smtClean="0"/>
              <a:t>acquisition performance</a:t>
            </a:r>
            <a:endParaRPr lang="zh-CN" altLang="en-US" dirty="0"/>
          </a:p>
          <a:p>
            <a:pPr lvl="1"/>
            <a:r>
              <a:rPr lang="en-US" altLang="zh-CN" dirty="0" smtClean="0"/>
              <a:t>When the first peak is positive/negative, large negative/positive side peaks would degrade the date rate detection processing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03455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Metrics and detector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metrics for 	WUR P</a:t>
            </a:r>
            <a:r>
              <a:rPr lang="en-US" altLang="zh-CN" dirty="0" smtClean="0"/>
              <a:t>reamble sequence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The duration of continuous zeroes/ones in the preamble sequence shall be less than PIFS</a:t>
            </a:r>
          </a:p>
          <a:p>
            <a:pPr lvl="1"/>
            <a:r>
              <a:rPr lang="en-US" sz="1400" dirty="0" smtClean="0"/>
              <a:t>The number of </a:t>
            </a:r>
            <a:r>
              <a:rPr lang="en-US" altLang="zh-CN" sz="1400" dirty="0" smtClean="0"/>
              <a:t>zeroes and ones in the preamble sequence is equal</a:t>
            </a:r>
            <a:endParaRPr lang="en-US" sz="1400" dirty="0"/>
          </a:p>
          <a:p>
            <a:pPr marL="342900" lvl="1" indent="-342900">
              <a:buChar char="•"/>
            </a:pPr>
            <a:r>
              <a:rPr lang="en-US" sz="2400" b="1" dirty="0">
                <a:ea typeface="+mn-ea"/>
                <a:cs typeface="+mn-cs"/>
              </a:rPr>
              <a:t>The </a:t>
            </a:r>
            <a:r>
              <a:rPr lang="en-US" sz="2400" b="1" dirty="0" smtClean="0">
                <a:ea typeface="+mn-ea"/>
                <a:cs typeface="+mn-cs"/>
              </a:rPr>
              <a:t>detector </a:t>
            </a:r>
            <a:r>
              <a:rPr lang="en-US" sz="2400" b="1" dirty="0">
                <a:ea typeface="+mn-ea"/>
                <a:cs typeface="+mn-cs"/>
              </a:rPr>
              <a:t>for </a:t>
            </a:r>
            <a:r>
              <a:rPr lang="en-US" sz="2400" b="1" dirty="0" smtClean="0">
                <a:ea typeface="+mn-ea"/>
                <a:cs typeface="+mn-cs"/>
              </a:rPr>
              <a:t>complementary </a:t>
            </a:r>
            <a:r>
              <a:rPr lang="en-US" sz="2400" b="1" dirty="0">
                <a:ea typeface="+mn-ea"/>
                <a:cs typeface="+mn-cs"/>
              </a:rPr>
              <a:t>preamble </a:t>
            </a:r>
            <a:r>
              <a:rPr lang="en-US" sz="2400" b="1" dirty="0" smtClean="0">
                <a:ea typeface="+mn-ea"/>
                <a:cs typeface="+mn-cs"/>
              </a:rPr>
              <a:t>sequences </a:t>
            </a:r>
            <a:r>
              <a:rPr lang="en-US" sz="2400" b="1" dirty="0">
                <a:ea typeface="+mn-ea"/>
                <a:cs typeface="+mn-cs"/>
              </a:rPr>
              <a:t>at the receiver side is as </a:t>
            </a:r>
            <a:r>
              <a:rPr lang="en-US" sz="2400" b="1" dirty="0" smtClean="0">
                <a:ea typeface="+mn-ea"/>
                <a:cs typeface="+mn-cs"/>
              </a:rPr>
              <a:t>follows</a:t>
            </a:r>
          </a:p>
          <a:p>
            <a:pPr lvl="1"/>
            <a:r>
              <a:rPr lang="en-US" sz="1400" dirty="0"/>
              <a:t>Assume complementary preamble sequences are S and </a:t>
            </a:r>
            <a:r>
              <a:rPr lang="en-US" sz="1400" u="sng" dirty="0" smtClean="0"/>
              <a:t>S</a:t>
            </a:r>
          </a:p>
          <a:p>
            <a:pPr lvl="1"/>
            <a:r>
              <a:rPr lang="en-US" sz="1400" dirty="0" smtClean="0"/>
              <a:t>The local reference sequence at the receiver side is 2xS-1</a:t>
            </a:r>
          </a:p>
          <a:p>
            <a:pPr lvl="1"/>
            <a:r>
              <a:rPr lang="en-US" sz="1400" dirty="0" smtClean="0"/>
              <a:t>If the output of the correlator at </a:t>
            </a:r>
            <a:r>
              <a:rPr lang="en-US" sz="1400" dirty="0"/>
              <a:t>the maximum </a:t>
            </a:r>
            <a:r>
              <a:rPr lang="en-US" sz="1400" dirty="0" smtClean="0"/>
              <a:t>absolute value is greater than </a:t>
            </a:r>
            <a:r>
              <a:rPr lang="en-US" altLang="zh-CN" sz="1400" dirty="0" smtClean="0"/>
              <a:t>positive threshold, detect that the received WUR PPDU is modulated by data rate 1</a:t>
            </a:r>
          </a:p>
          <a:p>
            <a:pPr lvl="1"/>
            <a:r>
              <a:rPr lang="en-US" sz="1400" dirty="0"/>
              <a:t>If the output of the correlator </a:t>
            </a:r>
            <a:r>
              <a:rPr lang="en-US" altLang="zh-CN" sz="1400" dirty="0"/>
              <a:t>at the maximum absolute value </a:t>
            </a:r>
            <a:r>
              <a:rPr lang="en-US" sz="1400" dirty="0" smtClean="0"/>
              <a:t>is less </a:t>
            </a:r>
            <a:r>
              <a:rPr lang="en-US" sz="1400" dirty="0"/>
              <a:t>than </a:t>
            </a:r>
            <a:r>
              <a:rPr lang="en-US" altLang="zh-CN" sz="1400" dirty="0" smtClean="0"/>
              <a:t>negative </a:t>
            </a:r>
            <a:r>
              <a:rPr lang="en-US" altLang="zh-CN" sz="1400" dirty="0"/>
              <a:t>threshold, detect that the received WUR PPDU is modulated by data rate </a:t>
            </a:r>
            <a:r>
              <a:rPr lang="en-US" altLang="zh-CN" sz="1400" dirty="0" smtClean="0"/>
              <a:t>2</a:t>
            </a:r>
            <a:endParaRPr lang="en-US" sz="1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pSp>
        <p:nvGrpSpPr>
          <p:cNvPr id="20" name="组合 19"/>
          <p:cNvGrpSpPr/>
          <p:nvPr/>
        </p:nvGrpSpPr>
        <p:grpSpPr>
          <a:xfrm>
            <a:off x="1669010" y="5181599"/>
            <a:ext cx="3588790" cy="1077701"/>
            <a:chOff x="1669010" y="5181599"/>
            <a:chExt cx="3588790" cy="1077701"/>
          </a:xfrm>
        </p:grpSpPr>
        <p:cxnSp>
          <p:nvCxnSpPr>
            <p:cNvPr id="8" name="直接箭头连接符 7"/>
            <p:cNvCxnSpPr/>
            <p:nvPr/>
          </p:nvCxnSpPr>
          <p:spPr bwMode="auto">
            <a:xfrm>
              <a:off x="1981200" y="5448300"/>
              <a:ext cx="990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9" name="矩形 8"/>
            <p:cNvSpPr/>
            <p:nvPr/>
          </p:nvSpPr>
          <p:spPr bwMode="auto">
            <a:xfrm>
              <a:off x="2971800" y="5181600"/>
              <a:ext cx="14478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Correlator</a:t>
              </a:r>
            </a:p>
          </p:txBody>
        </p:sp>
        <p:cxnSp>
          <p:nvCxnSpPr>
            <p:cNvPr id="13" name="直接箭头连接符 12"/>
            <p:cNvCxnSpPr/>
            <p:nvPr/>
          </p:nvCxnSpPr>
          <p:spPr bwMode="auto">
            <a:xfrm flipV="1">
              <a:off x="3695700" y="5715001"/>
              <a:ext cx="0" cy="53339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6" name="文本框 15"/>
            <p:cNvSpPr txBox="1"/>
            <p:nvPr/>
          </p:nvSpPr>
          <p:spPr>
            <a:xfrm>
              <a:off x="3733800" y="5982301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en-US" dirty="0" smtClean="0"/>
                <a:t>2*S-1</a:t>
              </a:r>
              <a:endParaRPr lang="en-US" dirty="0"/>
            </a:p>
          </p:txBody>
        </p:sp>
        <p:cxnSp>
          <p:nvCxnSpPr>
            <p:cNvPr id="18" name="直接箭头连接符 17"/>
            <p:cNvCxnSpPr>
              <a:stCxn id="9" idx="3"/>
            </p:cNvCxnSpPr>
            <p:nvPr/>
          </p:nvCxnSpPr>
          <p:spPr bwMode="auto">
            <a:xfrm>
              <a:off x="4419600" y="54483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9" name="文本框 18"/>
            <p:cNvSpPr txBox="1"/>
            <p:nvPr/>
          </p:nvSpPr>
          <p:spPr>
            <a:xfrm>
              <a:off x="1669010" y="5181599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en-US" dirty="0" smtClean="0"/>
                <a:t>Received samples</a:t>
              </a:r>
              <a:endParaRPr lang="en-US" dirty="0"/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380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WUR preamble sequence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599"/>
                <a:ext cx="7772400" cy="4905375"/>
              </a:xfrm>
            </p:spPr>
            <p:txBody>
              <a:bodyPr/>
              <a:lstStyle/>
              <a:p>
                <a:r>
                  <a:rPr lang="en-US" b="0" dirty="0" smtClean="0"/>
                  <a:t>S = </a:t>
                </a:r>
                <a:r>
                  <a:rPr lang="en-US" dirty="0" smtClean="0"/>
                  <a:t>[</a:t>
                </a:r>
                <a:r>
                  <a:rPr lang="en-US" altLang="zh-CN" dirty="0" smtClean="0"/>
                  <a:t>10100011011011110000100111000101]</a:t>
                </a:r>
                <a:r>
                  <a:rPr lang="en-US" altLang="zh-CN" b="0" dirty="0" smtClean="0"/>
                  <a:t>;</a:t>
                </a:r>
              </a:p>
              <a:p>
                <a:r>
                  <a:rPr lang="en-US" b="0" dirty="0" smtClean="0"/>
                  <a:t>Complement </a:t>
                </a:r>
                <a:r>
                  <a:rPr lang="en-US" b="0" u="sng" dirty="0" smtClean="0"/>
                  <a:t>S </a:t>
                </a:r>
                <a:r>
                  <a:rPr lang="en-US" b="0" dirty="0" smtClean="0"/>
                  <a:t>= </a:t>
                </a:r>
                <a:r>
                  <a:rPr lang="en-US" b="0" dirty="0" err="1" smtClean="0"/>
                  <a:t>Logical_NOT</a:t>
                </a:r>
                <a:r>
                  <a:rPr lang="en-US" b="0" dirty="0" smtClean="0"/>
                  <a:t>(S);</a:t>
                </a:r>
              </a:p>
              <a:p>
                <a:r>
                  <a:rPr lang="en-US" b="0" dirty="0" smtClean="0"/>
                  <a:t>Ref = 2xS-1;</a:t>
                </a:r>
              </a:p>
              <a:p>
                <a:r>
                  <a:rPr lang="en-US" b="0" dirty="0" smtClean="0"/>
                  <a:t>C1 = </a:t>
                </a:r>
                <a:r>
                  <a:rPr lang="en-US" b="0" dirty="0" err="1" smtClean="0"/>
                  <a:t>xcorr</a:t>
                </a:r>
                <a:r>
                  <a:rPr lang="en-US" b="0" dirty="0" smtClean="0"/>
                  <a:t>(S, Ref); C2 = </a:t>
                </a:r>
                <a:r>
                  <a:rPr lang="en-US" b="0" dirty="0" err="1" smtClean="0"/>
                  <a:t>xcorr</a:t>
                </a:r>
                <a:r>
                  <a:rPr lang="en-US" b="0" dirty="0" smtClean="0"/>
                  <a:t>(</a:t>
                </a:r>
                <a:r>
                  <a:rPr lang="en-US" b="0" u="sng" dirty="0" smtClean="0"/>
                  <a:t>S</a:t>
                </a:r>
                <a:r>
                  <a:rPr lang="en-US" b="0" dirty="0" smtClean="0"/>
                  <a:t>, Ref)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altLang="zh-CN" sz="1800" b="1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altLang="zh-CN" sz="1800" b="1" i="0">
                        <a:latin typeface="Cambria Math" panose="02040503050406030204" pitchFamily="18" charset="0"/>
                      </a:rPr>
                      <m:t>𝐀𝐂𝐌𝐞𝐭𝐫𝐢𝐜</m:t>
                    </m:r>
                    <m:d>
                      <m:dPr>
                        <m:ctrlPr>
                          <a:rPr lang="en-US" altLang="zh-CN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b="0" i="0">
                            <a:latin typeface="Cambria Math" panose="02040503050406030204" pitchFamily="18" charset="0"/>
                          </a:rPr>
                          <m:t>positve</m:t>
                        </m:r>
                      </m:e>
                    </m:d>
                    <m:r>
                      <a:rPr lang="en-US" altLang="zh-CN" sz="1800" b="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 smtClean="0"/>
                  <a:t> 8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altLang="zh-CN" sz="1800" b="1" i="0" smtClean="0">
                        <a:latin typeface="Cambria Math" panose="02040503050406030204" pitchFamily="18" charset="0"/>
                      </a:rPr>
                      <m:t>                        </m:t>
                    </m:r>
                    <m:r>
                      <a:rPr lang="en-US" altLang="zh-CN" sz="1800" b="1" i="0">
                        <a:latin typeface="Cambria Math" panose="02040503050406030204" pitchFamily="18" charset="0"/>
                      </a:rPr>
                      <m:t>𝐀𝐂𝐌𝐞𝐭𝐫𝐢𝐜</m:t>
                    </m:r>
                    <m:d>
                      <m:dPr>
                        <m:ctrlPr>
                          <a:rPr lang="en-US" altLang="zh-CN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b="0" i="0">
                            <a:latin typeface="Cambria Math" panose="02040503050406030204" pitchFamily="18" charset="0"/>
                          </a:rPr>
                          <m:t>negative</m:t>
                        </m:r>
                      </m:e>
                    </m:d>
                    <m:r>
                      <a:rPr lang="en-US" altLang="zh-CN" sz="1800" b="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 smtClean="0"/>
                  <a:t>-8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599"/>
                <a:ext cx="7772400" cy="4905375"/>
              </a:xfrm>
              <a:blipFill rotWithShape="0">
                <a:blip r:embed="rId2"/>
                <a:stretch>
                  <a:fillRect l="-1098" t="-8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pic>
        <p:nvPicPr>
          <p:cNvPr id="7" name="图片 6"/>
          <p:cNvPicPr/>
          <p:nvPr/>
        </p:nvPicPr>
        <p:blipFill>
          <a:blip r:embed="rId3"/>
          <a:stretch>
            <a:fillRect/>
          </a:stretch>
        </p:blipFill>
        <p:spPr>
          <a:xfrm>
            <a:off x="1219200" y="3657601"/>
            <a:ext cx="2652713" cy="2133600"/>
          </a:xfrm>
          <a:prstGeom prst="rect">
            <a:avLst/>
          </a:prstGeom>
        </p:spPr>
      </p:pic>
      <p:pic>
        <p:nvPicPr>
          <p:cNvPr id="8" name="图片 7"/>
          <p:cNvPicPr/>
          <p:nvPr/>
        </p:nvPicPr>
        <p:blipFill>
          <a:blip r:embed="rId4"/>
          <a:stretch>
            <a:fillRect/>
          </a:stretch>
        </p:blipFill>
        <p:spPr>
          <a:xfrm>
            <a:off x="5387163" y="3657600"/>
            <a:ext cx="2809358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495800"/>
          </a:xfrm>
        </p:spPr>
        <p:txBody>
          <a:bodyPr/>
          <a:lstStyle/>
          <a:p>
            <a:r>
              <a:rPr lang="en-US" altLang="zh-CN" sz="1800" dirty="0"/>
              <a:t>Symbol </a:t>
            </a:r>
            <a:r>
              <a:rPr lang="en-US" altLang="zh-CN" sz="1800" dirty="0" smtClean="0"/>
              <a:t>Form</a:t>
            </a:r>
            <a:r>
              <a:rPr lang="en-US" altLang="zh-CN" sz="1800" dirty="0"/>
              <a:t>: </a:t>
            </a:r>
            <a:r>
              <a:rPr lang="en-US" altLang="zh-CN" sz="1800" dirty="0" smtClean="0"/>
              <a:t>4us/250kbps </a:t>
            </a:r>
            <a:r>
              <a:rPr lang="en-US" altLang="zh-CN" sz="1800" dirty="0"/>
              <a:t>ON/OFF </a:t>
            </a:r>
            <a:r>
              <a:rPr lang="en-US" altLang="zh-CN" sz="1800" dirty="0" smtClean="0"/>
              <a:t>OOK(conventional) symbol representing each bit</a:t>
            </a:r>
          </a:p>
          <a:p>
            <a:r>
              <a:rPr lang="en-US" altLang="zh-CN" sz="1800" dirty="0" smtClean="0"/>
              <a:t>Baseband Sampling: 5MHz—20 samples per OOK symbol</a:t>
            </a:r>
          </a:p>
          <a:p>
            <a:r>
              <a:rPr lang="en-US" altLang="zh-CN" sz="1800" dirty="0" smtClean="0"/>
              <a:t>Channel </a:t>
            </a:r>
            <a:r>
              <a:rPr lang="en-US" altLang="zh-CN" sz="1800" dirty="0" err="1" smtClean="0"/>
              <a:t>Upsampling</a:t>
            </a:r>
            <a:r>
              <a:rPr lang="en-US" altLang="zh-CN" sz="1800" dirty="0" smtClean="0"/>
              <a:t> Rate.: 20x—@100MHz</a:t>
            </a:r>
          </a:p>
          <a:p>
            <a:r>
              <a:rPr lang="en-US" altLang="zh-CN" sz="1800" dirty="0" smtClean="0"/>
              <a:t>Channels: </a:t>
            </a:r>
            <a:r>
              <a:rPr lang="en-US" altLang="zh-CN" sz="1800" dirty="0" err="1" smtClean="0"/>
              <a:t>Ch.D</a:t>
            </a:r>
            <a:r>
              <a:rPr lang="en-US" altLang="zh-CN" sz="1800" dirty="0" smtClean="0"/>
              <a:t> NLOS</a:t>
            </a:r>
          </a:p>
          <a:p>
            <a:r>
              <a:rPr lang="en-US" altLang="zh-CN" sz="1800" dirty="0"/>
              <a:t>CFO</a:t>
            </a:r>
            <a:r>
              <a:rPr lang="en-US" altLang="zh-CN" sz="1800" dirty="0" smtClean="0"/>
              <a:t>: +/-200ppm[4]</a:t>
            </a:r>
          </a:p>
          <a:p>
            <a:r>
              <a:rPr lang="en-US" altLang="zh-CN" sz="1800" dirty="0" err="1" smtClean="0"/>
              <a:t>Tx</a:t>
            </a:r>
            <a:r>
              <a:rPr lang="en-US" altLang="zh-CN" sz="1800" dirty="0" smtClean="0"/>
              <a:t>/Rx Filter: 5</a:t>
            </a:r>
            <a:r>
              <a:rPr lang="en-US" altLang="zh-CN" sz="1800" baseline="30000" dirty="0" smtClean="0"/>
              <a:t>th</a:t>
            </a:r>
            <a:r>
              <a:rPr lang="en-US" altLang="zh-CN" sz="1800" dirty="0" smtClean="0"/>
              <a:t>-order Butterworth @ 2.5MHz Fc and 50MHz Fs[3]</a:t>
            </a:r>
          </a:p>
          <a:p>
            <a:r>
              <a:rPr lang="en-US" altLang="zh-CN" sz="1800" dirty="0" smtClean="0"/>
              <a:t>SNR Measurement: @20MHz by </a:t>
            </a:r>
            <a:r>
              <a:rPr lang="en-US" altLang="zh-CN" sz="1800" dirty="0" err="1" smtClean="0"/>
              <a:t>upsampling</a:t>
            </a:r>
            <a:r>
              <a:rPr lang="en-US" altLang="zh-CN" sz="1800" dirty="0" smtClean="0"/>
              <a:t> the baseband 5MHz(SNR is calculated with the inserted </a:t>
            </a:r>
            <a:r>
              <a:rPr lang="en-US" altLang="zh-CN" sz="1800" dirty="0" err="1" smtClean="0"/>
              <a:t>zeros</a:t>
            </a:r>
            <a:r>
              <a:rPr lang="en-US" altLang="zh-CN" sz="1800" dirty="0" smtClean="0"/>
              <a:t>)[4]</a:t>
            </a:r>
          </a:p>
          <a:p>
            <a:r>
              <a:rPr lang="en-US" altLang="zh-CN" sz="1800" dirty="0" smtClean="0"/>
              <a:t>Front Silent Period: 2ms</a:t>
            </a:r>
          </a:p>
          <a:p>
            <a:r>
              <a:rPr lang="en-US" altLang="zh-CN" sz="1800" dirty="0"/>
              <a:t>False alarm rate is slightly less than 1% @all </a:t>
            </a:r>
            <a:r>
              <a:rPr lang="en-US" altLang="zh-CN" sz="1800" dirty="0" smtClean="0"/>
              <a:t>SNR</a:t>
            </a:r>
          </a:p>
          <a:p>
            <a:r>
              <a:rPr lang="en-US" altLang="zh-CN" sz="1800" dirty="0" smtClean="0"/>
              <a:t>Binary Sequences[5]:</a:t>
            </a:r>
          </a:p>
          <a:p>
            <a:pPr lvl="1"/>
            <a:r>
              <a:rPr lang="en-US" altLang="zh-CN" sz="1400" dirty="0" smtClean="0"/>
              <a:t>S1 = [01110101000010010110011111000110];</a:t>
            </a:r>
          </a:p>
          <a:p>
            <a:pPr lvl="1"/>
            <a:r>
              <a:rPr lang="en-US" altLang="zh-CN" sz="1400" dirty="0" smtClean="0"/>
              <a:t>S2 = [10110000111001101011110100010010];</a:t>
            </a:r>
          </a:p>
          <a:p>
            <a:pPr lvl="1"/>
            <a:r>
              <a:rPr lang="en-US" altLang="zh-CN" sz="1400" dirty="0" smtClean="0"/>
              <a:t>S3 = [</a:t>
            </a:r>
            <a:r>
              <a:rPr lang="en-US" altLang="zh-CN" sz="1400" dirty="0"/>
              <a:t>10100011011011110000100111000101</a:t>
            </a:r>
            <a:r>
              <a:rPr lang="en-US" altLang="zh-CN" sz="1400" dirty="0" smtClean="0"/>
              <a:t>];</a:t>
            </a:r>
          </a:p>
          <a:p>
            <a:r>
              <a:rPr lang="en-US" altLang="zh-CN" sz="1800" dirty="0" err="1" smtClean="0"/>
              <a:t>Tx</a:t>
            </a:r>
            <a:r>
              <a:rPr lang="en-US" altLang="zh-CN" sz="1800" dirty="0" smtClean="0"/>
              <a:t> randomly transmits the complementary sequences S and </a:t>
            </a:r>
            <a:r>
              <a:rPr lang="en-US" altLang="zh-CN" sz="1800" u="sng" dirty="0" smtClean="0"/>
              <a:t>S</a:t>
            </a:r>
            <a:r>
              <a:rPr lang="en-US" altLang="zh-CN" sz="1800" b="0" dirty="0" smtClean="0"/>
              <a:t>  </a:t>
            </a:r>
            <a:r>
              <a:rPr lang="en-US" altLang="zh-CN" sz="1800" dirty="0" smtClean="0"/>
              <a:t>to Rx</a:t>
            </a:r>
          </a:p>
          <a:p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34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</a:t>
            </a:r>
            <a:r>
              <a:rPr lang="en-US" altLang="zh-CN" dirty="0"/>
              <a:t>R</a:t>
            </a:r>
            <a:r>
              <a:rPr lang="en-US" altLang="zh-CN" dirty="0" smtClean="0"/>
              <a:t>esults-Preamble Sync Error 1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71525" y="5562600"/>
            <a:ext cx="7772400" cy="1370013"/>
          </a:xfrm>
        </p:spPr>
        <p:txBody>
          <a:bodyPr/>
          <a:lstStyle/>
          <a:p>
            <a:r>
              <a:rPr lang="en-US" sz="1600" dirty="0" smtClean="0"/>
              <a:t>Sync Error Definition: </a:t>
            </a:r>
          </a:p>
          <a:p>
            <a:pPr lvl="1"/>
            <a:r>
              <a:rPr lang="en-US" sz="1000" dirty="0" smtClean="0"/>
              <a:t>Max(abs(Correlation Result))&lt; Threshold</a:t>
            </a:r>
          </a:p>
          <a:p>
            <a:pPr lvl="1"/>
            <a:r>
              <a:rPr lang="en-US" sz="1000" dirty="0" smtClean="0"/>
              <a:t>S is detected as </a:t>
            </a:r>
            <a:r>
              <a:rPr lang="en-US" sz="1000" u="sng" dirty="0" smtClean="0"/>
              <a:t>S</a:t>
            </a:r>
            <a:r>
              <a:rPr lang="en-US" sz="1000" dirty="0"/>
              <a:t>, vice </a:t>
            </a:r>
            <a:r>
              <a:rPr lang="en-US" sz="1000" dirty="0" smtClean="0"/>
              <a:t>versa</a:t>
            </a:r>
          </a:p>
          <a:p>
            <a:pPr lvl="1"/>
            <a:r>
              <a:rPr lang="en-US" sz="1000" dirty="0" smtClean="0"/>
              <a:t>Time </a:t>
            </a:r>
            <a:r>
              <a:rPr lang="en-US" altLang="zh-CN" sz="1000" dirty="0" smtClean="0"/>
              <a:t>acquisition error  @5MHz fs samplings&gt;0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255" y="1371600"/>
            <a:ext cx="7225689" cy="457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1956725</TotalTime>
  <Words>852</Words>
  <Application>Microsoft Office PowerPoint</Application>
  <PresentationFormat>全屏显示(4:3)</PresentationFormat>
  <Paragraphs>141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Gulim</vt:lpstr>
      <vt:lpstr>Gulim</vt:lpstr>
      <vt:lpstr>맑은 고딕</vt:lpstr>
      <vt:lpstr>Arial</vt:lpstr>
      <vt:lpstr>Cambria Math</vt:lpstr>
      <vt:lpstr>Times New Roman</vt:lpstr>
      <vt:lpstr>802-11-Submission</vt:lpstr>
      <vt:lpstr>A Simple WUR Preamble Design</vt:lpstr>
      <vt:lpstr>Introduction</vt:lpstr>
      <vt:lpstr>Complementary preamble sequences</vt:lpstr>
      <vt:lpstr>Performance Metrics</vt:lpstr>
      <vt:lpstr>Performance Metrics</vt:lpstr>
      <vt:lpstr>Performance Metrics and detector</vt:lpstr>
      <vt:lpstr>Proposed WUR preamble sequence</vt:lpstr>
      <vt:lpstr>Simulation Settings</vt:lpstr>
      <vt:lpstr>Simulation Results-Preamble Sync Error 1</vt:lpstr>
      <vt:lpstr>Simulation Results-Preamble Sync Error 2</vt:lpstr>
      <vt:lpstr>Simulation Results-Packet Error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</dc:creator>
  <cp:lastModifiedBy>Jiajia (Justin)</cp:lastModifiedBy>
  <cp:revision>3004</cp:revision>
  <cp:lastPrinted>2016-12-22T05:59:35Z</cp:lastPrinted>
  <dcterms:created xsi:type="dcterms:W3CDTF">2007-05-21T21:00:37Z</dcterms:created>
  <dcterms:modified xsi:type="dcterms:W3CDTF">2017-11-06T14:22:17Z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(3)PLVMT3uvpQGrWABc/e38fOtSXZERnEaHSToE7h/qBil24GjvD4MHk2FsIqPIIpaabwSNX4ck
1vxbP0F9WpvsOgUxOJ09UhuZAiCiTk0HYc9ocVALzFK4jpvHv46z+JYPo2+y0CekEF7BZD6P
2X224/WPaugrDia+YHuoNtoWQQ4LTqf+q4qyPkXxZF+twd9fJo+VmeKpWm8e5UiS9NdTOQlU
XBkRPB4vbNMMpkYdyh</vt:lpwstr>
  </property>
  <property fmtid="{D5CDD505-2E9C-101B-9397-08002B2CF9AE}" pid="3" name="_2015_ms_pID_7253431">
    <vt:lpwstr>+46s6lJeOCgCzDmAo7+gZVUy66WugdR8GFiwL+aRCPA0w3Y4AG0jIu
ySYNfycPl/JJTfKHDp/qX6ATCA7c9o6bFwYzfPrAUSoAiylvfntzP6S/0QF6vc53L1E3jv4f
bkEqOyjHwonxJgn5ZF37tXzdKz3PUZYudKxYFfHWAfT8ghWIntIFJcVn9lv+7LCylOYj9Jp5
Tfgazrk9HFyTtsy0U5oyY/cj/vGS69Ebn4kI</vt:lpwstr>
  </property>
  <property fmtid="{D5CDD505-2E9C-101B-9397-08002B2CF9AE}" pid="4" name="_2015_ms_pID_7253432">
    <vt:lpwstr>OM0o4hxeUTpMFl8Czt1SWz4=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1507857067</vt:lpwstr>
  </property>
</Properties>
</file>