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93" r:id="rId4"/>
    <p:sldId id="294" r:id="rId5"/>
    <p:sldId id="295" r:id="rId6"/>
    <p:sldId id="296" r:id="rId7"/>
    <p:sldId id="287" r:id="rId8"/>
    <p:sldId id="288" r:id="rId9"/>
    <p:sldId id="297" r:id="rId10"/>
    <p:sldId id="292" r:id="rId11"/>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90" d="100"/>
          <a:sy n="90" d="100"/>
        </p:scale>
        <p:origin x="-2160" y="-58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46"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4583481" y="8997951"/>
            <a:ext cx="16866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Rojan Chitrakar, Panasonic</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46A1385-B4BE-44D6-BE17-C818A5EF93D3}" type="slidenum">
              <a:rPr lang="en-US"/>
              <a:pPr>
                <a:defRPr/>
              </a:pPr>
              <a:t>‹#›</a:t>
            </a:fld>
            <a:endParaRPr lang="en-US" dirty="0"/>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2BF0D095-F52D-480A-94DF-9FA296D2C069}" type="slidenum">
              <a:rPr lang="en-US"/>
              <a:pPr>
                <a:defRPr/>
              </a:pPr>
              <a:t>‹#›</a:t>
            </a:fld>
            <a:endParaRPr lang="en-US" dirty="0"/>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dirty="0"/>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Page </a:t>
            </a:r>
            <a:fld id="{D46EC899-E8EF-4388-8D00-29F049B3F004}" type="slidenum">
              <a:rPr lang="en-US" smtClean="0"/>
              <a:pPr>
                <a:defRPr/>
              </a:pPr>
              <a:t>1</a:t>
            </a:fld>
            <a:endParaRPr lang="en-US" dirty="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0638B68-59E2-4ECC-A395-4D8BA92A6B58}" type="slidenum">
              <a:rPr lang="en-US"/>
              <a:pPr>
                <a:defRPr/>
              </a:pPr>
              <a:t>‹#›</a:t>
            </a:fld>
            <a:endParaRPr lang="en-US" dirty="0"/>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B95F2FA-1F7D-4511-B8D3-BE850E72BE81}" type="slidenum">
              <a:rPr lang="en-US"/>
              <a:pPr>
                <a:defRPr/>
              </a:pPr>
              <a:t>‹#›</a:t>
            </a:fld>
            <a:endParaRPr lang="en-US" dirty="0"/>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20C94DB-DACE-4790-8683-FC67F9BD15B1}" type="slidenum">
              <a:rPr lang="en-US"/>
              <a:pPr>
                <a:defRPr/>
              </a:pPr>
              <a:t>‹#›</a:t>
            </a:fld>
            <a:endParaRPr lang="en-US" dirty="0"/>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FC9212-A276-4579-8D5E-ABD8504D37DD}" type="slidenum">
              <a:rPr lang="en-US"/>
              <a:pPr>
                <a:defRPr/>
              </a:pPr>
              <a:t>‹#›</a:t>
            </a:fld>
            <a:endParaRPr lang="en-US" dirty="0"/>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31AEC5-025C-49AC-9B4A-23C1DEB7E703}" type="slidenum">
              <a:rPr lang="en-US"/>
              <a:pPr>
                <a:defRPr/>
              </a:pPr>
              <a:t>‹#›</a:t>
            </a:fld>
            <a:endParaRPr lang="en-US" dirty="0"/>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0E93BDA3-DD93-4E4E-8EDC-3FA158570F5C}" type="slidenum">
              <a:rPr lang="en-US"/>
              <a:pPr>
                <a:defRPr/>
              </a:pPr>
              <a:t>‹#›</a:t>
            </a:fld>
            <a:endParaRPr lang="en-US" dirty="0"/>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7BB03CFB-44AD-4816-B58F-A54E0F554221}" type="slidenum">
              <a:rPr lang="en-US"/>
              <a:pPr>
                <a:defRPr/>
              </a:pPr>
              <a:t>‹#›</a:t>
            </a:fld>
            <a:endParaRPr lang="en-US" dirty="0"/>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4482A58-199F-4918-8432-04940375E780}" type="slidenum">
              <a:rPr lang="en-US"/>
              <a:pPr>
                <a:defRPr/>
              </a:pPr>
              <a:t>‹#›</a:t>
            </a:fld>
            <a:endParaRPr lang="en-US" dirty="0"/>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7F6BBDC2-33C3-48A1-AB5D-AA2D3A91F3F6}" type="slidenum">
              <a:rPr lang="en-US"/>
              <a:pPr>
                <a:defRPr/>
              </a:pPr>
              <a:t>‹#›</a:t>
            </a:fld>
            <a:endParaRPr lang="en-US" dirty="0"/>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988C900-7051-48E6-8DAA-3BB132A94CD7}" type="slidenum">
              <a:rPr lang="en-US"/>
              <a:pPr>
                <a:defRPr/>
              </a:pPr>
              <a:t>‹#›</a:t>
            </a:fld>
            <a:endParaRPr lang="en-US" dirty="0"/>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AB6FA4E4-6431-4A7A-AEBA-9670F0642CD3}" type="slidenum">
              <a:rPr lang="en-US"/>
              <a:pPr>
                <a:defRPr/>
              </a:pPr>
              <a:t>‹#›</a:t>
            </a:fld>
            <a:endParaRPr lang="en-US" dirty="0"/>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802.11-17/1635r0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November 2017</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Solving Status mismatch</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2017-11-01</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1271123335"/>
              </p:ext>
            </p:extLst>
          </p:nvPr>
        </p:nvGraphicFramePr>
        <p:xfrm>
          <a:off x="520700" y="2824163"/>
          <a:ext cx="8166100" cy="2824162"/>
        </p:xfrm>
        <a:graphic>
          <a:graphicData uri="http://schemas.openxmlformats.org/presentationml/2006/ole">
            <mc:AlternateContent xmlns:mc="http://schemas.openxmlformats.org/markup-compatibility/2006">
              <mc:Choice xmlns:v="urn:schemas-microsoft-com:vml" Requires="v">
                <p:oleObj spid="_x0000_s2589" name="Document" r:id="rId4" imgW="8687783" imgH="3005556" progId="Word.Document.8">
                  <p:embed/>
                </p:oleObj>
              </mc:Choice>
              <mc:Fallback>
                <p:oleObj name="Document" r:id="rId4" imgW="8687783" imgH="3005556" progId="Word.Document.8">
                  <p:embed/>
                  <p:pic>
                    <p:nvPicPr>
                      <p:cNvPr id="0" name="Object 3"/>
                      <p:cNvPicPr>
                        <a:picLocks noChangeAspect="1" noChangeArrowheads="1"/>
                      </p:cNvPicPr>
                      <p:nvPr/>
                    </p:nvPicPr>
                    <p:blipFill>
                      <a:blip r:embed="rId5"/>
                      <a:srcRect/>
                      <a:stretch>
                        <a:fillRect/>
                      </a:stretch>
                    </p:blipFill>
                    <p:spPr bwMode="auto">
                      <a:xfrm>
                        <a:off x="520700" y="2824163"/>
                        <a:ext cx="8166100" cy="2824162"/>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pPr marL="0" lvl="0" indent="0">
              <a:buNone/>
            </a:pPr>
            <a:r>
              <a:rPr kumimoji="1" lang="en-GB" sz="1800" b="0" dirty="0">
                <a:solidFill>
                  <a:srgbClr val="000000"/>
                </a:solidFill>
              </a:rPr>
              <a:t>[1</a:t>
            </a:r>
            <a:r>
              <a:rPr kumimoji="1" lang="en-GB" sz="1800" b="0" dirty="0" smtClean="0">
                <a:solidFill>
                  <a:srgbClr val="000000"/>
                </a:solidFill>
              </a:rPr>
              <a:t>] </a:t>
            </a:r>
            <a:r>
              <a:rPr kumimoji="1" lang="en-SG" sz="1800" b="0" dirty="0">
                <a:solidFill>
                  <a:srgbClr val="000000"/>
                </a:solidFill>
              </a:rPr>
              <a:t>IEEE </a:t>
            </a:r>
            <a:r>
              <a:rPr kumimoji="1" lang="en-US" sz="1800" b="0" dirty="0" smtClean="0">
                <a:solidFill>
                  <a:srgbClr val="000000"/>
                </a:solidFill>
              </a:rPr>
              <a:t>802.11-1</a:t>
            </a:r>
            <a:r>
              <a:rPr kumimoji="1" lang="en-SG" sz="1800" b="0" dirty="0" smtClean="0">
                <a:solidFill>
                  <a:srgbClr val="000000"/>
                </a:solidFill>
              </a:rPr>
              <a:t>7/1015r2 </a:t>
            </a:r>
            <a:r>
              <a:rPr kumimoji="1" lang="en-SG" sz="1800" b="0" dirty="0">
                <a:solidFill>
                  <a:srgbClr val="000000"/>
                </a:solidFill>
              </a:rPr>
              <a:t>- Status mismatch problem in WUR transmission </a:t>
            </a:r>
            <a:r>
              <a:rPr kumimoji="1" lang="en-SG" sz="1800" b="0" dirty="0" smtClean="0">
                <a:solidFill>
                  <a:srgbClr val="000000"/>
                </a:solidFill>
              </a:rPr>
              <a:t>procedure</a:t>
            </a:r>
          </a:p>
          <a:p>
            <a:pPr marL="0" lvl="0" indent="0">
              <a:buNone/>
            </a:pPr>
            <a:r>
              <a:rPr kumimoji="1" lang="en-US" sz="1800" b="0" dirty="0" smtClean="0">
                <a:solidFill>
                  <a:srgbClr val="000000"/>
                </a:solidFill>
              </a:rPr>
              <a:t>[2</a:t>
            </a:r>
            <a:r>
              <a:rPr kumimoji="1" lang="en-US" sz="1800" b="0" dirty="0">
                <a:solidFill>
                  <a:srgbClr val="000000"/>
                </a:solidFill>
              </a:rPr>
              <a:t>] IEEE 802.11-17/0675r0 - WUR Coexistence and Packet </a:t>
            </a:r>
            <a:r>
              <a:rPr kumimoji="1" lang="en-US" sz="1800" b="0" dirty="0" smtClean="0">
                <a:solidFill>
                  <a:srgbClr val="000000"/>
                </a:solidFill>
              </a:rPr>
              <a:t>Format</a:t>
            </a:r>
          </a:p>
          <a:p>
            <a:pPr marL="0" lvl="0" indent="0">
              <a:buNone/>
            </a:pPr>
            <a:r>
              <a:rPr kumimoji="1" lang="en-US" sz="1800" b="0" dirty="0" smtClean="0">
                <a:solidFill>
                  <a:srgbClr val="000000"/>
                </a:solidFill>
              </a:rPr>
              <a:t>[3] IEEE 802.11-17/037r6 – Purpose Indication of WUR Packets</a:t>
            </a:r>
            <a:endParaRPr kumimoji="1" lang="en-US" sz="1800" b="0" dirty="0" smtClean="0">
              <a:solidFill>
                <a:srgbClr val="000000"/>
              </a:solidFill>
            </a:endParaRPr>
          </a:p>
          <a:p>
            <a:pPr marL="0" lvl="0" indent="0">
              <a:buNone/>
            </a:pPr>
            <a:r>
              <a:rPr kumimoji="1" lang="en-US" sz="1800" b="0" dirty="0" smtClean="0">
                <a:solidFill>
                  <a:srgbClr val="000000"/>
                </a:solidFill>
              </a:rPr>
              <a:t>[4] </a:t>
            </a:r>
            <a:r>
              <a:rPr kumimoji="1" lang="en-US" sz="1800" b="0" dirty="0" smtClean="0">
                <a:solidFill>
                  <a:srgbClr val="000000"/>
                </a:solidFill>
              </a:rPr>
              <a:t>IEEE 802.11-17/0574r4 </a:t>
            </a:r>
            <a:r>
              <a:rPr kumimoji="1" lang="en-US" sz="1800" b="0" dirty="0">
                <a:solidFill>
                  <a:srgbClr val="000000"/>
                </a:solidFill>
              </a:rPr>
              <a:t>- Specification Framework for TGba</a:t>
            </a: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56703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775" y="2971800"/>
            <a:ext cx="8582025" cy="2514600"/>
          </a:xfrm>
        </p:spPr>
        <p:txBody>
          <a:bodyPr/>
          <a:lstStyle/>
          <a:p>
            <a:r>
              <a:rPr lang="en-US" altLang="ko-KR" sz="1800" dirty="0"/>
              <a:t>If STA’s main transceiver is already turned on before the transmission of Wake-up packet, the new transmission procedure may not be started</a:t>
            </a:r>
          </a:p>
          <a:p>
            <a:pPr lvl="1"/>
            <a:r>
              <a:rPr lang="en-US" altLang="ko-KR" sz="1600" dirty="0"/>
              <a:t>The transition to power save mode is not mandatory, STA may stay in awake state </a:t>
            </a:r>
          </a:p>
          <a:p>
            <a:pPr lvl="1"/>
            <a:r>
              <a:rPr lang="en-US" altLang="ko-KR" sz="1600" dirty="0"/>
              <a:t>AP assumes that the STA is in sleep state, and transmits Wake-up packet in order to transmit the downlink packet</a:t>
            </a:r>
          </a:p>
          <a:p>
            <a:pPr lvl="1"/>
            <a:r>
              <a:rPr lang="en-US" altLang="ko-KR" sz="1600" dirty="0"/>
              <a:t>Since STA’s main transceiver cannot decode the wake-up radio, STA cannot transmit the response frame to the wake-up packet</a:t>
            </a:r>
          </a:p>
          <a:p>
            <a:pPr lvl="1"/>
            <a:r>
              <a:rPr lang="en-US" altLang="ko-KR" sz="1600" dirty="0"/>
              <a:t>AP retransmits the wake-up packets and STA cannot transmit the response frame to the wake-up packet repeatedly, causing the inefficiency of data transmission</a:t>
            </a:r>
            <a:endParaRPr lang="en-US" sz="1600" dirty="0"/>
          </a:p>
        </p:txBody>
      </p:sp>
      <p:sp>
        <p:nvSpPr>
          <p:cNvPr id="3" name="Title 2"/>
          <p:cNvSpPr>
            <a:spLocks noGrp="1"/>
          </p:cNvSpPr>
          <p:nvPr>
            <p:ph type="title"/>
          </p:nvPr>
        </p:nvSpPr>
        <p:spPr>
          <a:xfrm>
            <a:off x="457200" y="685800"/>
            <a:ext cx="7772400" cy="457200"/>
          </a:xfrm>
        </p:spPr>
        <p:txBody>
          <a:bodyPr/>
          <a:lstStyle/>
          <a:p>
            <a:r>
              <a:rPr lang="en-US" dirty="0" smtClean="0"/>
              <a:t>Background: </a:t>
            </a:r>
            <a:br>
              <a:rPr lang="en-US" dirty="0" smtClean="0"/>
            </a:br>
            <a:r>
              <a:rPr lang="en-SG" sz="1800" dirty="0"/>
              <a:t>IEEE </a:t>
            </a:r>
            <a:r>
              <a:rPr lang="en-SG" sz="1800" dirty="0" smtClean="0"/>
              <a:t>17/1015r2 - </a:t>
            </a:r>
            <a:r>
              <a:rPr lang="en-SG" sz="1800" dirty="0"/>
              <a:t>Status mismatch problem </a:t>
            </a:r>
            <a:r>
              <a:rPr lang="en-SG" sz="1800" dirty="0" smtClean="0"/>
              <a:t>in WUR </a:t>
            </a:r>
            <a:r>
              <a:rPr lang="en-SG" sz="1800" dirty="0"/>
              <a:t>transmission procedure</a:t>
            </a:r>
            <a:endParaRPr lang="en-US" sz="1400" dirty="0"/>
          </a:p>
        </p:txBody>
      </p:sp>
      <p:sp>
        <p:nvSpPr>
          <p:cNvPr id="4" name="Date Placeholder 3"/>
          <p:cNvSpPr>
            <a:spLocks noGrp="1"/>
          </p:cNvSpPr>
          <p:nvPr>
            <p:ph type="dt" sz="half" idx="10"/>
          </p:nvPr>
        </p:nvSpPr>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2</a:t>
            </a:fld>
            <a:endParaRPr lang="en-US" dirty="0"/>
          </a:p>
        </p:txBody>
      </p:sp>
      <p:sp>
        <p:nvSpPr>
          <p:cNvPr id="8" name="Content Placeholder 1"/>
          <p:cNvSpPr txBox="1">
            <a:spLocks/>
          </p:cNvSpPr>
          <p:nvPr/>
        </p:nvSpPr>
        <p:spPr bwMode="auto">
          <a:xfrm>
            <a:off x="104775" y="5562600"/>
            <a:ext cx="8915400" cy="691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342900" lvl="1" indent="-342900">
              <a:buFontTx/>
              <a:buChar char="•"/>
            </a:pPr>
            <a:r>
              <a:rPr lang="en-US" sz="1800" b="0" dirty="0" smtClean="0"/>
              <a:t>Straw Poll: </a:t>
            </a:r>
            <a:r>
              <a:rPr lang="en-US" altLang="ko-KR" dirty="0"/>
              <a:t>TGba should consider mechanism to combat the inefficiency in case AP transmits wake-up frame to STA in awake </a:t>
            </a:r>
            <a:r>
              <a:rPr lang="en-US" altLang="ko-KR" dirty="0" smtClean="0"/>
              <a:t>state: </a:t>
            </a:r>
            <a:r>
              <a:rPr lang="en-US" altLang="ko-KR" sz="1800" dirty="0" smtClean="0"/>
              <a:t>Y/N/A=8/0/18</a:t>
            </a:r>
            <a:endParaRPr lang="en-US" altLang="ko-KR" sz="1800" dirty="0"/>
          </a:p>
        </p:txBody>
      </p:sp>
      <p:pic>
        <p:nvPicPr>
          <p:cNvPr id="10" name="그림 3"/>
          <p:cNvPicPr>
            <a:picLocks noChangeAspect="1"/>
          </p:cNvPicPr>
          <p:nvPr/>
        </p:nvPicPr>
        <p:blipFill>
          <a:blip r:embed="rId2"/>
          <a:stretch>
            <a:fillRect/>
          </a:stretch>
        </p:blipFill>
        <p:spPr>
          <a:xfrm>
            <a:off x="228600" y="1219200"/>
            <a:ext cx="8301376" cy="1809528"/>
          </a:xfrm>
          <a:prstGeom prst="rect">
            <a:avLst/>
          </a:prstGeom>
        </p:spPr>
      </p:pic>
    </p:spTree>
    <p:extLst>
      <p:ext uri="{BB962C8B-B14F-4D97-AF65-F5344CB8AC3E}">
        <p14:creationId xmlns:p14="http://schemas.microsoft.com/office/powerpoint/2010/main" val="242401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5410200"/>
            <a:ext cx="8610600" cy="990600"/>
          </a:xfrm>
        </p:spPr>
        <p:txBody>
          <a:bodyPr/>
          <a:lstStyle/>
          <a:p>
            <a:pPr marL="0" indent="0">
              <a:buNone/>
            </a:pPr>
            <a:r>
              <a:rPr lang="en-US" sz="2000" dirty="0" smtClean="0"/>
              <a:t>WUR STA wastes power waiting for DL transmission.</a:t>
            </a:r>
            <a:endParaRPr lang="en-US" sz="2000" b="0" dirty="0"/>
          </a:p>
        </p:txBody>
      </p:sp>
      <p:sp>
        <p:nvSpPr>
          <p:cNvPr id="3" name="Title 2"/>
          <p:cNvSpPr>
            <a:spLocks noGrp="1"/>
          </p:cNvSpPr>
          <p:nvPr>
            <p:ph type="title"/>
          </p:nvPr>
        </p:nvSpPr>
        <p:spPr>
          <a:xfrm>
            <a:off x="685800" y="685800"/>
            <a:ext cx="7772400" cy="609600"/>
          </a:xfrm>
        </p:spPr>
        <p:txBody>
          <a:bodyPr/>
          <a:lstStyle/>
          <a:p>
            <a:r>
              <a:rPr lang="en-US" dirty="0" smtClean="0"/>
              <a:t>Example</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3</a:t>
            </a:fld>
            <a:endParaRPr lang="en-US" dirty="0">
              <a:solidFill>
                <a:srgbClr val="000000"/>
              </a:solidFill>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182" y="1579562"/>
            <a:ext cx="8147618" cy="3373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Line Callout 1 9"/>
          <p:cNvSpPr/>
          <p:nvPr/>
        </p:nvSpPr>
        <p:spPr>
          <a:xfrm>
            <a:off x="5701432" y="4664968"/>
            <a:ext cx="1365675" cy="576064"/>
          </a:xfrm>
          <a:prstGeom prst="borderCallout1">
            <a:avLst>
              <a:gd name="adj1" fmla="val 18750"/>
              <a:gd name="adj2" fmla="val -8333"/>
              <a:gd name="adj3" fmla="val -43030"/>
              <a:gd name="adj4" fmla="val -64440"/>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STA’s PCR is not able to decode</a:t>
            </a:r>
            <a:r>
              <a:rPr kumimoji="0" lang="en-US" sz="1050" b="0" i="0" u="none" strike="noStrike" kern="0" cap="none" spc="0" normalizeH="0" noProof="0" dirty="0" smtClean="0">
                <a:ln>
                  <a:noFill/>
                </a:ln>
                <a:solidFill>
                  <a:srgbClr val="000000"/>
                </a:solidFill>
                <a:effectLst/>
                <a:uLnTx/>
                <a:uFillTx/>
                <a:latin typeface="HGP創英角ｺﾞｼｯｸUB"/>
              </a:rPr>
              <a:t> </a:t>
            </a:r>
            <a:r>
              <a:rPr kumimoji="0" lang="en-US" sz="1050" b="0" i="0" u="none" strike="noStrike" kern="0" cap="none" spc="0" normalizeH="0" baseline="0" noProof="0" dirty="0" smtClean="0">
                <a:ln>
                  <a:noFill/>
                </a:ln>
                <a:solidFill>
                  <a:srgbClr val="000000"/>
                </a:solidFill>
                <a:effectLst/>
                <a:uLnTx/>
                <a:uFillTx/>
                <a:latin typeface="HGP創英角ｺﾞｼｯｸUB"/>
              </a:rPr>
              <a:t>WUR PPDU</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cxnSp>
        <p:nvCxnSpPr>
          <p:cNvPr id="7" name="Straight Arrow Connector 6"/>
          <p:cNvCxnSpPr/>
          <p:nvPr/>
        </p:nvCxnSpPr>
        <p:spPr bwMode="auto">
          <a:xfrm flipH="1" flipV="1">
            <a:off x="6172200" y="4419600"/>
            <a:ext cx="162450" cy="245368"/>
          </a:xfrm>
          <a:prstGeom prst="straightConnector1">
            <a:avLst/>
          </a:prstGeom>
          <a:solidFill>
            <a:schemeClr val="accent1"/>
          </a:solidFill>
          <a:ln w="190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Line Callout 1 13"/>
          <p:cNvSpPr/>
          <p:nvPr/>
        </p:nvSpPr>
        <p:spPr>
          <a:xfrm>
            <a:off x="6455038" y="990600"/>
            <a:ext cx="1317361" cy="432048"/>
          </a:xfrm>
          <a:prstGeom prst="borderCallout1">
            <a:avLst>
              <a:gd name="adj1" fmla="val 104884"/>
              <a:gd name="adj2" fmla="val 51393"/>
              <a:gd name="adj3" fmla="val 316283"/>
              <a:gd name="adj4" fmla="val -91438"/>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HGP創英角ｺﾞｼｯｸUB"/>
              </a:rPr>
              <a:t>retransmissions</a:t>
            </a:r>
            <a:endParaRPr kumimoji="0" lang="en-SG" sz="1200" b="0" i="0" u="none" strike="noStrike" kern="0" cap="none" spc="0" normalizeH="0" baseline="0" noProof="0" dirty="0">
              <a:ln>
                <a:noFill/>
              </a:ln>
              <a:solidFill>
                <a:srgbClr val="000000"/>
              </a:solidFill>
              <a:effectLst/>
              <a:uLnTx/>
              <a:uFillTx/>
              <a:latin typeface="HGP創英角ｺﾞｼｯｸUB"/>
            </a:endParaRPr>
          </a:p>
        </p:txBody>
      </p:sp>
      <p:cxnSp>
        <p:nvCxnSpPr>
          <p:cNvPr id="15" name="Straight Arrow Connector 14"/>
          <p:cNvCxnSpPr>
            <a:stCxn id="14" idx="1"/>
          </p:cNvCxnSpPr>
          <p:nvPr/>
        </p:nvCxnSpPr>
        <p:spPr bwMode="auto">
          <a:xfrm flipH="1">
            <a:off x="6455038" y="1422648"/>
            <a:ext cx="658681" cy="939552"/>
          </a:xfrm>
          <a:prstGeom prst="straightConnector1">
            <a:avLst/>
          </a:prstGeom>
          <a:solidFill>
            <a:schemeClr val="accent1"/>
          </a:solidFill>
          <a:ln w="1905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4910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5410200"/>
            <a:ext cx="8610600" cy="990600"/>
          </a:xfrm>
        </p:spPr>
        <p:txBody>
          <a:bodyPr/>
          <a:lstStyle/>
          <a:p>
            <a:pPr marL="0" indent="0">
              <a:buNone/>
            </a:pPr>
            <a:r>
              <a:rPr lang="en-US" sz="2000" dirty="0" smtClean="0"/>
              <a:t>The WUR Mark field (OFDM waveform) includes information to help WUR STAs’ PCR identify WUR PPDUs addressed to the STA.</a:t>
            </a:r>
            <a:endParaRPr lang="en-US" sz="2000" b="0" dirty="0"/>
          </a:p>
        </p:txBody>
      </p:sp>
      <p:sp>
        <p:nvSpPr>
          <p:cNvPr id="3" name="Title 2"/>
          <p:cNvSpPr>
            <a:spLocks noGrp="1"/>
          </p:cNvSpPr>
          <p:nvPr>
            <p:ph type="title"/>
          </p:nvPr>
        </p:nvSpPr>
        <p:spPr>
          <a:xfrm>
            <a:off x="685800" y="685800"/>
            <a:ext cx="7772400" cy="609600"/>
          </a:xfrm>
        </p:spPr>
        <p:txBody>
          <a:bodyPr/>
          <a:lstStyle/>
          <a:p>
            <a:r>
              <a:rPr lang="en-US" dirty="0" smtClean="0"/>
              <a:t>Proposal (1/3)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4</a:t>
            </a:fld>
            <a:endParaRPr lang="en-US" dirty="0">
              <a:solidFill>
                <a:srgbClr val="000000"/>
              </a:solidFill>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245" y="1371600"/>
            <a:ext cx="8351755"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948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Proposal (2/3)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5</a:t>
            </a:fld>
            <a:endParaRPr lang="en-US" dirty="0">
              <a:solidFill>
                <a:srgbClr val="0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99984610"/>
              </p:ext>
            </p:extLst>
          </p:nvPr>
        </p:nvGraphicFramePr>
        <p:xfrm>
          <a:off x="1759328" y="2839720"/>
          <a:ext cx="4978840" cy="741680"/>
        </p:xfrm>
        <a:graphic>
          <a:graphicData uri="http://schemas.openxmlformats.org/drawingml/2006/table">
            <a:tbl>
              <a:tblPr firstRow="1" bandRow="1"/>
              <a:tblGrid>
                <a:gridCol w="1028686"/>
                <a:gridCol w="1141842"/>
                <a:gridCol w="864096"/>
                <a:gridCol w="720080"/>
                <a:gridCol w="1224136"/>
              </a:tblGrid>
              <a:tr h="370840">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endParaRPr lang="en-US" sz="1200" dirty="0"/>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WUR ID</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Purpose</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CRC</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BCC tail bits</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Bits</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12</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2</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4</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6</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Line Callout 1 9"/>
          <p:cNvSpPr/>
          <p:nvPr/>
        </p:nvSpPr>
        <p:spPr>
          <a:xfrm>
            <a:off x="137118" y="2551688"/>
            <a:ext cx="2304256" cy="670120"/>
          </a:xfrm>
          <a:prstGeom prst="borderCallout1">
            <a:avLst>
              <a:gd name="adj1" fmla="val 51876"/>
              <a:gd name="adj2" fmla="val 99914"/>
              <a:gd name="adj3" fmla="val 85836"/>
              <a:gd name="adj4" fmla="val 124596"/>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Acts as signature to identity WUR PPDU. A matching ID differentiates WUR PPDUs from legacy 802.11a/g packets.</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sp>
        <p:nvSpPr>
          <p:cNvPr id="11" name="Rectangle 10"/>
          <p:cNvSpPr/>
          <p:nvPr/>
        </p:nvSpPr>
        <p:spPr>
          <a:xfrm>
            <a:off x="4342802" y="1867735"/>
            <a:ext cx="3259462" cy="253916"/>
          </a:xfrm>
          <a:prstGeom prst="rect">
            <a:avLst/>
          </a:prstGeom>
          <a:solidFill>
            <a:srgbClr val="92D05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latin typeface="HGP創英角ｺﾞｼｯｸUB"/>
              </a:rPr>
              <a:t>WUP Payload</a:t>
            </a:r>
            <a:endParaRPr kumimoji="0" lang="en-SG" sz="1600" b="0" i="0" u="none" strike="noStrike" kern="0" cap="none" spc="0" normalizeH="0" baseline="0" noProof="0" dirty="0">
              <a:ln>
                <a:noFill/>
              </a:ln>
              <a:solidFill>
                <a:srgbClr val="000000"/>
              </a:solidFill>
              <a:effectLst/>
              <a:uLnTx/>
              <a:uFillTx/>
              <a:latin typeface="HGP創英角ｺﾞｼｯｸUB"/>
            </a:endParaRPr>
          </a:p>
        </p:txBody>
      </p:sp>
      <p:sp>
        <p:nvSpPr>
          <p:cNvPr id="12" name="Rectangle 11"/>
          <p:cNvSpPr/>
          <p:nvPr/>
        </p:nvSpPr>
        <p:spPr>
          <a:xfrm>
            <a:off x="1995507"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L-STF</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sp>
        <p:nvSpPr>
          <p:cNvPr id="13" name="Rectangle 12"/>
          <p:cNvSpPr/>
          <p:nvPr/>
        </p:nvSpPr>
        <p:spPr>
          <a:xfrm>
            <a:off x="2582101"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L-LTF</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sp>
        <p:nvSpPr>
          <p:cNvPr id="14" name="Rectangle 13"/>
          <p:cNvSpPr/>
          <p:nvPr/>
        </p:nvSpPr>
        <p:spPr>
          <a:xfrm>
            <a:off x="3168695"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L-SIG</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cxnSp>
        <p:nvCxnSpPr>
          <p:cNvPr id="15" name="Straight Connector 14"/>
          <p:cNvCxnSpPr/>
          <p:nvPr/>
        </p:nvCxnSpPr>
        <p:spPr>
          <a:xfrm>
            <a:off x="1995506" y="2261592"/>
            <a:ext cx="0" cy="216024"/>
          </a:xfrm>
          <a:prstGeom prst="line">
            <a:avLst/>
          </a:prstGeom>
          <a:noFill/>
          <a:ln w="9525" cap="flat" cmpd="sng" algn="ctr">
            <a:solidFill>
              <a:srgbClr val="000000"/>
            </a:solidFill>
            <a:prstDash val="solid"/>
          </a:ln>
          <a:effectLst/>
        </p:spPr>
      </p:cxnSp>
      <p:cxnSp>
        <p:nvCxnSpPr>
          <p:cNvPr id="16" name="Straight Connector 15"/>
          <p:cNvCxnSpPr/>
          <p:nvPr/>
        </p:nvCxnSpPr>
        <p:spPr>
          <a:xfrm>
            <a:off x="3759704" y="2261592"/>
            <a:ext cx="0" cy="216024"/>
          </a:xfrm>
          <a:prstGeom prst="line">
            <a:avLst/>
          </a:prstGeom>
          <a:noFill/>
          <a:ln w="9525" cap="flat" cmpd="sng" algn="ctr">
            <a:solidFill>
              <a:srgbClr val="000000"/>
            </a:solidFill>
            <a:prstDash val="solid"/>
          </a:ln>
          <a:effectLst/>
        </p:spPr>
      </p:cxnSp>
      <p:cxnSp>
        <p:nvCxnSpPr>
          <p:cNvPr id="17" name="Straight Arrow Connector 16"/>
          <p:cNvCxnSpPr/>
          <p:nvPr/>
        </p:nvCxnSpPr>
        <p:spPr>
          <a:xfrm>
            <a:off x="1995507" y="2369604"/>
            <a:ext cx="1764197" cy="0"/>
          </a:xfrm>
          <a:prstGeom prst="straightConnector1">
            <a:avLst/>
          </a:prstGeom>
          <a:noFill/>
          <a:ln w="9525" cap="flat" cmpd="sng" algn="ctr">
            <a:solidFill>
              <a:srgbClr val="000000"/>
            </a:solidFill>
            <a:prstDash val="solid"/>
            <a:headEnd type="triangle" w="med" len="med"/>
            <a:tailEnd type="triangle" w="med" len="med"/>
          </a:ln>
          <a:effectLst/>
        </p:spPr>
      </p:cxnSp>
      <p:sp>
        <p:nvSpPr>
          <p:cNvPr id="18" name="TextBox 17"/>
          <p:cNvSpPr txBox="1"/>
          <p:nvPr/>
        </p:nvSpPr>
        <p:spPr>
          <a:xfrm>
            <a:off x="2057648" y="2372300"/>
            <a:ext cx="1322798"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802.11 Legacy preamble</a:t>
            </a:r>
            <a:endParaRPr kumimoji="0" lang="en-US" sz="800" b="0" i="0" u="none" strike="noStrike" kern="0" cap="none" spc="0" normalizeH="0" baseline="0" noProof="0" dirty="0">
              <a:ln>
                <a:noFill/>
              </a:ln>
              <a:solidFill>
                <a:sysClr val="windowText" lastClr="000000"/>
              </a:solidFill>
              <a:effectLst/>
              <a:uLnTx/>
              <a:uFillTx/>
            </a:endParaRPr>
          </a:p>
        </p:txBody>
      </p:sp>
      <p:cxnSp>
        <p:nvCxnSpPr>
          <p:cNvPr id="19" name="Straight Connector 18"/>
          <p:cNvCxnSpPr/>
          <p:nvPr/>
        </p:nvCxnSpPr>
        <p:spPr>
          <a:xfrm>
            <a:off x="1985640" y="1416389"/>
            <a:ext cx="0" cy="432000"/>
          </a:xfrm>
          <a:prstGeom prst="line">
            <a:avLst/>
          </a:prstGeom>
          <a:noFill/>
          <a:ln w="9525" cap="flat" cmpd="sng" algn="ctr">
            <a:solidFill>
              <a:srgbClr val="000000"/>
            </a:solidFill>
            <a:prstDash val="solid"/>
          </a:ln>
          <a:effectLst/>
        </p:spPr>
      </p:cxnSp>
      <p:cxnSp>
        <p:nvCxnSpPr>
          <p:cNvPr id="20" name="Straight Arrow Connector 19"/>
          <p:cNvCxnSpPr/>
          <p:nvPr/>
        </p:nvCxnSpPr>
        <p:spPr>
          <a:xfrm flipV="1">
            <a:off x="1995507" y="1473244"/>
            <a:ext cx="5591329" cy="264"/>
          </a:xfrm>
          <a:prstGeom prst="straightConnector1">
            <a:avLst/>
          </a:prstGeom>
          <a:noFill/>
          <a:ln w="9525" cap="flat" cmpd="sng" algn="ctr">
            <a:solidFill>
              <a:srgbClr val="000000"/>
            </a:solidFill>
            <a:prstDash val="solid"/>
            <a:headEnd type="triangle" w="med" len="med"/>
            <a:tailEnd type="triangle" w="med" len="med"/>
          </a:ln>
          <a:effectLst/>
        </p:spPr>
      </p:cxnSp>
      <p:sp>
        <p:nvSpPr>
          <p:cNvPr id="21" name="TextBox 20"/>
          <p:cNvSpPr txBox="1"/>
          <p:nvPr/>
        </p:nvSpPr>
        <p:spPr>
          <a:xfrm>
            <a:off x="4649936" y="1219592"/>
            <a:ext cx="878767"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ysClr val="windowText" lastClr="000000"/>
                </a:solidFill>
                <a:effectLst/>
                <a:uLnTx/>
                <a:uFillTx/>
              </a:rPr>
              <a:t>WUR PPDU</a:t>
            </a:r>
            <a:endParaRPr kumimoji="0" lang="en-US" sz="1050" b="0" i="0" u="none" strike="noStrike" kern="0" cap="none" spc="0" normalizeH="0" baseline="0" noProof="0" dirty="0">
              <a:ln>
                <a:noFill/>
              </a:ln>
              <a:solidFill>
                <a:sysClr val="windowText" lastClr="000000"/>
              </a:solidFill>
              <a:effectLst/>
              <a:uLnTx/>
              <a:uFillTx/>
            </a:endParaRPr>
          </a:p>
        </p:txBody>
      </p:sp>
      <p:cxnSp>
        <p:nvCxnSpPr>
          <p:cNvPr id="22" name="Straight Connector 21"/>
          <p:cNvCxnSpPr/>
          <p:nvPr/>
        </p:nvCxnSpPr>
        <p:spPr>
          <a:xfrm>
            <a:off x="7608192" y="1435672"/>
            <a:ext cx="0" cy="504000"/>
          </a:xfrm>
          <a:prstGeom prst="line">
            <a:avLst/>
          </a:prstGeom>
          <a:noFill/>
          <a:ln w="9525" cap="flat" cmpd="sng" algn="ctr">
            <a:solidFill>
              <a:srgbClr val="000000"/>
            </a:solidFill>
            <a:prstDash val="solid"/>
          </a:ln>
          <a:effectLst/>
        </p:spPr>
      </p:cxnSp>
      <p:sp>
        <p:nvSpPr>
          <p:cNvPr id="23" name="Rectangle 22"/>
          <p:cNvSpPr/>
          <p:nvPr/>
        </p:nvSpPr>
        <p:spPr>
          <a:xfrm>
            <a:off x="3759704"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WUR Mark</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cxnSp>
        <p:nvCxnSpPr>
          <p:cNvPr id="24" name="Straight Connector 23"/>
          <p:cNvCxnSpPr/>
          <p:nvPr/>
        </p:nvCxnSpPr>
        <p:spPr>
          <a:xfrm>
            <a:off x="4342802" y="1579660"/>
            <a:ext cx="0" cy="216024"/>
          </a:xfrm>
          <a:prstGeom prst="line">
            <a:avLst/>
          </a:prstGeom>
          <a:noFill/>
          <a:ln w="9525" cap="flat" cmpd="sng" algn="ctr">
            <a:solidFill>
              <a:srgbClr val="000000"/>
            </a:solidFill>
            <a:prstDash val="solid"/>
          </a:ln>
          <a:effectLst/>
        </p:spPr>
      </p:cxnSp>
      <p:cxnSp>
        <p:nvCxnSpPr>
          <p:cNvPr id="25" name="Straight Arrow Connector 24"/>
          <p:cNvCxnSpPr/>
          <p:nvPr/>
        </p:nvCxnSpPr>
        <p:spPr>
          <a:xfrm>
            <a:off x="1995507" y="1687672"/>
            <a:ext cx="2347295" cy="0"/>
          </a:xfrm>
          <a:prstGeom prst="straightConnector1">
            <a:avLst/>
          </a:prstGeom>
          <a:noFill/>
          <a:ln w="9525" cap="flat" cmpd="sng" algn="ctr">
            <a:solidFill>
              <a:srgbClr val="000000"/>
            </a:solidFill>
            <a:prstDash val="solid"/>
            <a:headEnd type="triangle" w="med" len="med"/>
            <a:tailEnd type="triangle" w="med" len="med"/>
          </a:ln>
          <a:effectLst/>
        </p:spPr>
      </p:cxnSp>
      <p:sp>
        <p:nvSpPr>
          <p:cNvPr id="26" name="TextBox 25"/>
          <p:cNvSpPr txBox="1"/>
          <p:nvPr/>
        </p:nvSpPr>
        <p:spPr>
          <a:xfrm>
            <a:off x="2785280" y="1507624"/>
            <a:ext cx="1374094"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802.11 waveform (OFDM)</a:t>
            </a:r>
            <a:endParaRPr kumimoji="0" lang="en-US" sz="800" b="0" i="0" u="none" strike="noStrike" kern="0" cap="none" spc="0" normalizeH="0" baseline="0" noProof="0" dirty="0">
              <a:ln>
                <a:noFill/>
              </a:ln>
              <a:solidFill>
                <a:sysClr val="windowText" lastClr="000000"/>
              </a:solidFill>
              <a:effectLst/>
              <a:uLnTx/>
              <a:uFillTx/>
            </a:endParaRPr>
          </a:p>
        </p:txBody>
      </p:sp>
      <p:cxnSp>
        <p:nvCxnSpPr>
          <p:cNvPr id="27" name="Straight Arrow Connector 26"/>
          <p:cNvCxnSpPr/>
          <p:nvPr/>
        </p:nvCxnSpPr>
        <p:spPr>
          <a:xfrm>
            <a:off x="4346298" y="1687672"/>
            <a:ext cx="3261894" cy="0"/>
          </a:xfrm>
          <a:prstGeom prst="straightConnector1">
            <a:avLst/>
          </a:prstGeom>
          <a:noFill/>
          <a:ln w="9525" cap="flat" cmpd="sng" algn="ctr">
            <a:solidFill>
              <a:srgbClr val="000000"/>
            </a:solidFill>
            <a:prstDash val="solid"/>
            <a:headEnd type="triangle" w="med" len="med"/>
            <a:tailEnd type="triangle" w="med" len="med"/>
          </a:ln>
          <a:effectLst/>
        </p:spPr>
      </p:cxnSp>
      <p:sp>
        <p:nvSpPr>
          <p:cNvPr id="28" name="TextBox 27"/>
          <p:cNvSpPr txBox="1"/>
          <p:nvPr/>
        </p:nvSpPr>
        <p:spPr>
          <a:xfrm>
            <a:off x="5509947" y="1507624"/>
            <a:ext cx="1228221"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WUR waveform (OOK)</a:t>
            </a:r>
            <a:endParaRPr kumimoji="0" lang="en-US" sz="800" b="0" i="0" u="none" strike="noStrike" kern="0" cap="none" spc="0" normalizeH="0" baseline="0" noProof="0" dirty="0">
              <a:ln>
                <a:noFill/>
              </a:ln>
              <a:solidFill>
                <a:sysClr val="windowText" lastClr="000000"/>
              </a:solidFill>
              <a:effectLst/>
              <a:uLnTx/>
              <a:uFillTx/>
            </a:endParaRPr>
          </a:p>
        </p:txBody>
      </p:sp>
      <p:cxnSp>
        <p:nvCxnSpPr>
          <p:cNvPr id="29" name="Straight Connector 28"/>
          <p:cNvCxnSpPr/>
          <p:nvPr/>
        </p:nvCxnSpPr>
        <p:spPr>
          <a:xfrm flipH="1">
            <a:off x="2785280" y="2225588"/>
            <a:ext cx="970010" cy="613126"/>
          </a:xfrm>
          <a:prstGeom prst="line">
            <a:avLst/>
          </a:prstGeom>
          <a:noFill/>
          <a:ln w="9525" cap="flat" cmpd="sng" algn="ctr">
            <a:solidFill>
              <a:srgbClr val="000000"/>
            </a:solidFill>
            <a:prstDash val="solid"/>
          </a:ln>
          <a:effectLst/>
        </p:spPr>
      </p:cxnSp>
      <p:cxnSp>
        <p:nvCxnSpPr>
          <p:cNvPr id="30" name="Straight Connector 29"/>
          <p:cNvCxnSpPr/>
          <p:nvPr/>
        </p:nvCxnSpPr>
        <p:spPr>
          <a:xfrm>
            <a:off x="4346299" y="2225588"/>
            <a:ext cx="2391869" cy="613126"/>
          </a:xfrm>
          <a:prstGeom prst="line">
            <a:avLst/>
          </a:prstGeom>
          <a:noFill/>
          <a:ln w="9525" cap="flat" cmpd="sng" algn="ctr">
            <a:solidFill>
              <a:srgbClr val="000000"/>
            </a:solidFill>
            <a:prstDash val="solid"/>
          </a:ln>
          <a:effectLst/>
        </p:spPr>
      </p:cxnSp>
      <p:cxnSp>
        <p:nvCxnSpPr>
          <p:cNvPr id="31" name="Straight Connector 30"/>
          <p:cNvCxnSpPr/>
          <p:nvPr/>
        </p:nvCxnSpPr>
        <p:spPr>
          <a:xfrm>
            <a:off x="4341324" y="2264288"/>
            <a:ext cx="0" cy="216024"/>
          </a:xfrm>
          <a:prstGeom prst="line">
            <a:avLst/>
          </a:prstGeom>
          <a:noFill/>
          <a:ln w="9525" cap="flat" cmpd="sng" algn="ctr">
            <a:solidFill>
              <a:srgbClr val="000000"/>
            </a:solidFill>
            <a:prstDash val="solid"/>
          </a:ln>
          <a:effectLst/>
        </p:spPr>
      </p:cxnSp>
      <p:sp>
        <p:nvSpPr>
          <p:cNvPr id="32" name="TextBox 31"/>
          <p:cNvSpPr txBox="1"/>
          <p:nvPr/>
        </p:nvSpPr>
        <p:spPr>
          <a:xfrm>
            <a:off x="3857848" y="2264868"/>
            <a:ext cx="460382"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BPSK</a:t>
            </a:r>
            <a:endParaRPr kumimoji="0" lang="en-US" sz="800" b="0" i="0" u="none" strike="noStrike" kern="0" cap="none" spc="0" normalizeH="0" baseline="0" noProof="0" dirty="0">
              <a:ln>
                <a:noFill/>
              </a:ln>
              <a:solidFill>
                <a:sysClr val="windowText" lastClr="000000"/>
              </a:solidFill>
              <a:effectLst/>
              <a:uLnTx/>
              <a:uFillTx/>
            </a:endParaRPr>
          </a:p>
        </p:txBody>
      </p:sp>
      <p:sp>
        <p:nvSpPr>
          <p:cNvPr id="33" name="Line Callout 1 32"/>
          <p:cNvSpPr/>
          <p:nvPr/>
        </p:nvSpPr>
        <p:spPr>
          <a:xfrm>
            <a:off x="6810176" y="2176186"/>
            <a:ext cx="2088232" cy="710562"/>
          </a:xfrm>
          <a:prstGeom prst="borderCallout1">
            <a:avLst>
              <a:gd name="adj1" fmla="val 47823"/>
              <a:gd name="adj2" fmla="val 588"/>
              <a:gd name="adj3" fmla="val 102995"/>
              <a:gd name="adj4" fmla="val -105225"/>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Indicates the intended purpose of the WUR PPDU. May be based on the Type/Purpose field carried in the WUR Frame</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sp>
        <p:nvSpPr>
          <p:cNvPr id="34" name="Rectangle 33"/>
          <p:cNvSpPr/>
          <p:nvPr/>
        </p:nvSpPr>
        <p:spPr>
          <a:xfrm>
            <a:off x="6485724" y="1894053"/>
            <a:ext cx="612484" cy="190991"/>
          </a:xfrm>
          <a:prstGeom prst="rect">
            <a:avLst/>
          </a:prstGeom>
          <a:solidFill>
            <a:srgbClr val="FF7C80"/>
          </a:solidFill>
          <a:ln w="25400" cap="flat" cmpd="sng" algn="ctr">
            <a:solidFill>
              <a:srgbClr val="FF66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HGP創英角ｺﾞｼｯｸUB"/>
              </a:rPr>
              <a:t>Purpose</a:t>
            </a:r>
            <a:endParaRPr kumimoji="0" lang="en-SG" sz="800" b="0" i="0" u="none" strike="noStrike" kern="0" cap="none" spc="0" normalizeH="0" baseline="0" noProof="0" dirty="0">
              <a:ln>
                <a:noFill/>
              </a:ln>
              <a:solidFill>
                <a:srgbClr val="000000"/>
              </a:solidFill>
              <a:effectLst/>
              <a:uLnTx/>
              <a:uFillTx/>
              <a:latin typeface="HGP創英角ｺﾞｼｯｸUB"/>
            </a:endParaRPr>
          </a:p>
        </p:txBody>
      </p:sp>
      <p:cxnSp>
        <p:nvCxnSpPr>
          <p:cNvPr id="35" name="Straight Arrow Connector 34"/>
          <p:cNvCxnSpPr>
            <a:stCxn id="34" idx="1"/>
          </p:cNvCxnSpPr>
          <p:nvPr/>
        </p:nvCxnSpPr>
        <p:spPr>
          <a:xfrm flipH="1">
            <a:off x="4318230" y="1989549"/>
            <a:ext cx="2167494" cy="897199"/>
          </a:xfrm>
          <a:prstGeom prst="straightConnector1">
            <a:avLst/>
          </a:prstGeom>
          <a:noFill/>
          <a:ln w="9525" cap="flat" cmpd="sng" algn="ctr">
            <a:solidFill>
              <a:srgbClr val="FF0000"/>
            </a:solidFill>
            <a:prstDash val="solid"/>
            <a:tailEnd type="arrow"/>
          </a:ln>
          <a:effectLst/>
        </p:spPr>
      </p:cxnSp>
      <p:graphicFrame>
        <p:nvGraphicFramePr>
          <p:cNvPr id="36" name="Table 35"/>
          <p:cNvGraphicFramePr>
            <a:graphicFrameLocks noGrp="1"/>
          </p:cNvGraphicFramePr>
          <p:nvPr>
            <p:extLst>
              <p:ext uri="{D42A27DB-BD31-4B8C-83A1-F6EECF244321}">
                <p14:modId xmlns:p14="http://schemas.microsoft.com/office/powerpoint/2010/main" val="1507275617"/>
              </p:ext>
            </p:extLst>
          </p:nvPr>
        </p:nvGraphicFramePr>
        <p:xfrm>
          <a:off x="323528" y="3733800"/>
          <a:ext cx="8496944" cy="2575560"/>
        </p:xfrm>
        <a:graphic>
          <a:graphicData uri="http://schemas.openxmlformats.org/drawingml/2006/table">
            <a:tbl>
              <a:tblPr firstRow="1" bandRow="1"/>
              <a:tblGrid>
                <a:gridCol w="1584176"/>
                <a:gridCol w="864096"/>
                <a:gridCol w="6048672"/>
              </a:tblGrid>
              <a:tr h="370840">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baseline="0" dirty="0" smtClean="0">
                          <a:solidFill>
                            <a:schemeClr val="tx1"/>
                          </a:solidFill>
                        </a:rPr>
                        <a:t>Fields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rPr>
                        <a:t>Number of bits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rPr>
                        <a:t>Description</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WUR ID</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12</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Acts as the signature to differentiate</a:t>
                      </a:r>
                      <a:r>
                        <a:rPr lang="en-US" sz="1200" baseline="0" dirty="0" smtClean="0">
                          <a:solidFill>
                            <a:schemeClr val="tx1"/>
                          </a:solidFill>
                        </a:rPr>
                        <a:t> the WUR PPDU from legacy 802.11 PPDUs. In unicast WUR PPDUs, the WUR ID is set to the destination STA’s ID (e.g. AID12). In broadcast or multicast WUR PPDUs, the WUR ID is set to the identifier of the BSS or the identifier of the AP. The WUR ID also implicitly differentiates unicast WUR PPDUS from broadcast/multicast WUR PPDUs.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Purpose</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2</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Indicates</a:t>
                      </a:r>
                      <a:r>
                        <a:rPr lang="en-US" sz="1200" baseline="0" dirty="0" smtClean="0">
                          <a:solidFill>
                            <a:schemeClr val="tx1"/>
                          </a:solidFill>
                        </a:rPr>
                        <a:t> the purpose of the WUR PPDU.</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CRC</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4</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Cyclic redundancy check over the preceding</a:t>
                      </a:r>
                      <a:r>
                        <a:rPr lang="en-US" sz="1200" baseline="0" dirty="0" smtClean="0">
                          <a:solidFill>
                            <a:schemeClr val="tx1"/>
                          </a:solidFill>
                        </a:rPr>
                        <a:t> 14 bits.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BCC</a:t>
                      </a:r>
                      <a:r>
                        <a:rPr lang="en-US" sz="1200" baseline="0" dirty="0" smtClean="0">
                          <a:solidFill>
                            <a:schemeClr val="tx1"/>
                          </a:solidFill>
                        </a:rPr>
                        <a:t> tail bits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6</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Set</a:t>
                      </a:r>
                      <a:r>
                        <a:rPr lang="en-US" sz="1200" baseline="0" dirty="0" smtClean="0">
                          <a:solidFill>
                            <a:schemeClr val="tx1"/>
                          </a:solidFill>
                        </a:rPr>
                        <a:t> to all zeroes to terminate the BCC. </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1473605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09600"/>
            <a:ext cx="7772400" cy="468868"/>
          </a:xfrm>
        </p:spPr>
        <p:txBody>
          <a:bodyPr anchor="t"/>
          <a:lstStyle/>
          <a:p>
            <a:r>
              <a:rPr lang="en-US" dirty="0" smtClean="0"/>
              <a:t>Proposal (3/3)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6</a:t>
            </a:fld>
            <a:endParaRPr lang="en-US" dirty="0">
              <a:solidFill>
                <a:srgbClr val="000000"/>
              </a:solidFill>
            </a:endParaRPr>
          </a:p>
        </p:txBody>
      </p:sp>
      <p:sp>
        <p:nvSpPr>
          <p:cNvPr id="10" name="TextBox 9"/>
          <p:cNvSpPr txBox="1"/>
          <p:nvPr/>
        </p:nvSpPr>
        <p:spPr>
          <a:xfrm>
            <a:off x="107504" y="1078468"/>
            <a:ext cx="885698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Example encoding of the Purpose field in the WUR Mark:</a:t>
            </a:r>
            <a:endParaRPr kumimoji="0" lang="en-US" sz="1800" b="0" i="0" u="none" strike="noStrike" kern="0" cap="none" spc="0" normalizeH="0" baseline="0" noProof="0" dirty="0">
              <a:ln>
                <a:noFill/>
              </a:ln>
              <a:solidFill>
                <a:sysClr val="windowText" lastClr="00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3931106225"/>
              </p:ext>
            </p:extLst>
          </p:nvPr>
        </p:nvGraphicFramePr>
        <p:xfrm>
          <a:off x="494656" y="1705201"/>
          <a:ext cx="8496944" cy="1799999"/>
        </p:xfrm>
        <a:graphic>
          <a:graphicData uri="http://schemas.openxmlformats.org/drawingml/2006/table">
            <a:tbl>
              <a:tblPr firstRow="1" bandRow="1"/>
              <a:tblGrid>
                <a:gridCol w="983856"/>
                <a:gridCol w="3756544"/>
                <a:gridCol w="3756544"/>
              </a:tblGrid>
              <a:tr h="461428">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baseline="0" dirty="0" smtClean="0">
                          <a:solidFill>
                            <a:schemeClr val="tx1"/>
                          </a:solidFill>
                          <a:latin typeface="+mn-lt"/>
                        </a:rPr>
                        <a:t>Purpose Field value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latin typeface="+mn-lt"/>
                        </a:rPr>
                        <a:t>Purpose of the WUR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Expected</a:t>
                      </a:r>
                      <a:r>
                        <a:rPr lang="en-US" sz="1200" baseline="0" dirty="0" smtClean="0">
                          <a:solidFill>
                            <a:schemeClr val="tx1"/>
                          </a:solidFill>
                          <a:latin typeface="+mn-lt"/>
                        </a:rPr>
                        <a:t> </a:t>
                      </a:r>
                      <a:r>
                        <a:rPr lang="en-US" sz="1200" dirty="0" smtClean="0">
                          <a:solidFill>
                            <a:schemeClr val="tx1"/>
                          </a:solidFill>
                          <a:latin typeface="+mn-lt"/>
                        </a:rPr>
                        <a:t>STA’s Action</a:t>
                      </a:r>
                      <a:endParaRPr lang="en-SG" sz="1200" dirty="0" smtClean="0">
                        <a:solidFill>
                          <a:schemeClr val="tx1"/>
                        </a:solidFill>
                        <a:latin typeface="+mn-lt"/>
                      </a:endParaRPr>
                    </a:p>
                    <a:p>
                      <a:pPr algn="ct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292381">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0</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Notification</a:t>
                      </a:r>
                      <a:r>
                        <a:rPr lang="en-US" sz="1200" baseline="0" dirty="0" smtClean="0">
                          <a:solidFill>
                            <a:schemeClr val="tx1"/>
                          </a:solidFill>
                          <a:latin typeface="+mn-lt"/>
                        </a:rPr>
                        <a:t> of pending broadcast DL transmission</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Wait</a:t>
                      </a:r>
                      <a:r>
                        <a:rPr lang="en-US" sz="1200" baseline="0" dirty="0" smtClean="0">
                          <a:solidFill>
                            <a:schemeClr val="tx1"/>
                          </a:solidFill>
                          <a:latin typeface="+mn-lt"/>
                        </a:rPr>
                        <a:t> for</a:t>
                      </a:r>
                      <a:r>
                        <a:rPr lang="en-US" sz="1200" dirty="0" smtClean="0">
                          <a:solidFill>
                            <a:schemeClr val="tx1"/>
                          </a:solidFill>
                          <a:latin typeface="+mn-lt"/>
                        </a:rPr>
                        <a:t> DL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292381">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1</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smtClean="0">
                          <a:latin typeface="+mn-lt"/>
                        </a:rPr>
                        <a:t>Notification of buffered</a:t>
                      </a:r>
                      <a:r>
                        <a:rPr lang="en-US" sz="1200" baseline="0" dirty="0" smtClean="0">
                          <a:latin typeface="+mn-lt"/>
                        </a:rPr>
                        <a:t> data</a:t>
                      </a:r>
                      <a:r>
                        <a:rPr lang="en-US" sz="1200" dirty="0" smtClean="0">
                          <a:latin typeface="+mn-lt"/>
                        </a:rPr>
                        <a:t> (Normal PS mode)</a:t>
                      </a:r>
                      <a:endParaRPr lang="en-SG" sz="1200" dirty="0">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Transmit a</a:t>
                      </a:r>
                      <a:r>
                        <a:rPr lang="en-US" sz="1200" baseline="0" dirty="0" smtClean="0">
                          <a:solidFill>
                            <a:schemeClr val="tx1"/>
                          </a:solidFill>
                          <a:latin typeface="+mn-lt"/>
                        </a:rPr>
                        <a:t> </a:t>
                      </a:r>
                      <a:r>
                        <a:rPr lang="en-US" sz="1200" dirty="0" smtClean="0">
                          <a:solidFill>
                            <a:schemeClr val="tx1"/>
                          </a:solidFill>
                          <a:latin typeface="+mn-lt"/>
                        </a:rPr>
                        <a:t>PS-Poll</a:t>
                      </a:r>
                      <a:r>
                        <a:rPr lang="en-US" sz="1200" baseline="0" dirty="0" smtClean="0">
                          <a:solidFill>
                            <a:schemeClr val="tx1"/>
                          </a:solidFill>
                          <a:latin typeface="+mn-lt"/>
                        </a:rPr>
                        <a:t> frame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461428">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2</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Notification of buffered</a:t>
                      </a:r>
                      <a:r>
                        <a:rPr lang="en-US" sz="1200" baseline="0" dirty="0" smtClean="0">
                          <a:latin typeface="+mn-lt"/>
                        </a:rPr>
                        <a:t> data </a:t>
                      </a:r>
                      <a:r>
                        <a:rPr lang="en-US" sz="1200" dirty="0" smtClean="0">
                          <a:latin typeface="+mn-lt"/>
                        </a:rPr>
                        <a:t>(APSD)</a:t>
                      </a:r>
                      <a:endParaRPr lang="en-SG" sz="1200" dirty="0" smtClean="0">
                        <a:latin typeface="+mn-lt"/>
                      </a:endParaRPr>
                    </a:p>
                    <a:p>
                      <a:endParaRPr lang="en-SG" sz="1200" dirty="0">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Transmit a trigger frame</a:t>
                      </a:r>
                      <a:r>
                        <a:rPr lang="en-US" sz="1200" baseline="0" dirty="0" smtClean="0">
                          <a:solidFill>
                            <a:schemeClr val="tx1"/>
                          </a:solidFill>
                          <a:latin typeface="+mn-lt"/>
                        </a:rPr>
                        <a:t> (either a Data frame or a QoS Null frame with the delivery- enabled AC). </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292381">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3</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smtClean="0">
                          <a:latin typeface="+mn-lt"/>
                        </a:rPr>
                        <a:t>Solicitation of UL Data frame.</a:t>
                      </a:r>
                      <a:endParaRPr lang="en-SG" sz="1200" dirty="0">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Transmit a UL Data frame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bl>
          </a:graphicData>
        </a:graphic>
      </p:graphicFrame>
      <p:sp>
        <p:nvSpPr>
          <p:cNvPr id="12" name="TextBox 11"/>
          <p:cNvSpPr txBox="1"/>
          <p:nvPr/>
        </p:nvSpPr>
        <p:spPr>
          <a:xfrm>
            <a:off x="107504" y="3581400"/>
            <a:ext cx="8856984"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sng" strike="noStrike" kern="0" cap="none" spc="0" normalizeH="0" baseline="0" noProof="0" dirty="0" smtClean="0">
                <a:ln>
                  <a:noFill/>
                </a:ln>
                <a:solidFill>
                  <a:sysClr val="windowText" lastClr="000000"/>
                </a:solidFill>
                <a:effectLst/>
                <a:uLnTx/>
                <a:uFillTx/>
              </a:rPr>
              <a:t>Broadcast/Multicast WUR PPDU</a:t>
            </a:r>
            <a:endParaRPr kumimoji="0" lang="en-SG" b="1" i="0" u="sng" strike="noStrike" kern="0" cap="none" spc="0" normalizeH="0" baseline="0" noProof="0" dirty="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2398146396"/>
              </p:ext>
            </p:extLst>
          </p:nvPr>
        </p:nvGraphicFramePr>
        <p:xfrm>
          <a:off x="494656" y="3896871"/>
          <a:ext cx="8496944" cy="1862064"/>
        </p:xfrm>
        <a:graphic>
          <a:graphicData uri="http://schemas.openxmlformats.org/drawingml/2006/table">
            <a:tbl>
              <a:tblPr firstRow="1" bandRow="1"/>
              <a:tblGrid>
                <a:gridCol w="983856"/>
                <a:gridCol w="3756544"/>
                <a:gridCol w="3756544"/>
              </a:tblGrid>
              <a:tr h="423115">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baseline="0" dirty="0" smtClean="0">
                          <a:solidFill>
                            <a:schemeClr val="tx1"/>
                          </a:solidFill>
                          <a:latin typeface="+mn-lt"/>
                        </a:rPr>
                        <a:t>Purpose Field value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latin typeface="+mn-lt"/>
                        </a:rPr>
                        <a:t>Purpose of the WUR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Expected</a:t>
                      </a:r>
                      <a:r>
                        <a:rPr lang="en-US" sz="1200" baseline="0" dirty="0" smtClean="0">
                          <a:solidFill>
                            <a:schemeClr val="tx1"/>
                          </a:solidFill>
                          <a:latin typeface="+mn-lt"/>
                        </a:rPr>
                        <a:t> </a:t>
                      </a:r>
                      <a:r>
                        <a:rPr lang="en-US" sz="1200" dirty="0" smtClean="0">
                          <a:solidFill>
                            <a:schemeClr val="tx1"/>
                          </a:solidFill>
                          <a:latin typeface="+mn-lt"/>
                        </a:rPr>
                        <a:t>STA’s Action</a:t>
                      </a:r>
                      <a:endParaRPr lang="en-SG" sz="1200" dirty="0" smtClean="0">
                        <a:solidFill>
                          <a:schemeClr val="tx1"/>
                        </a:solidFill>
                        <a:latin typeface="+mn-lt"/>
                      </a:endParaRPr>
                    </a:p>
                    <a:p>
                      <a:pPr algn="ct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343193">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0</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WUR</a:t>
                      </a:r>
                      <a:r>
                        <a:rPr lang="en-US" sz="1200" baseline="0" dirty="0" smtClean="0">
                          <a:solidFill>
                            <a:schemeClr val="tx1"/>
                          </a:solidFill>
                          <a:latin typeface="+mn-lt"/>
                        </a:rPr>
                        <a:t> time synchronization</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43193">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1</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Notification</a:t>
                      </a:r>
                      <a:r>
                        <a:rPr lang="en-US" sz="1200" baseline="0" dirty="0" smtClean="0">
                          <a:solidFill>
                            <a:schemeClr val="tx1"/>
                          </a:solidFill>
                          <a:latin typeface="+mn-lt"/>
                        </a:rPr>
                        <a:t> of pending broadcast DL transmission</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Wait</a:t>
                      </a:r>
                      <a:r>
                        <a:rPr lang="en-US" sz="1200" baseline="0" dirty="0" smtClean="0">
                          <a:solidFill>
                            <a:schemeClr val="tx1"/>
                          </a:solidFill>
                          <a:latin typeface="+mn-lt"/>
                        </a:rPr>
                        <a:t> for</a:t>
                      </a:r>
                      <a:r>
                        <a:rPr lang="en-US" sz="1200" dirty="0" smtClean="0">
                          <a:solidFill>
                            <a:schemeClr val="tx1"/>
                          </a:solidFill>
                          <a:latin typeface="+mn-lt"/>
                        </a:rPr>
                        <a:t> DL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43193">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2</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Notification</a:t>
                      </a:r>
                      <a:r>
                        <a:rPr lang="en-US" sz="1200" baseline="0" dirty="0" smtClean="0">
                          <a:solidFill>
                            <a:schemeClr val="tx1"/>
                          </a:solidFill>
                          <a:latin typeface="+mn-lt"/>
                        </a:rPr>
                        <a:t> of pending multicast DL transmission</a:t>
                      </a:r>
                      <a:endParaRPr lang="en-SG" sz="1200" dirty="0" smtClean="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Wait</a:t>
                      </a:r>
                      <a:r>
                        <a:rPr lang="en-US" sz="1200" baseline="0" dirty="0" smtClean="0">
                          <a:solidFill>
                            <a:schemeClr val="tx1"/>
                          </a:solidFill>
                          <a:latin typeface="+mn-lt"/>
                        </a:rPr>
                        <a:t> for</a:t>
                      </a:r>
                      <a:r>
                        <a:rPr lang="en-US" sz="1200" dirty="0" smtClean="0">
                          <a:solidFill>
                            <a:schemeClr val="tx1"/>
                          </a:solidFill>
                          <a:latin typeface="+mn-lt"/>
                        </a:rPr>
                        <a:t> DL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47307">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3</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algn="l" defTabSz="914400" rtl="0" eaLnBrk="1" fontAlgn="ctr" latinLnBrk="0" hangingPunct="1"/>
                      <a:r>
                        <a:rPr lang="en-SG" sz="1200" kern="1200" dirty="0">
                          <a:solidFill>
                            <a:schemeClr val="tx1"/>
                          </a:solidFill>
                          <a:latin typeface="+mn-lt"/>
                          <a:ea typeface="HGP創英角ｺﾞｼｯｸUB"/>
                          <a:cs typeface=""/>
                        </a:rPr>
                        <a:t>Notification of pending trigger frame transmission to solicit multi-user UL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algn="l" defTabSz="914400" rtl="0" eaLnBrk="1" fontAlgn="t" latinLnBrk="0" hangingPunct="1"/>
                      <a:r>
                        <a:rPr lang="en-SG" sz="1200" kern="1200" dirty="0">
                          <a:solidFill>
                            <a:schemeClr val="tx1"/>
                          </a:solidFill>
                          <a:latin typeface="+mn-lt"/>
                          <a:ea typeface="HGP創英角ｺﾞｼｯｸUB"/>
                          <a:cs typeface=""/>
                        </a:rPr>
                        <a:t>Prepare UL frame and wait for trigger frame.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bl>
          </a:graphicData>
        </a:graphic>
      </p:graphicFrame>
      <p:sp>
        <p:nvSpPr>
          <p:cNvPr id="14" name="TextBox 13"/>
          <p:cNvSpPr txBox="1"/>
          <p:nvPr/>
        </p:nvSpPr>
        <p:spPr>
          <a:xfrm>
            <a:off x="105529" y="5867400"/>
            <a:ext cx="8856984"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If the WUR ID </a:t>
            </a:r>
            <a:r>
              <a:rPr kumimoji="0" lang="en-US" sz="1800" b="0" i="0" u="none" strike="noStrike" kern="0" cap="none" spc="0" normalizeH="0" baseline="0" noProof="0" dirty="0">
                <a:ln>
                  <a:noFill/>
                </a:ln>
                <a:solidFill>
                  <a:sysClr val="windowText" lastClr="000000"/>
                </a:solidFill>
                <a:effectLst/>
                <a:uLnTx/>
                <a:uFillTx/>
              </a:rPr>
              <a:t>field  </a:t>
            </a:r>
            <a:r>
              <a:rPr kumimoji="0" lang="en-US" sz="1800" b="0" i="0" u="none" strike="noStrike" kern="0" cap="none" spc="0" normalizeH="0" baseline="0" noProof="0" dirty="0" smtClean="0">
                <a:ln>
                  <a:noFill/>
                </a:ln>
                <a:solidFill>
                  <a:sysClr val="windowText" lastClr="000000"/>
                </a:solidFill>
                <a:effectLst/>
                <a:uLnTx/>
                <a:uFillTx/>
              </a:rPr>
              <a:t>matches neither the STA’s ID, nor the ID of its BSS or AP, the STA will treat the WUR PPDU as legacy packet.</a:t>
            </a:r>
            <a:endParaRPr kumimoji="0" lang="en-SG" sz="1800" b="0" i="0" u="sng" strike="noStrike" kern="0" cap="none" spc="0" normalizeH="0" baseline="0" noProof="0" dirty="0">
              <a:ln>
                <a:noFill/>
              </a:ln>
              <a:solidFill>
                <a:sysClr val="windowText" lastClr="000000"/>
              </a:solidFill>
              <a:effectLst/>
              <a:uLnTx/>
              <a:uFillTx/>
            </a:endParaRPr>
          </a:p>
        </p:txBody>
      </p:sp>
      <p:sp>
        <p:nvSpPr>
          <p:cNvPr id="7" name="TextBox 6"/>
          <p:cNvSpPr txBox="1"/>
          <p:nvPr/>
        </p:nvSpPr>
        <p:spPr>
          <a:xfrm>
            <a:off x="105529" y="1371600"/>
            <a:ext cx="1727671" cy="276999"/>
          </a:xfrm>
          <a:prstGeom prst="rect">
            <a:avLst/>
          </a:prstGeom>
          <a:noFill/>
        </p:spPr>
        <p:txBody>
          <a:bodyPr wrap="square" rtlCol="0">
            <a:spAutoFit/>
          </a:bodyPr>
          <a:lstStyle/>
          <a:p>
            <a:pPr lvl="0"/>
            <a:r>
              <a:rPr lang="en-US" b="1" u="sng" kern="0" dirty="0">
                <a:solidFill>
                  <a:sysClr val="windowText" lastClr="000000"/>
                </a:solidFill>
              </a:rPr>
              <a:t>Unicast </a:t>
            </a:r>
            <a:r>
              <a:rPr lang="en-US" b="1" u="sng" kern="0" dirty="0" smtClean="0">
                <a:solidFill>
                  <a:sysClr val="windowText" lastClr="000000"/>
                </a:solidFill>
              </a:rPr>
              <a:t>WUR PPDU</a:t>
            </a:r>
            <a:endParaRPr lang="en-SG" u="sng" kern="0" dirty="0">
              <a:solidFill>
                <a:sysClr val="windowText" lastClr="000000"/>
              </a:solidFill>
            </a:endParaRPr>
          </a:p>
        </p:txBody>
      </p:sp>
    </p:spTree>
    <p:extLst>
      <p:ext uri="{BB962C8B-B14F-4D97-AF65-F5344CB8AC3E}">
        <p14:creationId xmlns:p14="http://schemas.microsoft.com/office/powerpoint/2010/main" val="401847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pPr marL="0" indent="0">
              <a:buNone/>
            </a:pPr>
            <a:r>
              <a:rPr lang="en-US" sz="2800" b="0" dirty="0" smtClean="0"/>
              <a:t>In this presentation we proposed:</a:t>
            </a:r>
          </a:p>
          <a:p>
            <a:pPr marL="514350" indent="-514350">
              <a:buFont typeface="+mj-lt"/>
              <a:buAutoNum type="arabicPeriod"/>
            </a:pPr>
            <a:r>
              <a:rPr lang="en-SG" sz="2800" b="0" dirty="0" smtClean="0"/>
              <a:t>The </a:t>
            </a:r>
            <a:r>
              <a:rPr lang="en-SG" sz="2800" b="0" dirty="0"/>
              <a:t>WUR Mark field (OFDM waveform) includes information to help WUR STAs’ PCR identify WUR PPDUs addressed to the </a:t>
            </a:r>
            <a:r>
              <a:rPr lang="en-SG" sz="2800" b="0" dirty="0" smtClean="0"/>
              <a:t>STA.</a:t>
            </a:r>
          </a:p>
          <a:p>
            <a:pPr marL="514350" indent="-514350">
              <a:buFont typeface="+mj-lt"/>
              <a:buAutoNum type="arabicPeriod"/>
            </a:pPr>
            <a:r>
              <a:rPr lang="en-SG" sz="2800" b="0" dirty="0"/>
              <a:t>T</a:t>
            </a:r>
            <a:r>
              <a:rPr lang="en-SG" sz="2800" b="0" dirty="0" smtClean="0"/>
              <a:t>he </a:t>
            </a:r>
            <a:r>
              <a:rPr lang="en-SG" sz="2800" b="0" dirty="0"/>
              <a:t>WUR Mark </a:t>
            </a:r>
            <a:r>
              <a:rPr lang="en-SG" sz="2800" b="0" dirty="0" smtClean="0"/>
              <a:t>field also includes additional information regarding the intended purpose of the WUR PPDUs to help WUR STAs decide the next action.</a:t>
            </a:r>
            <a:endParaRPr lang="en-US" sz="2800" b="0" dirty="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a:t>
            </a:r>
            <a:r>
              <a:rPr lang="en-SG" dirty="0" smtClean="0"/>
              <a:t>the WUR </a:t>
            </a:r>
            <a:r>
              <a:rPr lang="en-SG" dirty="0"/>
              <a:t>Mark field (OFDM waveform) includes information to help WUR STAs’ PCR identify WUR PPDUs addressed to the </a:t>
            </a:r>
            <a:r>
              <a:rPr lang="en-SG" dirty="0" smtClean="0"/>
              <a:t>STA?</a:t>
            </a:r>
            <a:endParaRPr lang="en-SG" dirty="0"/>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a:t>
            </a:r>
            <a:r>
              <a:rPr lang="en-SG" dirty="0" smtClean="0"/>
              <a:t>the WUR </a:t>
            </a:r>
            <a:r>
              <a:rPr lang="en-SG" dirty="0"/>
              <a:t>Mark field (OFDM waveform) includes information regarding the intended purpose of the WUR PPDUs to help WUR STAs decide the next </a:t>
            </a:r>
            <a:r>
              <a:rPr lang="en-SG" dirty="0" smtClean="0"/>
              <a:t>action?</a:t>
            </a:r>
            <a:endParaRPr lang="en-SG" dirty="0"/>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2634542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2635</TotalTime>
  <Words>853</Words>
  <Application>Microsoft Office PowerPoint</Application>
  <PresentationFormat>On-screen Show (4:3)</PresentationFormat>
  <Paragraphs>140</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Solving Status mismatch</vt:lpstr>
      <vt:lpstr>Background:  IEEE 17/1015r2 - Status mismatch problem in WUR transmission procedure</vt:lpstr>
      <vt:lpstr>Example</vt:lpstr>
      <vt:lpstr>Proposal (1/3)</vt:lpstr>
      <vt:lpstr>Proposal (2/3)</vt:lpstr>
      <vt:lpstr>Proposal (3/3)</vt:lpstr>
      <vt:lpstr>Summary</vt:lpstr>
      <vt:lpstr>Straw Poll 1</vt:lpstr>
      <vt:lpstr>Straw Poll 2</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525</cp:revision>
  <cp:lastPrinted>2017-01-13T18:02:20Z</cp:lastPrinted>
  <dcterms:created xsi:type="dcterms:W3CDTF">2017-01-10T21:37:21Z</dcterms:created>
  <dcterms:modified xsi:type="dcterms:W3CDTF">2017-11-02T00:13:14Z</dcterms:modified>
</cp:coreProperties>
</file>