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22"/>
  </p:notesMasterIdLst>
  <p:handoutMasterIdLst>
    <p:handoutMasterId r:id="rId23"/>
  </p:handoutMasterIdLst>
  <p:sldIdLst>
    <p:sldId id="500" r:id="rId2"/>
    <p:sldId id="539" r:id="rId3"/>
    <p:sldId id="540" r:id="rId4"/>
    <p:sldId id="541" r:id="rId5"/>
    <p:sldId id="542" r:id="rId6"/>
    <p:sldId id="555" r:id="rId7"/>
    <p:sldId id="543" r:id="rId8"/>
    <p:sldId id="556" r:id="rId9"/>
    <p:sldId id="544" r:id="rId10"/>
    <p:sldId id="545" r:id="rId11"/>
    <p:sldId id="546" r:id="rId12"/>
    <p:sldId id="547" r:id="rId13"/>
    <p:sldId id="548" r:id="rId14"/>
    <p:sldId id="552" r:id="rId15"/>
    <p:sldId id="553" r:id="rId16"/>
    <p:sldId id="557" r:id="rId17"/>
    <p:sldId id="558" r:id="rId18"/>
    <p:sldId id="559" r:id="rId19"/>
    <p:sldId id="560" r:id="rId20"/>
    <p:sldId id="554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12" autoAdjust="0"/>
    <p:restoredTop sz="90216" autoAdjust="0"/>
  </p:normalViewPr>
  <p:slideViewPr>
    <p:cSldViewPr>
      <p:cViewPr varScale="1">
        <p:scale>
          <a:sx n="70" d="100"/>
          <a:sy n="70" d="100"/>
        </p:scale>
        <p:origin x="11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55900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57589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14791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42116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75300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802.11-17/1627r2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06638" y="19981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Nov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802.11-17/1627r2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Nov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WUR Action Frame Format Follow up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2017-11-06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185456"/>
              </p:ext>
            </p:extLst>
          </p:nvPr>
        </p:nvGraphicFramePr>
        <p:xfrm>
          <a:off x="895350" y="2590800"/>
          <a:ext cx="7334250" cy="21793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Daniel F Bravo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Noam Ginsburg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Robert Stacey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Corresponding Signaling to Enable WUR Mode Suspend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Action type field of WUR Mode element, </a:t>
            </a:r>
            <a:r>
              <a:rPr lang="en-US" dirty="0" smtClean="0"/>
              <a:t>include the following indication:</a:t>
            </a:r>
          </a:p>
          <a:p>
            <a:pPr lvl="1"/>
            <a:r>
              <a:rPr lang="en-US" dirty="0" smtClean="0"/>
              <a:t>Enter </a:t>
            </a:r>
            <a:r>
              <a:rPr lang="en-US" dirty="0"/>
              <a:t>WUR Mode Suspend Request, </a:t>
            </a:r>
            <a:endParaRPr lang="en-US" dirty="0" smtClean="0"/>
          </a:p>
          <a:p>
            <a:pPr lvl="1"/>
            <a:r>
              <a:rPr lang="en-US" dirty="0" smtClean="0"/>
              <a:t>Enter </a:t>
            </a:r>
            <a:r>
              <a:rPr lang="en-US" dirty="0"/>
              <a:t>WUR Mode Suspend Response, </a:t>
            </a:r>
            <a:endParaRPr lang="en-US" dirty="0" smtClean="0"/>
          </a:p>
          <a:p>
            <a:pPr lvl="1"/>
            <a:r>
              <a:rPr lang="en-US" dirty="0" smtClean="0"/>
              <a:t>Enter </a:t>
            </a:r>
            <a:r>
              <a:rPr lang="en-US" dirty="0"/>
              <a:t>WUR Mode </a:t>
            </a:r>
            <a:r>
              <a:rPr lang="en-US" dirty="0" smtClean="0"/>
              <a:t>Suspend</a:t>
            </a:r>
          </a:p>
          <a:p>
            <a:pPr lvl="1"/>
            <a:r>
              <a:rPr lang="en-US" dirty="0" smtClean="0"/>
              <a:t>Enter </a:t>
            </a:r>
            <a:r>
              <a:rPr lang="en-US" dirty="0"/>
              <a:t>WUR Mode</a:t>
            </a:r>
          </a:p>
          <a:p>
            <a:r>
              <a:rPr lang="en-US" dirty="0"/>
              <a:t>In WUR Mode Response Status field of WUR Mode element, </a:t>
            </a:r>
            <a:r>
              <a:rPr lang="en-US" dirty="0" smtClean="0"/>
              <a:t>include the following indication</a:t>
            </a:r>
          </a:p>
          <a:p>
            <a:pPr lvl="1"/>
            <a:r>
              <a:rPr lang="en-US" dirty="0" smtClean="0"/>
              <a:t>Enter </a:t>
            </a:r>
            <a:r>
              <a:rPr lang="en-US" dirty="0"/>
              <a:t>WUR Mode Suspend Accept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4039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discuss the frame format of WUR Action frame</a:t>
            </a:r>
          </a:p>
          <a:p>
            <a:r>
              <a:rPr lang="en-US" dirty="0" smtClean="0"/>
              <a:t>We discuss signaling to enable two way WUR Mode setup and one way WUR Mode teardown</a:t>
            </a:r>
          </a:p>
          <a:p>
            <a:r>
              <a:rPr lang="en-US" dirty="0" smtClean="0"/>
              <a:t>We discuss the definition of WUR Mode Suspend and the signaling to enable the new state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4155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b="1" dirty="0">
                <a:ea typeface="+mn-ea"/>
                <a:cs typeface="+mn-cs"/>
              </a:rPr>
              <a:t>Do you support the </a:t>
            </a:r>
            <a:r>
              <a:rPr lang="en-US" b="1" dirty="0" smtClean="0">
                <a:ea typeface="+mn-ea"/>
                <a:cs typeface="+mn-cs"/>
              </a:rPr>
              <a:t>following?</a:t>
            </a:r>
          </a:p>
          <a:p>
            <a:pPr marL="342900" lvl="1" indent="-342900">
              <a:buFontTx/>
              <a:buChar char="•"/>
            </a:pPr>
            <a:r>
              <a:rPr lang="en-US" b="1" dirty="0" smtClean="0">
                <a:ea typeface="+mn-ea"/>
                <a:cs typeface="+mn-cs"/>
              </a:rPr>
              <a:t>The frame body of WUR Action frame can include the following:</a:t>
            </a:r>
            <a:endParaRPr lang="en-US" dirty="0" smtClean="0">
              <a:ea typeface="+mn-ea"/>
              <a:cs typeface="+mn-cs"/>
            </a:endParaRPr>
          </a:p>
          <a:p>
            <a:pPr marL="685800" lvl="2" indent="-342900"/>
            <a:r>
              <a:rPr lang="en-US" dirty="0"/>
              <a:t>Category </a:t>
            </a:r>
            <a:r>
              <a:rPr lang="en-US" dirty="0" smtClean="0"/>
              <a:t>field that </a:t>
            </a:r>
            <a:r>
              <a:rPr lang="en-US" dirty="0"/>
              <a:t>indicates WUR </a:t>
            </a:r>
            <a:r>
              <a:rPr lang="en-US" dirty="0" smtClean="0"/>
              <a:t>Action</a:t>
            </a:r>
          </a:p>
          <a:p>
            <a:pPr marL="685800" lvl="2" indent="-342900"/>
            <a:r>
              <a:rPr lang="en-US" dirty="0"/>
              <a:t>WUR Action field </a:t>
            </a:r>
            <a:r>
              <a:rPr lang="en-US" dirty="0" smtClean="0"/>
              <a:t>that includes </a:t>
            </a:r>
            <a:r>
              <a:rPr lang="en-US" dirty="0"/>
              <a:t>the following indications: WUR Mode Setup and WUR Mode Teardown </a:t>
            </a:r>
            <a:endParaRPr lang="en-US" dirty="0" smtClean="0"/>
          </a:p>
          <a:p>
            <a:pPr marL="685800" lvl="2" indent="-342900"/>
            <a:r>
              <a:rPr lang="en-US" dirty="0" smtClean="0"/>
              <a:t>Dialog Token field</a:t>
            </a:r>
            <a:endParaRPr lang="en-US" dirty="0"/>
          </a:p>
          <a:p>
            <a:pPr marL="685800" lvl="2" indent="-342900"/>
            <a:r>
              <a:rPr lang="en-US" dirty="0" smtClean="0"/>
              <a:t>WUR </a:t>
            </a:r>
            <a:r>
              <a:rPr lang="en-US" dirty="0"/>
              <a:t>Mode </a:t>
            </a:r>
            <a:r>
              <a:rPr lang="en-US" dirty="0" smtClean="0"/>
              <a:t>Element includes </a:t>
            </a:r>
            <a:r>
              <a:rPr lang="en-US" dirty="0"/>
              <a:t>necessary WUR </a:t>
            </a:r>
            <a:r>
              <a:rPr lang="en-US" dirty="0" smtClean="0"/>
              <a:t>parameters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5691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400" b="1" dirty="0"/>
              <a:t>Do you support the </a:t>
            </a:r>
            <a:r>
              <a:rPr lang="en-US" sz="2400" b="1" dirty="0" smtClean="0"/>
              <a:t>following?</a:t>
            </a:r>
            <a:endParaRPr lang="en-US" sz="2400" b="1" dirty="0"/>
          </a:p>
          <a:p>
            <a:pPr marL="342900" lvl="1" indent="-342900">
              <a:buFontTx/>
              <a:buChar char="•"/>
            </a:pPr>
            <a:r>
              <a:rPr lang="en-US" sz="2400" b="1" dirty="0"/>
              <a:t>The WUR </a:t>
            </a:r>
            <a:r>
              <a:rPr lang="en-US" sz="2400" b="1" dirty="0" smtClean="0"/>
              <a:t>Mode element can include </a:t>
            </a:r>
            <a:r>
              <a:rPr lang="en-US" sz="2400" b="1" dirty="0"/>
              <a:t>the </a:t>
            </a:r>
            <a:r>
              <a:rPr lang="en-US" sz="2400" b="1" dirty="0" smtClean="0"/>
              <a:t>following:</a:t>
            </a:r>
            <a:endParaRPr lang="en-US" sz="2400" b="1" dirty="0"/>
          </a:p>
          <a:p>
            <a:pPr marL="685800" lvl="2" indent="-342900"/>
            <a:r>
              <a:rPr lang="en-US" dirty="0" smtClean="0"/>
              <a:t>Element ID and Element ID Extension fields that indicate WUR Mode Element</a:t>
            </a:r>
          </a:p>
          <a:p>
            <a:pPr marL="685800" lvl="2" indent="-342900"/>
            <a:r>
              <a:rPr lang="en-US" dirty="0" smtClean="0"/>
              <a:t>Length field</a:t>
            </a:r>
          </a:p>
          <a:p>
            <a:pPr marL="685800" lvl="2" indent="-342900"/>
            <a:r>
              <a:rPr lang="en-US" dirty="0"/>
              <a:t>Action Type </a:t>
            </a:r>
            <a:r>
              <a:rPr lang="en-US" dirty="0" smtClean="0"/>
              <a:t>field that includes the following indications: </a:t>
            </a:r>
            <a:r>
              <a:rPr lang="en-US" dirty="0"/>
              <a:t>Enter WUR Mode Request, Enter WUR Mode </a:t>
            </a:r>
            <a:r>
              <a:rPr lang="en-US" dirty="0" smtClean="0"/>
              <a:t>Response</a:t>
            </a:r>
          </a:p>
          <a:p>
            <a:pPr marL="685800" lvl="2" indent="-342900"/>
            <a:r>
              <a:rPr lang="en-US" dirty="0" smtClean="0"/>
              <a:t>WUR Mode Response Status field that includes </a:t>
            </a:r>
            <a:r>
              <a:rPr lang="en-US" dirty="0"/>
              <a:t>the following indications: </a:t>
            </a:r>
            <a:r>
              <a:rPr lang="en-US" dirty="0" smtClean="0"/>
              <a:t>Enter WUR Mode Accept and Denied</a:t>
            </a:r>
          </a:p>
          <a:p>
            <a:pPr marL="685800" lvl="2" indent="-342900"/>
            <a:r>
              <a:rPr lang="en-US" dirty="0" smtClean="0"/>
              <a:t>WUR parameters field that includes the indication for WUR parameters</a:t>
            </a:r>
          </a:p>
          <a:p>
            <a:pPr marL="342900" lvl="1" indent="-342900">
              <a:buFontTx/>
              <a:buChar char="•"/>
            </a:pPr>
            <a:endParaRPr lang="en-US" sz="2400" b="1" dirty="0" smtClean="0"/>
          </a:p>
          <a:p>
            <a:pPr marL="342900" lvl="1" indent="-342900">
              <a:buFontTx/>
              <a:buChar char="•"/>
            </a:pPr>
            <a:endParaRPr lang="en-US" sz="2400" b="1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3584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b="1" dirty="0"/>
              <a:t>Do you support the following?</a:t>
            </a:r>
          </a:p>
          <a:p>
            <a:r>
              <a:rPr lang="en-US" sz="2000" dirty="0" smtClean="0"/>
              <a:t>Define WUR Mode Suspend, and if an non-AP STA is in WUR Mode Suspend, then</a:t>
            </a:r>
          </a:p>
          <a:p>
            <a:pPr lvl="1"/>
            <a:r>
              <a:rPr lang="en-US" sz="1600" dirty="0" smtClean="0"/>
              <a:t>The negotiated WUR parameters between AP and non-AP STA is maintained</a:t>
            </a:r>
          </a:p>
          <a:p>
            <a:pPr lvl="1"/>
            <a:r>
              <a:rPr lang="en-US" sz="1600" dirty="0" smtClean="0"/>
              <a:t>Non-AP STA may turn off the </a:t>
            </a:r>
            <a:r>
              <a:rPr lang="en-US" sz="1600" dirty="0" err="1" smtClean="0"/>
              <a:t>WURx</a:t>
            </a:r>
            <a:endParaRPr lang="en-US" sz="1600" dirty="0" smtClean="0"/>
          </a:p>
          <a:p>
            <a:pPr lvl="1"/>
            <a:r>
              <a:rPr lang="en-US" sz="1600" dirty="0" smtClean="0"/>
              <a:t>Note that negotiated </a:t>
            </a:r>
            <a:r>
              <a:rPr lang="en-US" sz="1600" dirty="0"/>
              <a:t>PCR schedule </a:t>
            </a:r>
            <a:r>
              <a:rPr lang="en-US" sz="1600" dirty="0" smtClean="0"/>
              <a:t>(if any) </a:t>
            </a:r>
            <a:r>
              <a:rPr lang="en-US" sz="1600" dirty="0"/>
              <a:t>is </a:t>
            </a:r>
            <a:r>
              <a:rPr lang="en-US" sz="1600" dirty="0" smtClean="0"/>
              <a:t>active and is not suspended</a:t>
            </a:r>
            <a:endParaRPr lang="en-US" sz="1600" dirty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82951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add the following signaling in WUR Mode element?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Action type field of WUR Mode </a:t>
            </a:r>
            <a:r>
              <a:rPr lang="en-US" dirty="0" smtClean="0"/>
              <a:t>element, include the following indication: </a:t>
            </a:r>
            <a:endParaRPr lang="en-US" dirty="0"/>
          </a:p>
          <a:p>
            <a:pPr lvl="2"/>
            <a:r>
              <a:rPr lang="en-US" dirty="0" smtClean="0"/>
              <a:t>Enter </a:t>
            </a:r>
            <a:r>
              <a:rPr lang="en-US" dirty="0"/>
              <a:t>WUR Mode Suspend </a:t>
            </a:r>
            <a:r>
              <a:rPr lang="en-US" dirty="0" smtClean="0"/>
              <a:t>Request</a:t>
            </a:r>
          </a:p>
          <a:p>
            <a:pPr lvl="2"/>
            <a:r>
              <a:rPr lang="en-US" dirty="0" smtClean="0"/>
              <a:t>Enter </a:t>
            </a:r>
            <a:r>
              <a:rPr lang="en-US" dirty="0"/>
              <a:t>WUR Mode Suspend </a:t>
            </a:r>
            <a:r>
              <a:rPr lang="en-US" dirty="0" smtClean="0"/>
              <a:t>Response</a:t>
            </a:r>
          </a:p>
          <a:p>
            <a:pPr lvl="2"/>
            <a:r>
              <a:rPr lang="en-US" dirty="0" smtClean="0"/>
              <a:t>Enter </a:t>
            </a:r>
            <a:r>
              <a:rPr lang="en-US" dirty="0"/>
              <a:t>WUR Mode </a:t>
            </a:r>
            <a:r>
              <a:rPr lang="en-US" dirty="0" smtClean="0"/>
              <a:t>Suspend</a:t>
            </a:r>
          </a:p>
          <a:p>
            <a:pPr lvl="2"/>
            <a:r>
              <a:rPr lang="en-US" dirty="0" smtClean="0"/>
              <a:t>Enter WUR Mode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WUR Mode Response Status field of WUR Mode </a:t>
            </a:r>
            <a:r>
              <a:rPr lang="en-US" dirty="0" smtClean="0"/>
              <a:t>element, include the following indication: Enter </a:t>
            </a:r>
            <a:r>
              <a:rPr lang="en-US" dirty="0"/>
              <a:t>WUR Mode </a:t>
            </a:r>
            <a:r>
              <a:rPr lang="en-US" dirty="0" smtClean="0"/>
              <a:t>Suspend Accept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438652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the following to the 11ba SFD:</a:t>
            </a:r>
          </a:p>
          <a:p>
            <a:pPr marL="342900" lvl="1" indent="-342900">
              <a:buFontTx/>
              <a:buChar char="•"/>
            </a:pPr>
            <a:r>
              <a:rPr lang="en-US" b="1" dirty="0" smtClean="0">
                <a:ea typeface="+mn-ea"/>
                <a:cs typeface="+mn-cs"/>
              </a:rPr>
              <a:t>The frame body of WUR Action frame can include the following:</a:t>
            </a:r>
            <a:endParaRPr lang="en-US" dirty="0" smtClean="0">
              <a:ea typeface="+mn-ea"/>
              <a:cs typeface="+mn-cs"/>
            </a:endParaRPr>
          </a:p>
          <a:p>
            <a:pPr marL="685800" lvl="2" indent="-342900"/>
            <a:r>
              <a:rPr lang="en-US" dirty="0"/>
              <a:t>Category </a:t>
            </a:r>
            <a:r>
              <a:rPr lang="en-US" dirty="0" smtClean="0"/>
              <a:t>field that </a:t>
            </a:r>
            <a:r>
              <a:rPr lang="en-US" dirty="0"/>
              <a:t>indicates WUR </a:t>
            </a:r>
            <a:r>
              <a:rPr lang="en-US" dirty="0" smtClean="0"/>
              <a:t>Action</a:t>
            </a:r>
          </a:p>
          <a:p>
            <a:pPr marL="685800" lvl="2" indent="-342900"/>
            <a:r>
              <a:rPr lang="en-US" dirty="0"/>
              <a:t>WUR Action field </a:t>
            </a:r>
            <a:r>
              <a:rPr lang="en-US" dirty="0" smtClean="0"/>
              <a:t>that includes </a:t>
            </a:r>
            <a:r>
              <a:rPr lang="en-US" dirty="0"/>
              <a:t>the following indications: WUR Mode Setup and WUR Mode Teardown </a:t>
            </a:r>
            <a:endParaRPr lang="en-US" dirty="0" smtClean="0"/>
          </a:p>
          <a:p>
            <a:pPr marL="685800" lvl="2" indent="-342900"/>
            <a:r>
              <a:rPr lang="en-US" dirty="0" smtClean="0"/>
              <a:t>Dialog Token field</a:t>
            </a:r>
            <a:endParaRPr lang="en-US" dirty="0"/>
          </a:p>
          <a:p>
            <a:pPr marL="685800" lvl="2" indent="-342900"/>
            <a:r>
              <a:rPr lang="en-US" dirty="0" smtClean="0"/>
              <a:t>WUR </a:t>
            </a:r>
            <a:r>
              <a:rPr lang="en-US" dirty="0"/>
              <a:t>Mode </a:t>
            </a:r>
            <a:r>
              <a:rPr lang="en-US" dirty="0" smtClean="0"/>
              <a:t>Element includes </a:t>
            </a:r>
            <a:r>
              <a:rPr lang="en-US" dirty="0"/>
              <a:t>necessary WUR </a:t>
            </a:r>
            <a:r>
              <a:rPr lang="en-US" dirty="0" smtClean="0"/>
              <a:t>parameters</a:t>
            </a:r>
          </a:p>
          <a:p>
            <a:pPr marL="342900" lvl="1" indent="-342900"/>
            <a:endParaRPr lang="en-US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b="1" dirty="0">
                <a:ea typeface="+mn-ea"/>
                <a:cs typeface="+mn-cs"/>
              </a:rPr>
              <a:t>Move</a:t>
            </a:r>
            <a:r>
              <a:rPr lang="en-US" b="1" dirty="0" smtClean="0">
                <a:ea typeface="+mn-ea"/>
                <a:cs typeface="+mn-cs"/>
              </a:rPr>
              <a:t>: Po-Kai Huang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ea typeface="+mn-ea"/>
                <a:cs typeface="+mn-cs"/>
              </a:rPr>
              <a:t>Second: </a:t>
            </a:r>
            <a:r>
              <a:rPr lang="en-US" b="1" dirty="0" err="1" smtClean="0">
                <a:ea typeface="+mn-ea"/>
                <a:cs typeface="+mn-cs"/>
              </a:rPr>
              <a:t>Suhwook</a:t>
            </a:r>
            <a:r>
              <a:rPr lang="en-US" b="1" dirty="0" smtClean="0">
                <a:ea typeface="+mn-ea"/>
                <a:cs typeface="+mn-cs"/>
              </a:rPr>
              <a:t> Kim</a:t>
            </a:r>
            <a:endParaRPr lang="en-US" b="1" dirty="0"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9856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the following to the 11ba SFD:</a:t>
            </a:r>
          </a:p>
          <a:p>
            <a:pPr marL="342900" lvl="1" indent="-342900">
              <a:buFontTx/>
              <a:buChar char="•"/>
            </a:pPr>
            <a:r>
              <a:rPr lang="en-US" b="1" dirty="0" smtClean="0"/>
              <a:t>The </a:t>
            </a:r>
            <a:r>
              <a:rPr lang="en-US" b="1" dirty="0"/>
              <a:t>WUR </a:t>
            </a:r>
            <a:r>
              <a:rPr lang="en-US" b="1" dirty="0" smtClean="0"/>
              <a:t>Mode element can include </a:t>
            </a:r>
            <a:r>
              <a:rPr lang="en-US" b="1" dirty="0"/>
              <a:t>the </a:t>
            </a:r>
            <a:r>
              <a:rPr lang="en-US" b="1" dirty="0" smtClean="0"/>
              <a:t>following:</a:t>
            </a:r>
            <a:endParaRPr lang="en-US" b="1" dirty="0"/>
          </a:p>
          <a:p>
            <a:pPr marL="685800" lvl="2" indent="-342900"/>
            <a:r>
              <a:rPr lang="en-US" sz="1600" dirty="0" smtClean="0"/>
              <a:t>Element ID and Element ID Extension fields that indicate WUR Mode Element</a:t>
            </a:r>
          </a:p>
          <a:p>
            <a:pPr marL="685800" lvl="2" indent="-342900"/>
            <a:r>
              <a:rPr lang="en-US" sz="1600" dirty="0" smtClean="0"/>
              <a:t>Length field</a:t>
            </a:r>
          </a:p>
          <a:p>
            <a:pPr marL="685800" lvl="2" indent="-342900"/>
            <a:r>
              <a:rPr lang="en-US" sz="1600" dirty="0"/>
              <a:t>Action Type </a:t>
            </a:r>
            <a:r>
              <a:rPr lang="en-US" sz="1600" dirty="0" smtClean="0"/>
              <a:t>field that includes the following indications: </a:t>
            </a:r>
            <a:r>
              <a:rPr lang="en-US" sz="1600" dirty="0"/>
              <a:t>Enter WUR Mode Request, Enter WUR Mode </a:t>
            </a:r>
            <a:r>
              <a:rPr lang="en-US" sz="1600" dirty="0" smtClean="0"/>
              <a:t>Response</a:t>
            </a:r>
          </a:p>
          <a:p>
            <a:pPr marL="685800" lvl="2" indent="-342900"/>
            <a:r>
              <a:rPr lang="en-US" sz="1600" dirty="0" smtClean="0"/>
              <a:t>WUR Mode Response Status field that includes </a:t>
            </a:r>
            <a:r>
              <a:rPr lang="en-US" sz="1600" dirty="0"/>
              <a:t>the following indications: </a:t>
            </a:r>
            <a:r>
              <a:rPr lang="en-US" sz="1600" dirty="0" smtClean="0"/>
              <a:t>Enter WUR Mode Accept and Denied</a:t>
            </a:r>
          </a:p>
          <a:p>
            <a:pPr marL="685800" lvl="2" indent="-342900"/>
            <a:r>
              <a:rPr lang="en-US" sz="1600" dirty="0" smtClean="0"/>
              <a:t>WUR parameters field that includes the indication for WUR parameters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b="1" dirty="0" smtClean="0"/>
              <a:t>Move: Po-Kai Huang</a:t>
            </a:r>
            <a:endParaRPr lang="en-US" b="1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b="1" dirty="0"/>
              <a:t>Second</a:t>
            </a:r>
            <a:r>
              <a:rPr lang="en-US" b="1" dirty="0" smtClean="0"/>
              <a:t>: </a:t>
            </a:r>
            <a:r>
              <a:rPr lang="en-US" b="1" dirty="0" err="1" smtClean="0"/>
              <a:t>Suhwook</a:t>
            </a:r>
            <a:r>
              <a:rPr lang="en-US" b="1" dirty="0" smtClean="0"/>
              <a:t> Kim</a:t>
            </a:r>
            <a:endParaRPr lang="en-US" b="1" dirty="0"/>
          </a:p>
          <a:p>
            <a:pPr marL="342900" lvl="1" indent="-342900">
              <a:buFontTx/>
              <a:buChar char="•"/>
            </a:pPr>
            <a:endParaRPr lang="en-US" sz="2400" b="1" dirty="0" smtClean="0"/>
          </a:p>
          <a:p>
            <a:pPr marL="342900" lvl="1" indent="-342900">
              <a:buFontTx/>
              <a:buChar char="•"/>
            </a:pPr>
            <a:endParaRPr lang="en-US" sz="2400" b="1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5545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the following to the 11ba SFD:</a:t>
            </a:r>
          </a:p>
          <a:p>
            <a:r>
              <a:rPr lang="en-US" sz="2000" dirty="0" smtClean="0"/>
              <a:t>Define WUR Mode Suspend, and if an non-AP STA is in WUR Mode Suspend, then</a:t>
            </a:r>
          </a:p>
          <a:p>
            <a:pPr lvl="1"/>
            <a:r>
              <a:rPr lang="en-US" sz="1600" dirty="0" smtClean="0"/>
              <a:t>The negotiated WUR parameters between AP and non-AP STA is maintained</a:t>
            </a:r>
          </a:p>
          <a:p>
            <a:pPr lvl="1"/>
            <a:r>
              <a:rPr lang="en-US" sz="1600" dirty="0" smtClean="0"/>
              <a:t>Non-AP STA may turn off the </a:t>
            </a:r>
            <a:r>
              <a:rPr lang="en-US" sz="1600" dirty="0" err="1" smtClean="0"/>
              <a:t>WURx</a:t>
            </a:r>
            <a:endParaRPr lang="en-US" sz="1600" dirty="0" smtClean="0"/>
          </a:p>
          <a:p>
            <a:pPr lvl="1"/>
            <a:r>
              <a:rPr lang="en-US" sz="1600" dirty="0" smtClean="0"/>
              <a:t>Note that negotiated </a:t>
            </a:r>
            <a:r>
              <a:rPr lang="en-US" sz="1600" dirty="0"/>
              <a:t>PCR schedule </a:t>
            </a:r>
            <a:r>
              <a:rPr lang="en-US" sz="1600" dirty="0" smtClean="0"/>
              <a:t>(if any) </a:t>
            </a:r>
            <a:r>
              <a:rPr lang="en-US" sz="1600" dirty="0"/>
              <a:t>is </a:t>
            </a:r>
            <a:r>
              <a:rPr lang="en-US" sz="1600" dirty="0" smtClean="0"/>
              <a:t>active and is not suspended</a:t>
            </a:r>
            <a:endParaRPr lang="en-US" sz="1600" dirty="0"/>
          </a:p>
          <a:p>
            <a:pPr lvl="1"/>
            <a:endParaRPr lang="en-US" sz="1600" dirty="0" smtClean="0"/>
          </a:p>
          <a:p>
            <a:r>
              <a:rPr lang="en-US" sz="2000" dirty="0"/>
              <a:t>Move</a:t>
            </a:r>
            <a:r>
              <a:rPr lang="en-US" sz="2000" dirty="0" smtClean="0"/>
              <a:t>: Po-Kai Huang</a:t>
            </a:r>
            <a:endParaRPr lang="en-US" sz="2000" dirty="0"/>
          </a:p>
          <a:p>
            <a:r>
              <a:rPr lang="en-US" sz="2000" dirty="0"/>
              <a:t>Second</a:t>
            </a:r>
            <a:r>
              <a:rPr lang="en-US" sz="2000" dirty="0" smtClean="0"/>
              <a:t>: </a:t>
            </a:r>
            <a:r>
              <a:rPr lang="en-US" sz="2000" dirty="0" err="1" smtClean="0"/>
              <a:t>Suhwook</a:t>
            </a:r>
            <a:r>
              <a:rPr lang="en-US" sz="2000" dirty="0" smtClean="0"/>
              <a:t> Kim</a:t>
            </a:r>
            <a:endParaRPr lang="en-US" sz="2000" dirty="0"/>
          </a:p>
          <a:p>
            <a:pPr marL="457200" lvl="1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18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06219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the following to the 11ba SFD:</a:t>
            </a:r>
          </a:p>
          <a:p>
            <a:r>
              <a:rPr lang="en-US" sz="2000" dirty="0"/>
              <a:t>A</a:t>
            </a:r>
            <a:r>
              <a:rPr lang="en-US" sz="2000" dirty="0" smtClean="0"/>
              <a:t>dd the following signaling in WUR Mode element</a:t>
            </a:r>
          </a:p>
          <a:p>
            <a:pPr lvl="1"/>
            <a:r>
              <a:rPr lang="en-US" sz="1800" dirty="0" smtClean="0"/>
              <a:t>In </a:t>
            </a:r>
            <a:r>
              <a:rPr lang="en-US" sz="1800" dirty="0"/>
              <a:t>Action type field of WUR Mode </a:t>
            </a:r>
            <a:r>
              <a:rPr lang="en-US" sz="1800" dirty="0" smtClean="0"/>
              <a:t>element, include the following indication: </a:t>
            </a:r>
            <a:endParaRPr lang="en-US" sz="1800" dirty="0"/>
          </a:p>
          <a:p>
            <a:pPr lvl="2"/>
            <a:r>
              <a:rPr lang="en-US" sz="1600" dirty="0" smtClean="0"/>
              <a:t>Enter </a:t>
            </a:r>
            <a:r>
              <a:rPr lang="en-US" sz="1600" dirty="0"/>
              <a:t>WUR Mode Suspend </a:t>
            </a:r>
            <a:r>
              <a:rPr lang="en-US" sz="1600" dirty="0" smtClean="0"/>
              <a:t>Request</a:t>
            </a:r>
          </a:p>
          <a:p>
            <a:pPr lvl="2"/>
            <a:r>
              <a:rPr lang="en-US" sz="1600" dirty="0" smtClean="0"/>
              <a:t>Enter </a:t>
            </a:r>
            <a:r>
              <a:rPr lang="en-US" sz="1600" dirty="0"/>
              <a:t>WUR Mode Suspend </a:t>
            </a:r>
            <a:r>
              <a:rPr lang="en-US" sz="1600" dirty="0" smtClean="0"/>
              <a:t>Response</a:t>
            </a:r>
          </a:p>
          <a:p>
            <a:pPr lvl="2"/>
            <a:r>
              <a:rPr lang="en-US" sz="1600" dirty="0" smtClean="0"/>
              <a:t>Enter </a:t>
            </a:r>
            <a:r>
              <a:rPr lang="en-US" sz="1600" dirty="0"/>
              <a:t>WUR Mode </a:t>
            </a:r>
            <a:r>
              <a:rPr lang="en-US" sz="1600" dirty="0" smtClean="0"/>
              <a:t>Suspend</a:t>
            </a:r>
          </a:p>
          <a:p>
            <a:pPr lvl="2"/>
            <a:r>
              <a:rPr lang="en-US" sz="1600" dirty="0" smtClean="0"/>
              <a:t>Enter WUR Mode</a:t>
            </a:r>
          </a:p>
          <a:p>
            <a:pPr lvl="1"/>
            <a:r>
              <a:rPr lang="en-US" sz="1800" dirty="0" smtClean="0"/>
              <a:t>In </a:t>
            </a:r>
            <a:r>
              <a:rPr lang="en-US" sz="1800" dirty="0"/>
              <a:t>WUR Mode Response Status field of WUR Mode </a:t>
            </a:r>
            <a:r>
              <a:rPr lang="en-US" sz="1800" dirty="0" smtClean="0"/>
              <a:t>element, include the following indication: Enter </a:t>
            </a:r>
            <a:r>
              <a:rPr lang="en-US" sz="1800" dirty="0"/>
              <a:t>WUR Mode </a:t>
            </a:r>
            <a:r>
              <a:rPr lang="en-US" sz="1800" dirty="0" smtClean="0"/>
              <a:t>Suspend Accept</a:t>
            </a:r>
          </a:p>
          <a:p>
            <a:endParaRPr lang="en-US" sz="2000" dirty="0" smtClean="0"/>
          </a:p>
          <a:p>
            <a:r>
              <a:rPr lang="en-US" sz="2000" dirty="0" smtClean="0"/>
              <a:t>Move: Po-Kai Huang</a:t>
            </a:r>
            <a:endParaRPr lang="en-US" sz="2000" dirty="0"/>
          </a:p>
          <a:p>
            <a:r>
              <a:rPr lang="en-US" sz="2000" dirty="0"/>
              <a:t>Second</a:t>
            </a:r>
            <a:r>
              <a:rPr lang="en-US" sz="2000" dirty="0" smtClean="0"/>
              <a:t>: </a:t>
            </a:r>
            <a:r>
              <a:rPr lang="en-US" sz="2000" dirty="0" err="1" smtClean="0"/>
              <a:t>Suhwook</a:t>
            </a:r>
            <a:r>
              <a:rPr lang="en-US" sz="2000" dirty="0" smtClean="0"/>
              <a:t> Kim</a:t>
            </a:r>
            <a:endParaRPr lang="en-US" sz="20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38743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propose to have WUR action frame in [1]</a:t>
            </a:r>
          </a:p>
          <a:p>
            <a:r>
              <a:rPr lang="en-US" dirty="0" smtClean="0"/>
              <a:t>We continue the design for WUR action frame format in this presentation to have enough materials for draft 0.1.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190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11-17-342-04-00ba </a:t>
            </a:r>
            <a:r>
              <a:rPr lang="en-US" dirty="0"/>
              <a:t>WUR Negotiation and Acknowledgement Procedure Follow </a:t>
            </a:r>
            <a:r>
              <a:rPr lang="en-US" dirty="0" smtClean="0"/>
              <a:t>up</a:t>
            </a:r>
          </a:p>
          <a:p>
            <a:r>
              <a:rPr lang="en-US" dirty="0"/>
              <a:t>[2] </a:t>
            </a:r>
            <a:r>
              <a:rPr lang="en-US" dirty="0" smtClean="0"/>
              <a:t>11-17-1302-04-00ba WUR Mode Operation Procedures</a:t>
            </a:r>
          </a:p>
          <a:p>
            <a:r>
              <a:rPr lang="en-US" dirty="0" smtClean="0"/>
              <a:t>[3]</a:t>
            </a:r>
            <a:r>
              <a:rPr lang="en-US" dirty="0"/>
              <a:t> </a:t>
            </a:r>
            <a:r>
              <a:rPr lang="en-US" dirty="0" smtClean="0"/>
              <a:t>11-17-1316-00-00ba </a:t>
            </a:r>
            <a:r>
              <a:rPr lang="en-US" dirty="0"/>
              <a:t>WUR Mode Signaling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20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9965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WUR Action Frame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0" lvl="2" indent="-342900"/>
            <a:endParaRPr lang="en-US" dirty="0" smtClean="0"/>
          </a:p>
          <a:p>
            <a:pPr marL="685800" lvl="2" indent="-342900"/>
            <a:endParaRPr lang="en-US" dirty="0"/>
          </a:p>
          <a:p>
            <a:pPr marL="685800" lvl="2" indent="-342900"/>
            <a:endParaRPr lang="en-US" dirty="0" smtClean="0"/>
          </a:p>
          <a:p>
            <a:pPr marL="685800" lvl="2" indent="-342900"/>
            <a:endParaRPr lang="en-US" dirty="0"/>
          </a:p>
          <a:p>
            <a:pPr marL="685800" lvl="2" indent="-342900"/>
            <a:endParaRPr lang="en-US" dirty="0" smtClean="0"/>
          </a:p>
          <a:p>
            <a:pPr marL="685800" lvl="2" indent="-342900"/>
            <a:endParaRPr lang="en-US" dirty="0"/>
          </a:p>
          <a:p>
            <a:pPr marL="685800" lvl="2" indent="-342900"/>
            <a:endParaRPr lang="en-US" dirty="0" smtClean="0"/>
          </a:p>
          <a:p>
            <a:pPr marL="685800" lvl="2" indent="-342900"/>
            <a:r>
              <a:rPr lang="en-US" dirty="0" smtClean="0"/>
              <a:t>Category </a:t>
            </a:r>
            <a:r>
              <a:rPr lang="en-US" dirty="0"/>
              <a:t>field indicates WUR Action</a:t>
            </a:r>
          </a:p>
          <a:p>
            <a:pPr marL="685800" lvl="2" indent="-342900"/>
            <a:r>
              <a:rPr lang="en-US" dirty="0"/>
              <a:t>WUR Action field includes </a:t>
            </a:r>
            <a:r>
              <a:rPr lang="en-US" dirty="0" smtClean="0"/>
              <a:t>appropriate </a:t>
            </a:r>
            <a:r>
              <a:rPr lang="en-US" dirty="0"/>
              <a:t>a</a:t>
            </a:r>
            <a:r>
              <a:rPr lang="en-US" dirty="0" smtClean="0"/>
              <a:t>ction</a:t>
            </a:r>
            <a:endParaRPr lang="en-US" dirty="0"/>
          </a:p>
          <a:p>
            <a:pPr marL="685800" lvl="2" indent="-342900"/>
            <a:r>
              <a:rPr lang="en-US" dirty="0"/>
              <a:t>Dialog Token </a:t>
            </a:r>
            <a:r>
              <a:rPr lang="en-US" dirty="0" smtClean="0"/>
              <a:t>field is defined in 9.4.1.12</a:t>
            </a:r>
          </a:p>
          <a:p>
            <a:pPr marL="685800" lvl="2" indent="-342900"/>
            <a:r>
              <a:rPr lang="en-US" dirty="0" smtClean="0"/>
              <a:t>WUR </a:t>
            </a:r>
            <a:r>
              <a:rPr lang="en-US" dirty="0"/>
              <a:t>Mode Element includes necessary WUR </a:t>
            </a:r>
            <a:r>
              <a:rPr lang="en-US" dirty="0" smtClean="0"/>
              <a:t>parameters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788160"/>
            <a:ext cx="6348413" cy="1165651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 bwMode="auto">
          <a:xfrm flipH="1">
            <a:off x="3505200" y="2546618"/>
            <a:ext cx="31242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7239000" y="2546618"/>
            <a:ext cx="2794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2438400" y="3165793"/>
          <a:ext cx="508000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Category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WUR Action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Dialog Token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WUR Mode Element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Octets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2914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WUR </a:t>
            </a:r>
            <a:r>
              <a:rPr lang="en-US" dirty="0" smtClean="0"/>
              <a:t>Mode Element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685800" lvl="2" indent="-342900"/>
            <a:r>
              <a:rPr lang="en-US" sz="2000" dirty="0"/>
              <a:t>Element ID and Element ID Extension fields indicate WUR Mode </a:t>
            </a:r>
            <a:r>
              <a:rPr lang="en-US" sz="2000" dirty="0" smtClean="0"/>
              <a:t>Element</a:t>
            </a:r>
          </a:p>
          <a:p>
            <a:pPr marL="685800" lvl="2" indent="-342900"/>
            <a:r>
              <a:rPr lang="en-US" sz="2000" dirty="0" smtClean="0"/>
              <a:t>Length field is defined in 9.4.2.1</a:t>
            </a:r>
            <a:endParaRPr lang="en-US" sz="2000" dirty="0"/>
          </a:p>
          <a:p>
            <a:pPr marL="685800" lvl="2" indent="-342900"/>
            <a:r>
              <a:rPr lang="en-US" sz="2000" dirty="0"/>
              <a:t>Action Type </a:t>
            </a:r>
            <a:r>
              <a:rPr lang="en-US" sz="2000" dirty="0" smtClean="0"/>
              <a:t>field indicates appropriate type of WUR action</a:t>
            </a:r>
            <a:endParaRPr lang="en-US" sz="2000" dirty="0">
              <a:solidFill>
                <a:srgbClr val="FF0000"/>
              </a:solidFill>
            </a:endParaRPr>
          </a:p>
          <a:p>
            <a:pPr marL="685800" lvl="2" indent="-342900"/>
            <a:r>
              <a:rPr lang="en-US" sz="2000" dirty="0"/>
              <a:t>WUR Mode Response Status </a:t>
            </a:r>
            <a:r>
              <a:rPr lang="en-US" sz="2000" dirty="0" smtClean="0"/>
              <a:t>field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533279" y="1981200"/>
          <a:ext cx="7887830" cy="975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1581"/>
                <a:gridCol w="881581"/>
                <a:gridCol w="927980"/>
                <a:gridCol w="927980"/>
                <a:gridCol w="1484768"/>
                <a:gridCol w="1484768"/>
                <a:gridCol w="1299172"/>
              </a:tblGrid>
              <a:tr h="578967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Element ID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Length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Element ID Extension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Action Type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WUR Mode Response Status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TBD WUR Parameters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4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Octets: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348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We think signaling is required to allow two way handshake for WUR Mode Setup [3]</a:t>
            </a:r>
          </a:p>
          <a:p>
            <a:pPr lvl="1"/>
            <a:r>
              <a:rPr lang="en-US" sz="1800" dirty="0" smtClean="0"/>
              <a:t>Action Type field in WUR Mode element includes the following indication: Enter WUR Mode Request and Enter WUR Mode Response </a:t>
            </a:r>
          </a:p>
          <a:p>
            <a:pPr lvl="2"/>
            <a:r>
              <a:rPr lang="en-US" sz="1600" dirty="0" smtClean="0"/>
              <a:t>As a result, the WUR Mode element can be piggybacked in other request/response procedure to achieve WUR Mode Setup.</a:t>
            </a:r>
          </a:p>
          <a:p>
            <a:pPr lvl="1"/>
            <a:r>
              <a:rPr lang="en-US" sz="1800" dirty="0"/>
              <a:t>WUR Action </a:t>
            </a:r>
            <a:r>
              <a:rPr lang="en-US" sz="1800" dirty="0" smtClean="0"/>
              <a:t>field in WUR Action frame </a:t>
            </a:r>
            <a:r>
              <a:rPr lang="en-US" sz="1800" dirty="0"/>
              <a:t>includes the following indications: WUR Mode Setup</a:t>
            </a:r>
            <a:endParaRPr lang="en-US" sz="1800" dirty="0" smtClean="0"/>
          </a:p>
          <a:p>
            <a:pPr lvl="1"/>
            <a:r>
              <a:rPr lang="en-US" sz="1800" dirty="0" smtClean="0"/>
              <a:t>WUR </a:t>
            </a:r>
            <a:r>
              <a:rPr lang="en-US" sz="1800" dirty="0"/>
              <a:t>Mode Response Status </a:t>
            </a:r>
            <a:r>
              <a:rPr lang="en-US" sz="1800" dirty="0" smtClean="0"/>
              <a:t>field in WUR Mode element </a:t>
            </a:r>
            <a:r>
              <a:rPr lang="en-US" sz="1800" dirty="0"/>
              <a:t>includes the following indications: Enter WUR Mode Accept and </a:t>
            </a:r>
            <a:r>
              <a:rPr lang="en-US" sz="1800" dirty="0" smtClean="0"/>
              <a:t>Denied</a:t>
            </a:r>
          </a:p>
          <a:p>
            <a:r>
              <a:rPr lang="en-US" sz="2000" dirty="0" smtClean="0"/>
              <a:t>We think signaling is required to allow one way WUR Mode Teardown</a:t>
            </a:r>
          </a:p>
          <a:p>
            <a:pPr marL="685800" lvl="2" indent="-342900"/>
            <a:r>
              <a:rPr lang="en-US" dirty="0"/>
              <a:t>WUR Action field includes the following indications:</a:t>
            </a:r>
            <a:r>
              <a:rPr lang="en-US" dirty="0" smtClean="0"/>
              <a:t> WUR </a:t>
            </a:r>
            <a:r>
              <a:rPr lang="en-US" dirty="0"/>
              <a:t>Mode </a:t>
            </a:r>
            <a:r>
              <a:rPr lang="en-US" dirty="0" smtClean="0"/>
              <a:t>Teardown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96605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Machine and Flow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way Setup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One way Teardown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Oval 5"/>
          <p:cNvSpPr/>
          <p:nvPr/>
        </p:nvSpPr>
        <p:spPr bwMode="auto">
          <a:xfrm>
            <a:off x="7156464" y="2590800"/>
            <a:ext cx="914400" cy="838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WUR Mode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7080264" y="4495800"/>
            <a:ext cx="990600" cy="838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 WUR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7461264" y="3429000"/>
            <a:ext cx="0" cy="1066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H="1">
            <a:off x="7736451" y="3400830"/>
            <a:ext cx="13665" cy="10949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7694294" y="3981893"/>
            <a:ext cx="838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 way Teardown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690496" y="3825672"/>
            <a:ext cx="838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Two-way Setup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1068261" y="2895600"/>
            <a:ext cx="403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1068261" y="3505200"/>
            <a:ext cx="403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33400" y="2580500"/>
            <a:ext cx="8396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52401" y="3190099"/>
            <a:ext cx="1220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Non-AP STA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295400" y="3009900"/>
            <a:ext cx="838200" cy="4953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Request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3003564" y="2400300"/>
            <a:ext cx="838200" cy="4953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Response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285577" y="2400300"/>
            <a:ext cx="533400" cy="4953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3954603" y="3009900"/>
            <a:ext cx="533400" cy="4953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836613" y="5552298"/>
            <a:ext cx="2250948" cy="15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836613" y="6161898"/>
            <a:ext cx="225094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301752" y="5237198"/>
            <a:ext cx="8396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-79247" y="5846797"/>
            <a:ext cx="1220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Non-AP STA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063751" y="5666598"/>
            <a:ext cx="990177" cy="4953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Mode Teardown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167858" y="5058521"/>
            <a:ext cx="533400" cy="4953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3925457" y="5550775"/>
            <a:ext cx="2250948" cy="15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3925457" y="6160375"/>
            <a:ext cx="225094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3390596" y="5235675"/>
            <a:ext cx="8396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009597" y="5845274"/>
            <a:ext cx="1220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Non-AP STA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 bwMode="auto">
          <a:xfrm>
            <a:off x="4152225" y="5053556"/>
            <a:ext cx="990177" cy="4953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Mode Teardown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5334000" y="5666598"/>
            <a:ext cx="533400" cy="4953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031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of Defining WUR Mode Suspend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There has been comments to define corresponding signaling to only negotiate WUR parameters and enter WUR Mode later [2]</a:t>
            </a:r>
          </a:p>
          <a:p>
            <a:pPr lvl="1"/>
            <a:r>
              <a:rPr lang="en-US" sz="1800" dirty="0" smtClean="0"/>
              <a:t>The benefits is to avoid renegotiation after exiting WUR Mode and Enter later</a:t>
            </a:r>
          </a:p>
          <a:p>
            <a:r>
              <a:rPr lang="en-US" sz="2000" dirty="0"/>
              <a:t>This basically defines additional WUR Mode Suspend </a:t>
            </a:r>
            <a:r>
              <a:rPr lang="en-US" sz="2000" dirty="0" smtClean="0"/>
              <a:t>state</a:t>
            </a:r>
          </a:p>
          <a:p>
            <a:pPr lvl="1"/>
            <a:r>
              <a:rPr lang="en-US" sz="1800" dirty="0" smtClean="0"/>
              <a:t>Corresponding </a:t>
            </a:r>
            <a:r>
              <a:rPr lang="en-US" sz="1800" dirty="0"/>
              <a:t>design detail is shown in the following </a:t>
            </a:r>
            <a:r>
              <a:rPr lang="en-US" sz="1800" dirty="0" smtClean="0"/>
              <a:t>slides</a:t>
            </a:r>
          </a:p>
          <a:p>
            <a:r>
              <a:rPr lang="en-US" sz="2000" dirty="0" smtClean="0"/>
              <a:t>We see the motivation because non-AP STA may want to resume PCR negotiated schedule for PCR operation, which can only be achieved by existing WUR Mode</a:t>
            </a:r>
          </a:p>
          <a:p>
            <a:r>
              <a:rPr lang="en-US" sz="2000" dirty="0" smtClean="0"/>
              <a:t>The complexity of additional transition can be avoided if non-AP STA chooses not to do it.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92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Updated State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Oval 5"/>
          <p:cNvSpPr/>
          <p:nvPr/>
        </p:nvSpPr>
        <p:spPr bwMode="auto">
          <a:xfrm>
            <a:off x="1689859" y="2590800"/>
            <a:ext cx="914400" cy="838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WUR Mode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1613659" y="4495800"/>
            <a:ext cx="990600" cy="838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 WUR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1994659" y="3429000"/>
            <a:ext cx="0" cy="1066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H="1">
            <a:off x="2215097" y="3429000"/>
            <a:ext cx="13665" cy="10949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217357" y="3745652"/>
            <a:ext cx="838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 way Teardown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35390" y="3765203"/>
            <a:ext cx="838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Two-way Setup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 bwMode="auto">
          <a:xfrm>
            <a:off x="5330952" y="2590800"/>
            <a:ext cx="914400" cy="838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WUR Mode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7464552" y="3905693"/>
            <a:ext cx="990600" cy="838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Mode Suspend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5254752" y="4495800"/>
            <a:ext cx="990600" cy="838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 WUR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5635752" y="3429000"/>
            <a:ext cx="0" cy="1066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6243764" y="2906233"/>
            <a:ext cx="1525588" cy="9994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H="1" flipV="1">
            <a:off x="6243763" y="3176356"/>
            <a:ext cx="1275712" cy="8322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/>
          <p:cNvCxnSpPr>
            <a:endCxn id="14" idx="6"/>
          </p:cNvCxnSpPr>
          <p:nvPr/>
        </p:nvCxnSpPr>
        <p:spPr bwMode="auto">
          <a:xfrm flipH="1">
            <a:off x="6245352" y="4513706"/>
            <a:ext cx="1219201" cy="4011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5838100" y="3434408"/>
            <a:ext cx="13665" cy="10949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767984" y="3918488"/>
            <a:ext cx="1198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One-way Teardown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678457" y="4764740"/>
            <a:ext cx="1121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One-way Teardown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864984" y="3825672"/>
            <a:ext cx="838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Two-way Setup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189791" y="3535244"/>
            <a:ext cx="12176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One-way enter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778752" y="3167029"/>
            <a:ext cx="14843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One-way enter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 flipV="1">
            <a:off x="6169152" y="4299863"/>
            <a:ext cx="1310639" cy="4440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489351" y="4320064"/>
            <a:ext cx="838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Two-way Setup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92371" y="2555378"/>
            <a:ext cx="1202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Without WUR Mode Suspend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149733" y="2533459"/>
            <a:ext cx="1105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 WUR Mode Suspend</a:t>
            </a:r>
            <a:endParaRPr lang="en-US" dirty="0"/>
          </a:p>
        </p:txBody>
      </p:sp>
      <p:sp>
        <p:nvSpPr>
          <p:cNvPr id="29" name="Right Arrow 28"/>
          <p:cNvSpPr/>
          <p:nvPr/>
        </p:nvSpPr>
        <p:spPr bwMode="auto">
          <a:xfrm>
            <a:off x="3429000" y="3609535"/>
            <a:ext cx="1295400" cy="581465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WUR Mode Suspend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Existing definition of WUR Mode:</a:t>
            </a:r>
            <a:endParaRPr lang="en-US" sz="2000" dirty="0"/>
          </a:p>
          <a:p>
            <a:pPr lvl="1"/>
            <a:r>
              <a:rPr lang="en-US" sz="1800" dirty="0" smtClean="0"/>
              <a:t>Non-AP STA </a:t>
            </a:r>
            <a:r>
              <a:rPr lang="en-US" sz="1800" dirty="0"/>
              <a:t>is available through </a:t>
            </a:r>
            <a:r>
              <a:rPr lang="en-US" sz="1800" dirty="0" err="1"/>
              <a:t>WURx</a:t>
            </a:r>
            <a:r>
              <a:rPr lang="en-US" sz="1800" dirty="0"/>
              <a:t> in doze state</a:t>
            </a:r>
          </a:p>
          <a:p>
            <a:pPr lvl="1"/>
            <a:r>
              <a:rPr lang="en-US" sz="1800" dirty="0" smtClean="0"/>
              <a:t>negotiated </a:t>
            </a:r>
            <a:r>
              <a:rPr lang="en-US" sz="1800" dirty="0"/>
              <a:t>WUR parameters is maintained</a:t>
            </a:r>
          </a:p>
          <a:p>
            <a:pPr lvl="1"/>
            <a:r>
              <a:rPr lang="en-US" sz="1800" dirty="0" smtClean="0"/>
              <a:t>negotiated </a:t>
            </a:r>
            <a:r>
              <a:rPr lang="en-US" sz="1800" dirty="0"/>
              <a:t>PCR schedule </a:t>
            </a:r>
            <a:r>
              <a:rPr lang="en-US" sz="1800" dirty="0" smtClean="0"/>
              <a:t>(if any) is suspended</a:t>
            </a:r>
            <a:endParaRPr lang="en-US" sz="1800" dirty="0"/>
          </a:p>
          <a:p>
            <a:r>
              <a:rPr lang="en-US" sz="2000" dirty="0" smtClean="0"/>
              <a:t>No WUR:</a:t>
            </a:r>
            <a:endParaRPr lang="en-US" sz="2000" dirty="0"/>
          </a:p>
          <a:p>
            <a:pPr lvl="1"/>
            <a:r>
              <a:rPr lang="en-US" sz="1800" dirty="0"/>
              <a:t>negotiated WUR parameters </a:t>
            </a:r>
            <a:r>
              <a:rPr lang="en-US" sz="1800" dirty="0" smtClean="0"/>
              <a:t>is discarded</a:t>
            </a:r>
          </a:p>
          <a:p>
            <a:pPr lvl="1"/>
            <a:r>
              <a:rPr lang="en-US" sz="1800" dirty="0"/>
              <a:t>negotiated PCR </a:t>
            </a:r>
            <a:r>
              <a:rPr lang="en-US" sz="1800" dirty="0" smtClean="0"/>
              <a:t>schedule (if any) is active </a:t>
            </a:r>
            <a:r>
              <a:rPr lang="en-US" sz="1800" dirty="0"/>
              <a:t>and is not suspended</a:t>
            </a:r>
          </a:p>
          <a:p>
            <a:r>
              <a:rPr lang="en-US" sz="2000" dirty="0" smtClean="0"/>
              <a:t>Define WUR </a:t>
            </a:r>
            <a:r>
              <a:rPr lang="en-US" sz="2000" dirty="0"/>
              <a:t>Mode </a:t>
            </a:r>
            <a:r>
              <a:rPr lang="en-US" sz="2000" dirty="0" smtClean="0"/>
              <a:t>Suspend:</a:t>
            </a:r>
            <a:endParaRPr lang="en-US" sz="2000" dirty="0"/>
          </a:p>
          <a:p>
            <a:pPr lvl="1"/>
            <a:r>
              <a:rPr lang="en-US" sz="1800" dirty="0"/>
              <a:t>STA </a:t>
            </a:r>
            <a:r>
              <a:rPr lang="en-US" sz="1800" dirty="0" smtClean="0"/>
              <a:t>may turn off the </a:t>
            </a:r>
            <a:r>
              <a:rPr lang="en-US" sz="1800" dirty="0" err="1" smtClean="0"/>
              <a:t>WURx</a:t>
            </a:r>
            <a:endParaRPr lang="en-US" sz="1800" dirty="0"/>
          </a:p>
          <a:p>
            <a:pPr lvl="1"/>
            <a:r>
              <a:rPr lang="en-US" sz="1800" dirty="0"/>
              <a:t>negotiated WUR parameters is maintained</a:t>
            </a:r>
          </a:p>
          <a:p>
            <a:pPr lvl="1"/>
            <a:r>
              <a:rPr lang="en-US" sz="1800" dirty="0"/>
              <a:t>negotiated PCR schedule </a:t>
            </a:r>
            <a:r>
              <a:rPr lang="en-US" sz="1800" dirty="0" smtClean="0"/>
              <a:t>(if any) </a:t>
            </a:r>
            <a:r>
              <a:rPr lang="en-US" sz="1800" dirty="0"/>
              <a:t>is </a:t>
            </a:r>
            <a:r>
              <a:rPr lang="en-US" sz="1800" dirty="0" smtClean="0"/>
              <a:t>active and is not suspended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7967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91515</TotalTime>
  <Words>1385</Words>
  <Application>Microsoft Office PowerPoint</Application>
  <PresentationFormat>On-screen Show (4:3)</PresentationFormat>
  <Paragraphs>287</Paragraphs>
  <Slides>20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WUR Action Frame Format Follow up</vt:lpstr>
      <vt:lpstr>Abstract</vt:lpstr>
      <vt:lpstr>General WUR Action Frame Format</vt:lpstr>
      <vt:lpstr>General WUR Mode Element Format</vt:lpstr>
      <vt:lpstr>Indication </vt:lpstr>
      <vt:lpstr>State Machine and Flow diagram</vt:lpstr>
      <vt:lpstr>Consideration of Defining WUR Mode Suspend</vt:lpstr>
      <vt:lpstr>Updated State Machine</vt:lpstr>
      <vt:lpstr>Definition of WUR Mode Suspend</vt:lpstr>
      <vt:lpstr>Corresponding Signaling to Enable WUR Mode Suspend</vt:lpstr>
      <vt:lpstr>Conclusion</vt:lpstr>
      <vt:lpstr>Straw Poll #1</vt:lpstr>
      <vt:lpstr>Straw Poll #2</vt:lpstr>
      <vt:lpstr>Straw Poll #3</vt:lpstr>
      <vt:lpstr>Straw Poll #4</vt:lpstr>
      <vt:lpstr>Motion #1</vt:lpstr>
      <vt:lpstr>Motion #2</vt:lpstr>
      <vt:lpstr>Motion #3</vt:lpstr>
      <vt:lpstr>Motion #4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</cp:keywords>
  <cp:lastModifiedBy>Huang, Po-kai</cp:lastModifiedBy>
  <cp:revision>2048</cp:revision>
  <cp:lastPrinted>1998-02-10T13:28:06Z</cp:lastPrinted>
  <dcterms:created xsi:type="dcterms:W3CDTF">2008-03-19T13:28:15Z</dcterms:created>
  <dcterms:modified xsi:type="dcterms:W3CDTF">2017-11-09T15:19:51Z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a8541b49-d2e8-4274-b8c9-c2502184468e</vt:lpwstr>
  </property>
  <property fmtid="{D5CDD505-2E9C-101B-9397-08002B2CF9AE}" pid="8" name="CTP_BU">
    <vt:lpwstr>NEXT GEN AND STANDARDS GROUP</vt:lpwstr>
  </property>
  <property fmtid="{D5CDD505-2E9C-101B-9397-08002B2CF9AE}" pid="9" name="CTP_TimeStamp">
    <vt:lpwstr>2017-11-09 15:19:51Z</vt:lpwstr>
  </property>
  <property fmtid="{D5CDD505-2E9C-101B-9397-08002B2CF9AE}" pid="10" name="CTPClassification">
    <vt:lpwstr>CTP_IC</vt:lpwstr>
  </property>
</Properties>
</file>