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715" r:id="rId1"/>
  </p:sldMasterIdLst>
  <p:notesMasterIdLst>
    <p:notesMasterId r:id="rId22"/>
  </p:notesMasterIdLst>
  <p:handoutMasterIdLst>
    <p:handoutMasterId r:id="rId23"/>
  </p:handoutMasterIdLst>
  <p:sldIdLst>
    <p:sldId id="500" r:id="rId2"/>
    <p:sldId id="539" r:id="rId3"/>
    <p:sldId id="540" r:id="rId4"/>
    <p:sldId id="541" r:id="rId5"/>
    <p:sldId id="542" r:id="rId6"/>
    <p:sldId id="555" r:id="rId7"/>
    <p:sldId id="543" r:id="rId8"/>
    <p:sldId id="556" r:id="rId9"/>
    <p:sldId id="544" r:id="rId10"/>
    <p:sldId id="545" r:id="rId11"/>
    <p:sldId id="546" r:id="rId12"/>
    <p:sldId id="547" r:id="rId13"/>
    <p:sldId id="548" r:id="rId14"/>
    <p:sldId id="552" r:id="rId15"/>
    <p:sldId id="553" r:id="rId16"/>
    <p:sldId id="557" r:id="rId17"/>
    <p:sldId id="558" r:id="rId18"/>
    <p:sldId id="559" r:id="rId19"/>
    <p:sldId id="560" r:id="rId20"/>
    <p:sldId id="554" r:id="rId21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Kenney, Thomas J" initials="TJK" lastIdx="1" clrIdx="0"/>
  <p:cmAuthor id="1" name="Park, Minyoung" initials="PM" lastIdx="1" clrIdx="1">
    <p:extLst>
      <p:ext uri="{19B8F6BF-5375-455C-9EA6-DF929625EA0E}">
        <p15:presenceInfo xmlns:p15="http://schemas.microsoft.com/office/powerpoint/2012/main" userId="S-1-5-21-725345543-602162358-527237240-605730" providerId="AD"/>
      </p:ext>
    </p:extLst>
  </p:cmAuthor>
  <p:cmAuthor id="2" name="Huang, Po-kai" initials="HP" lastIdx="5" clrIdx="2">
    <p:extLst>
      <p:ext uri="{19B8F6BF-5375-455C-9EA6-DF929625EA0E}">
        <p15:presenceInfo xmlns:p15="http://schemas.microsoft.com/office/powerpoint/2012/main" userId="S-1-5-21-725345543-602162358-527237240-2471230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CCFF"/>
    <a:srgbClr val="FF99FF"/>
    <a:srgbClr val="FF0000"/>
    <a:srgbClr val="00FF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8631" autoAdjust="0"/>
    <p:restoredTop sz="90216" autoAdjust="0"/>
  </p:normalViewPr>
  <p:slideViewPr>
    <p:cSldViewPr>
      <p:cViewPr varScale="1">
        <p:scale>
          <a:sx n="70" d="100"/>
          <a:sy n="70" d="100"/>
        </p:scale>
        <p:origin x="680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862"/>
    </p:cViewPr>
  </p:sorterViewPr>
  <p:notesViewPr>
    <p:cSldViewPr>
      <p:cViewPr varScale="1">
        <p:scale>
          <a:sx n="57" d="100"/>
          <a:sy n="57" d="100"/>
        </p:scale>
        <p:origin x="-2838" y="-7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43017" y="175081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/>
              <a:t>doc.: IEEE </a:t>
            </a:r>
            <a:r>
              <a:rPr lang="en-US" altLang="ko-KR" dirty="0" smtClean="0"/>
              <a:t>802.11-13/xxxxr0</a:t>
            </a:r>
            <a:endParaRPr lang="en-US" altLang="ko-KR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5081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633639" y="8982075"/>
            <a:ext cx="68461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D78EA437-FC61-47EA-BA49-9762C85F74D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9644563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5880" y="95706"/>
            <a:ext cx="2195858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doc.: IEEE 802.11-13/0787r0</a:t>
            </a:r>
            <a:endParaRPr lang="en-US" altLang="ko-KR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5706"/>
            <a:ext cx="732573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>
              <a:defRPr sz="1400" b="1"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 dirty="0" smtClean="0"/>
              <a:t>July 2013</a:t>
            </a:r>
            <a:endParaRPr lang="en-US" altLang="ko-KR" dirty="0"/>
          </a:p>
        </p:txBody>
      </p:sp>
      <p:sp>
        <p:nvSpPr>
          <p:cNvPr id="327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smtClean="0"/>
              <a:t>Click to edit Master text styles</a:t>
            </a:r>
          </a:p>
          <a:p>
            <a:pPr lvl="1"/>
            <a:r>
              <a:rPr lang="en-US" altLang="ko-KR" smtClean="0"/>
              <a:t>Second level</a:t>
            </a:r>
          </a:p>
          <a:p>
            <a:pPr lvl="2"/>
            <a:r>
              <a:rPr lang="en-US" altLang="ko-KR" smtClean="0"/>
              <a:t>Third level</a:t>
            </a:r>
          </a:p>
          <a:p>
            <a:pPr lvl="3"/>
            <a:r>
              <a:rPr lang="en-US" altLang="ko-KR" smtClean="0"/>
              <a:t>Fourth level</a:t>
            </a:r>
          </a:p>
          <a:p>
            <a:pPr lvl="4"/>
            <a:r>
              <a:rPr lang="en-US" altLang="ko-KR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135462" y="8985250"/>
            <a:ext cx="114627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>
              <a:defRPr>
                <a:ea typeface="굴림" charset="-127"/>
              </a:defRPr>
            </a:lvl5pPr>
          </a:lstStyle>
          <a:p>
            <a:pPr lvl="4">
              <a:defRPr/>
            </a:pPr>
            <a:r>
              <a:rPr lang="en-US" altLang="ko-KR" dirty="0" smtClean="0"/>
              <a:t>Wu </a:t>
            </a:r>
            <a:r>
              <a:rPr lang="en-US" altLang="ko-KR" dirty="0" err="1" smtClean="0"/>
              <a:t>Tianyu</a:t>
            </a:r>
            <a:endParaRPr lang="en-US" altLang="ko-KR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Page </a:t>
            </a:r>
            <a:fld id="{BFE52EA4-3055-4938-A5E3-369C60EA756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>
                <a:ea typeface="굴림" charset="-127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3369051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1143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2286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3429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457200" algn="l" defTabSz="933450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hdr" sz="quarter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doc.: IEEE 802.11-08/1021r0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July 2008</a:t>
            </a:r>
          </a:p>
        </p:txBody>
      </p:sp>
      <p:sp>
        <p:nvSpPr>
          <p:cNvPr id="33796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/>
          <a:p>
            <a:pPr lvl="4"/>
            <a:r>
              <a:rPr lang="en-US" altLang="ko-KR" smtClean="0">
                <a:ea typeface="굴림" pitchFamily="34" charset="-127"/>
              </a:rPr>
              <a:t>Peter Loc</a:t>
            </a:r>
          </a:p>
        </p:txBody>
      </p:sp>
      <p:sp>
        <p:nvSpPr>
          <p:cNvPr id="3379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Page </a:t>
            </a:r>
            <a:fld id="{CBA724C8-E5A7-4639-BAE9-F1E5F0880C97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smtClean="0">
              <a:ea typeface="굴림" pitchFamily="34" charset="-127"/>
            </a:endParaRPr>
          </a:p>
        </p:txBody>
      </p:sp>
      <p:sp>
        <p:nvSpPr>
          <p:cNvPr id="337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337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ko-KR" altLang="ko-KR" dirty="0" smtClean="0"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49407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doc.: IEEE 802.11-13/0787r0</a:t>
            </a:r>
            <a:endParaRPr lang="en-US" alt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2013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ko-KR" smtClean="0"/>
              <a:t>Wu Tianyu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BFE52EA4-3055-4938-A5E3-369C60EA7563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1559004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doc.: IEEE 802.11-13/0787r0</a:t>
            </a:r>
            <a:endParaRPr lang="en-US" alt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2013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ko-KR" smtClean="0"/>
              <a:t>Wu Tianyu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BFE52EA4-3055-4938-A5E3-369C60EA7563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95758938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doc.: IEEE 802.11-13/0787r0</a:t>
            </a:r>
            <a:endParaRPr lang="en-US" alt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2013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ko-KR" smtClean="0"/>
              <a:t>Wu Tianyu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BFE52EA4-3055-4938-A5E3-369C60EA7563}" type="slidenum">
              <a:rPr lang="en-US" altLang="ko-KR" smtClean="0"/>
              <a:pPr>
                <a:defRPr/>
              </a:pPr>
              <a:t>13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6147912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doc.: IEEE 802.11-13/0787r0</a:t>
            </a:r>
            <a:endParaRPr lang="en-US" alt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2013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ko-KR" smtClean="0"/>
              <a:t>Wu Tianyu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BFE52EA4-3055-4938-A5E3-369C60EA7563}" type="slidenum">
              <a:rPr lang="en-US" altLang="ko-KR" smtClean="0"/>
              <a:pPr>
                <a:defRPr/>
              </a:pPr>
              <a:t>16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4211630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5975" cy="34686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doc.: IEEE 802.11-13/0787r0</a:t>
            </a:r>
            <a:endParaRPr lang="en-US" altLang="ko-KR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July 2013</a:t>
            </a:r>
            <a:endParaRPr lang="en-US" altLang="ko-KR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altLang="ko-KR" smtClean="0"/>
              <a:t>Wu Tianyu</a:t>
            </a:r>
            <a:endParaRPr lang="en-US" altLang="ko-KR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Page </a:t>
            </a:r>
            <a:fld id="{BFE52EA4-3055-4938-A5E3-369C60EA7563}" type="slidenum">
              <a:rPr lang="en-US" altLang="ko-KR" smtClean="0"/>
              <a:pPr>
                <a:defRPr/>
              </a:pPr>
              <a:t>17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753006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4" name="Rectangle 9"/>
          <p:cNvSpPr>
            <a:spLocks noChangeArrowheads="1"/>
          </p:cNvSpPr>
          <p:nvPr/>
        </p:nvSpPr>
        <p:spPr bwMode="auto">
          <a:xfrm>
            <a:off x="66107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5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7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8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+mn-lt"/>
              </a:defRPr>
            </a:lvl1pPr>
            <a:lvl2pPr>
              <a:defRPr>
                <a:latin typeface="+mn-lt"/>
              </a:defRPr>
            </a:lvl2pPr>
            <a:lvl3pPr>
              <a:defRPr>
                <a:latin typeface="+mn-lt"/>
              </a:defRPr>
            </a:lvl3pPr>
            <a:lvl4pPr marL="1143000" indent="-228600">
              <a:buClrTx/>
              <a:buFont typeface="Wingdings" pitchFamily="2" charset="2"/>
              <a:buChar char="Ø"/>
              <a:defRPr baseline="0"/>
            </a:lvl4pPr>
            <a:lvl5pPr marL="2057400" indent="-228600">
              <a:buClr>
                <a:srgbClr val="0070C0"/>
              </a:buClr>
              <a:buFont typeface="Arial" pitchFamily="34" charset="0"/>
              <a:buChar char="•"/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5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Copyright@2012, Intel Corporation. All rights reserved. 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7239000" y="6400800"/>
            <a:ext cx="1342132" cy="328296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500" b="1" dirty="0" smtClean="0">
                <a:solidFill>
                  <a:schemeClr val="bg1"/>
                </a:solidFill>
                <a:latin typeface="Neo Sans Intel" pitchFamily="34" charset="0"/>
              </a:rPr>
              <a:t>Intel</a:t>
            </a:r>
            <a:r>
              <a:rPr lang="en-US" sz="1500" b="1" baseline="0" dirty="0" smtClean="0">
                <a:solidFill>
                  <a:schemeClr val="bg1"/>
                </a:solidFill>
                <a:latin typeface="Neo Sans Intel" pitchFamily="34" charset="0"/>
              </a:rPr>
              <a:t> Labs</a:t>
            </a:r>
            <a:endParaRPr lang="en-US" sz="1500" b="1" dirty="0" smtClean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0" name="Text Box 5"/>
          <p:cNvSpPr txBox="1">
            <a:spLocks noChangeArrowheads="1"/>
          </p:cNvSpPr>
          <p:nvPr/>
        </p:nvSpPr>
        <p:spPr bwMode="auto">
          <a:xfrm>
            <a:off x="671755" y="6520934"/>
            <a:ext cx="4890846" cy="184666"/>
          </a:xfrm>
          <a:prstGeom prst="rect">
            <a:avLst/>
          </a:prstGeom>
          <a:noFill/>
          <a:ln w="50800" algn="ctr">
            <a:noFill/>
            <a:miter lim="800000"/>
            <a:headEnd type="none" w="sm" len="sm"/>
            <a:tailEnd type="none" w="sm" len="sm"/>
          </a:ln>
          <a:effectLst/>
        </p:spPr>
        <p:txBody>
          <a:bodyPr wrap="square" lIns="0" tIns="0" rIns="0" bIns="0">
            <a:spAutoFit/>
          </a:bodyPr>
          <a:lstStyle/>
          <a:p>
            <a:r>
              <a:rPr lang="en-US" sz="1200" dirty="0" smtClean="0">
                <a:solidFill>
                  <a:schemeClr val="bg1"/>
                </a:solidFill>
                <a:latin typeface="Neo Sans Intel" pitchFamily="34" charset="0"/>
              </a:rPr>
              <a:t>Wireless Communication Lab, Intel Labs</a:t>
            </a:r>
            <a:endParaRPr lang="en-US" sz="1200" dirty="0">
              <a:solidFill>
                <a:schemeClr val="bg1"/>
              </a:solidFill>
              <a:latin typeface="Neo Sans Inte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879" y="6482728"/>
            <a:ext cx="484973" cy="299072"/>
          </a:xfrm>
          <a:prstGeom prst="rect">
            <a:avLst/>
          </a:prstGeom>
          <a:noFill/>
        </p:spPr>
        <p:txBody>
          <a:bodyPr wrap="none" lIns="98060" tIns="49030" rIns="98060" bIns="49030" rtlCol="0">
            <a:spAutoFit/>
          </a:bodyPr>
          <a:lstStyle/>
          <a:p>
            <a:pPr marL="0" marR="0" lvl="0" indent="0" defTabSz="980603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435EC5FB-0C8E-4818-A81D-78796ABB4840}" type="slidenum">
              <a:rPr kumimoji="0" lang="en-US" sz="1300" b="0" i="0" u="none" strike="noStrike" kern="0" cap="none" spc="0" normalizeH="0" baseline="0" noProof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Verdana" pitchFamily="34" charset="0"/>
                <a:ea typeface="Verdana" pitchFamily="34" charset="0"/>
                <a:cs typeface="Verdana" pitchFamily="34" charset="0"/>
              </a:rPr>
              <a:pPr marL="0" marR="0" lvl="0" indent="0" defTabSz="980603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3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Verdana" pitchFamily="34" charset="0"/>
              <a:ea typeface="Verdana" pitchFamily="34" charset="0"/>
              <a:cs typeface="Verdana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7086600" y="6498116"/>
            <a:ext cx="1447800" cy="283684"/>
          </a:xfrm>
          <a:prstGeom prst="rect">
            <a:avLst/>
          </a:prstGeom>
          <a:noFill/>
        </p:spPr>
        <p:txBody>
          <a:bodyPr wrap="square" lIns="98060" tIns="49030" rIns="98060" bIns="49030" rtlCol="0">
            <a:spAutoFit/>
          </a:bodyPr>
          <a:lstStyle/>
          <a:p>
            <a:r>
              <a:rPr lang="en-US" sz="1200" b="1" dirty="0" smtClean="0">
                <a:solidFill>
                  <a:schemeClr val="bg1"/>
                </a:solidFill>
                <a:latin typeface="Neo Sans Intel" pitchFamily="34" charset="0"/>
              </a:rPr>
              <a:t>Intel Confidential</a:t>
            </a:r>
          </a:p>
        </p:txBody>
      </p:sp>
      <p:sp>
        <p:nvSpPr>
          <p:cNvPr id="13" name="Rectangle 9"/>
          <p:cNvSpPr>
            <a:spLocks noChangeArrowheads="1"/>
          </p:cNvSpPr>
          <p:nvPr userDrawn="1"/>
        </p:nvSpPr>
        <p:spPr bwMode="auto">
          <a:xfrm>
            <a:off x="685800" y="647541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defRPr/>
            </a:pPr>
            <a:r>
              <a:rPr lang="en-US" altLang="ko-KR" dirty="0" smtClean="0">
                <a:ea typeface="굴림" charset="-127"/>
              </a:rPr>
              <a:t>Submission</a:t>
            </a:r>
            <a:endParaRPr lang="en-US" altLang="ko-KR" dirty="0">
              <a:ea typeface="굴림" charset="-127"/>
            </a:endParaRPr>
          </a:p>
        </p:txBody>
      </p:sp>
      <p:sp>
        <p:nvSpPr>
          <p:cNvPr id="14" name="Line 10"/>
          <p:cNvSpPr>
            <a:spLocks noChangeShapeType="1"/>
          </p:cNvSpPr>
          <p:nvPr userDrawn="1"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5" name="바닥글 개체 틀 2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>
            <a:lvl1pPr>
              <a:defRPr/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6" name="슬라이드 번호 개체 틀 3"/>
          <p:cNvSpPr>
            <a:spLocks noGrp="1"/>
          </p:cNvSpPr>
          <p:nvPr>
            <p:ph type="sldNum" sz="quarter" idx="12"/>
          </p:nvPr>
        </p:nvSpPr>
        <p:spPr>
          <a:xfrm>
            <a:off x="4344988" y="6475413"/>
            <a:ext cx="530225" cy="182562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8CBCF7A-1E0D-49A7-8A4E-07EEBC7D2FA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8" name="Line 8"/>
          <p:cNvSpPr>
            <a:spLocks noChangeShapeType="1"/>
          </p:cNvSpPr>
          <p:nvPr userDrawn="1"/>
        </p:nvSpPr>
        <p:spPr bwMode="auto">
          <a:xfrm>
            <a:off x="685800" y="42939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9" name="Rectangle 7"/>
          <p:cNvSpPr>
            <a:spLocks noChangeArrowheads="1"/>
          </p:cNvSpPr>
          <p:nvPr userDrawn="1"/>
        </p:nvSpPr>
        <p:spPr bwMode="auto">
          <a:xfrm>
            <a:off x="5867400" y="210234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802.11-17/1627r1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17" name="Rectangle 7"/>
          <p:cNvSpPr>
            <a:spLocks noChangeArrowheads="1"/>
          </p:cNvSpPr>
          <p:nvPr userDrawn="1"/>
        </p:nvSpPr>
        <p:spPr bwMode="auto">
          <a:xfrm>
            <a:off x="706638" y="199810"/>
            <a:ext cx="713337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0" lvl="3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Nov 2017</a:t>
            </a:r>
            <a:endParaRPr lang="en-US" altLang="ko-KR" sz="1400" b="1" dirty="0">
              <a:ea typeface="굴림" pitchFamily="34" charset="-127"/>
            </a:endParaRPr>
          </a:p>
        </p:txBody>
      </p:sp>
    </p:spTree>
    <p:extLst>
      <p:ext uri="{BB962C8B-B14F-4D97-AF65-F5344CB8AC3E}">
        <p14:creationId xmlns:p14="http://schemas.microsoft.com/office/powerpoint/2010/main" val="4160649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title style</a:t>
            </a:r>
          </a:p>
        </p:txBody>
      </p:sp>
      <p:sp>
        <p:nvSpPr>
          <p:cNvPr id="1843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62000" y="17526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 smtClean="0"/>
              <a:t>Click to edit Master text styles</a:t>
            </a:r>
          </a:p>
          <a:p>
            <a:pPr lvl="1"/>
            <a:r>
              <a:rPr lang="en-US" altLang="ko-KR" dirty="0" smtClean="0"/>
              <a:t>Second level</a:t>
            </a:r>
          </a:p>
          <a:p>
            <a:pPr lvl="2"/>
            <a:r>
              <a:rPr lang="en-US" altLang="ko-KR" dirty="0" smtClean="0"/>
              <a:t>Third level</a:t>
            </a:r>
          </a:p>
          <a:p>
            <a:pPr lvl="3"/>
            <a:r>
              <a:rPr lang="en-US" altLang="ko-KR" dirty="0" smtClean="0"/>
              <a:t>Fourth level</a:t>
            </a:r>
          </a:p>
          <a:p>
            <a:pPr lvl="4"/>
            <a:r>
              <a:rPr lang="en-US" altLang="ko-KR" dirty="0" smtClean="0"/>
              <a:t>Fifth level</a:t>
            </a:r>
          </a:p>
        </p:txBody>
      </p:sp>
      <p:sp>
        <p:nvSpPr>
          <p:cNvPr id="12" name="바닥글 개체 틀 2"/>
          <p:cNvSpPr>
            <a:spLocks noGrp="1"/>
          </p:cNvSpPr>
          <p:nvPr>
            <p:ph type="ftr" sz="quarter" idx="3"/>
          </p:nvPr>
        </p:nvSpPr>
        <p:spPr bwMode="auto">
          <a:xfrm>
            <a:off x="6913484" y="6477000"/>
            <a:ext cx="1649491" cy="184666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>
                <a:ea typeface="굴림" pitchFamily="34" charset="-127"/>
              </a:defRPr>
            </a:lvl1pPr>
          </a:lstStyle>
          <a:p>
            <a:r>
              <a:rPr lang="en-US" altLang="ko-KR" dirty="0" smtClean="0"/>
              <a:t>Po-Kai Huang et al. (Intel)</a:t>
            </a:r>
            <a:endParaRPr lang="en-US" altLang="ko-KR" dirty="0"/>
          </a:p>
        </p:txBody>
      </p:sp>
      <p:sp>
        <p:nvSpPr>
          <p:cNvPr id="13" name="슬라이드 번호 개체 틀 3"/>
          <p:cNvSpPr>
            <a:spLocks noGrp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>
                <a:ea typeface="굴림" charset="-127"/>
              </a:defRPr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0050092-9108-44CD-920C-9A015721E6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7" name="Rectangle 7"/>
          <p:cNvSpPr>
            <a:spLocks noChangeArrowheads="1"/>
          </p:cNvSpPr>
          <p:nvPr userDrawn="1"/>
        </p:nvSpPr>
        <p:spPr bwMode="auto">
          <a:xfrm>
            <a:off x="5869730" y="394156"/>
            <a:ext cx="257577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doc.: IEEE 802.11-17/1627r1</a:t>
            </a:r>
            <a:endParaRPr lang="en-US" altLang="ko-KR" sz="1400" b="1" dirty="0">
              <a:ea typeface="굴림" pitchFamily="34" charset="-127"/>
            </a:endParaRPr>
          </a:p>
        </p:txBody>
      </p:sp>
      <p:sp>
        <p:nvSpPr>
          <p:cNvPr id="8" name="Line 8"/>
          <p:cNvSpPr>
            <a:spLocks noChangeShapeType="1"/>
          </p:cNvSpPr>
          <p:nvPr userDrawn="1"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>
              <a:defRPr/>
            </a:pPr>
            <a:endParaRPr lang="ko-KR" altLang="en-US"/>
          </a:p>
        </p:txBody>
      </p:sp>
      <p:sp>
        <p:nvSpPr>
          <p:cNvPr id="10" name="Rectangle 7"/>
          <p:cNvSpPr>
            <a:spLocks noChangeArrowheads="1"/>
          </p:cNvSpPr>
          <p:nvPr userDrawn="1"/>
        </p:nvSpPr>
        <p:spPr bwMode="auto">
          <a:xfrm>
            <a:off x="304800" y="394156"/>
            <a:ext cx="2514600" cy="2154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0" tIns="0" rIns="0" bIns="0" anchor="b">
            <a:spAutoFit/>
          </a:bodyPr>
          <a:lstStyle/>
          <a:p>
            <a:pPr marL="457200" lvl="4" algn="l"/>
            <a:r>
              <a:rPr lang="en-US" sz="1400" dirty="0" smtClean="0">
                <a:latin typeface="Times New Roman" pitchFamily="18" charset="0"/>
                <a:ea typeface="굴림" pitchFamily="34" charset="-127"/>
              </a:rPr>
              <a:t>Nov 2017</a:t>
            </a:r>
            <a:endParaRPr lang="en-US" altLang="ko-KR" sz="1400" b="1" dirty="0">
              <a:ea typeface="굴림" pitchFamily="34" charset="-127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9" name="슬라이드 번호 개체 틀 6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r>
              <a:rPr lang="en-US" altLang="ko-KR" smtClean="0">
                <a:ea typeface="굴림" pitchFamily="34" charset="-127"/>
              </a:rPr>
              <a:t>Slide </a:t>
            </a:r>
            <a:fld id="{4883C6A0-A99F-4D4B-BED4-FEEACDB547CE}" type="slidenum">
              <a:rPr lang="en-US" altLang="ko-KR" smtClean="0">
                <a:ea typeface="굴림" pitchFamily="34" charset="-127"/>
              </a:rPr>
              <a:pPr/>
              <a:t>1</a:t>
            </a:fld>
            <a:endParaRPr lang="en-US" altLang="ko-KR" dirty="0" smtClean="0">
              <a:ea typeface="굴림" pitchFamily="34" charset="-127"/>
            </a:endParaRPr>
          </a:p>
        </p:txBody>
      </p:sp>
      <p:sp>
        <p:nvSpPr>
          <p:cNvPr id="1030" name="Rectangle 2"/>
          <p:cNvSpPr>
            <a:spLocks noGrp="1" noChangeArrowheads="1"/>
          </p:cNvSpPr>
          <p:nvPr>
            <p:ph type="title" idx="4294967295"/>
          </p:nvPr>
        </p:nvSpPr>
        <p:spPr>
          <a:xfrm>
            <a:off x="228600" y="838200"/>
            <a:ext cx="8534400" cy="1066800"/>
          </a:xfrm>
          <a:noFill/>
        </p:spPr>
        <p:txBody>
          <a:bodyPr/>
          <a:lstStyle/>
          <a:p>
            <a:r>
              <a:rPr lang="en-US" sz="2400" dirty="0" smtClean="0"/>
              <a:t>WUR Action Frame Format Follow up</a:t>
            </a:r>
            <a:endParaRPr lang="en-US" altLang="ko-KR" sz="2400" dirty="0">
              <a:latin typeface="Times New Roman" pitchFamily="18" charset="0"/>
              <a:ea typeface="굴림" pitchFamily="34" charset="-127"/>
            </a:endParaRPr>
          </a:p>
        </p:txBody>
      </p:sp>
      <p:sp>
        <p:nvSpPr>
          <p:cNvPr id="1031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667000" y="2057400"/>
            <a:ext cx="396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ko-KR" sz="1800" dirty="0" smtClean="0">
                <a:latin typeface="Times New Roman" pitchFamily="18" charset="0"/>
                <a:ea typeface="굴림" pitchFamily="34" charset="-127"/>
              </a:rPr>
              <a:t>Date:</a:t>
            </a:r>
            <a:r>
              <a:rPr lang="en-US" altLang="ko-KR" sz="1800" b="0" dirty="0" smtClean="0">
                <a:latin typeface="Times New Roman" pitchFamily="18" charset="0"/>
                <a:ea typeface="굴림" pitchFamily="34" charset="-127"/>
              </a:rPr>
              <a:t> 2017-11-06</a:t>
            </a:r>
          </a:p>
        </p:txBody>
      </p:sp>
      <p:sp>
        <p:nvSpPr>
          <p:cNvPr id="1032" name="Rectangle 4"/>
          <p:cNvSpPr>
            <a:spLocks noChangeArrowheads="1"/>
          </p:cNvSpPr>
          <p:nvPr/>
        </p:nvSpPr>
        <p:spPr bwMode="auto">
          <a:xfrm>
            <a:off x="533400" y="2514600"/>
            <a:ext cx="76962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endParaRPr lang="en-US" altLang="ko-KR" sz="2000" b="1" dirty="0" smtClean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b="1" dirty="0">
              <a:ea typeface="굴림" pitchFamily="34" charset="-127"/>
            </a:endParaRPr>
          </a:p>
          <a:p>
            <a:pPr marL="342900" indent="-342900">
              <a:spcBef>
                <a:spcPct val="20000"/>
              </a:spcBef>
            </a:pPr>
            <a:endParaRPr lang="en-US" altLang="ko-KR" sz="2000" dirty="0">
              <a:ea typeface="굴림" pitchFamily="34" charset="-127"/>
            </a:endParaRPr>
          </a:p>
        </p:txBody>
      </p:sp>
      <p:sp>
        <p:nvSpPr>
          <p:cNvPr id="10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6913484" y="6477000"/>
            <a:ext cx="1649491" cy="184666"/>
          </a:xfrm>
        </p:spPr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92185456"/>
              </p:ext>
            </p:extLst>
          </p:nvPr>
        </p:nvGraphicFramePr>
        <p:xfrm>
          <a:off x="895350" y="2590800"/>
          <a:ext cx="7334250" cy="2179321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466850"/>
                <a:gridCol w="1158040"/>
                <a:gridCol w="1621255"/>
                <a:gridCol w="1312445"/>
                <a:gridCol w="1775660"/>
              </a:tblGrid>
              <a:tr h="259081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Name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Affiliation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Address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Phone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solidFill>
                            <a:schemeClr val="tx1"/>
                          </a:solidFill>
                        </a:rPr>
                        <a:t>Email</a:t>
                      </a:r>
                      <a:endParaRPr lang="en-US" sz="11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Po-Kai Huang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Intel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2200 Mission College Blvd., Santa Clara, CA 95054, </a:t>
                      </a: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USA 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+</a:t>
                      </a:r>
                      <a:r>
                        <a:rPr lang="en-US" sz="12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1-408-765-8080</a:t>
                      </a: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kern="1200" dirty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 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100" kern="1200" dirty="0" smtClean="0">
                          <a:solidFill>
                            <a:srgbClr val="000000"/>
                          </a:solidFill>
                          <a:latin typeface="Times New Roman"/>
                          <a:ea typeface="Times New Roman"/>
                          <a:cs typeface="Arial"/>
                        </a:rPr>
                        <a:t>po-kai.huang@intel.com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Daniel F Bravo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/>
                        <a:t>Noam Ginsburg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algn="ctr"/>
                      <a:r>
                        <a:rPr lang="en-US" sz="1200" baseline="0" dirty="0" smtClean="0"/>
                        <a:t>Robert Stacey</a:t>
                      </a:r>
                      <a:endParaRPr lang="en-US" sz="12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2685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100" kern="1200" dirty="0">
                        <a:solidFill>
                          <a:srgbClr val="000000"/>
                        </a:solidFill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447750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Corresponding Signaling to Enable WUR Mode Suspend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In Action type field of WUR Mode element, </a:t>
            </a:r>
            <a:r>
              <a:rPr lang="en-US" dirty="0" smtClean="0"/>
              <a:t>include the following indication:</a:t>
            </a:r>
          </a:p>
          <a:p>
            <a:pPr lvl="1"/>
            <a:r>
              <a:rPr lang="en-US" dirty="0" smtClean="0"/>
              <a:t>Enter </a:t>
            </a:r>
            <a:r>
              <a:rPr lang="en-US" dirty="0"/>
              <a:t>WUR Mode Suspend Request, </a:t>
            </a:r>
            <a:endParaRPr lang="en-US" dirty="0" smtClean="0"/>
          </a:p>
          <a:p>
            <a:pPr lvl="1"/>
            <a:r>
              <a:rPr lang="en-US" dirty="0" smtClean="0"/>
              <a:t>Enter </a:t>
            </a:r>
            <a:r>
              <a:rPr lang="en-US" dirty="0"/>
              <a:t>WUR Mode Suspend Response, </a:t>
            </a:r>
            <a:endParaRPr lang="en-US" dirty="0" smtClean="0"/>
          </a:p>
          <a:p>
            <a:pPr lvl="1"/>
            <a:r>
              <a:rPr lang="en-US" dirty="0" smtClean="0"/>
              <a:t>Enter </a:t>
            </a:r>
            <a:r>
              <a:rPr lang="en-US" dirty="0"/>
              <a:t>WUR Mode </a:t>
            </a:r>
            <a:r>
              <a:rPr lang="en-US" dirty="0" smtClean="0"/>
              <a:t>Suspend</a:t>
            </a:r>
          </a:p>
          <a:p>
            <a:pPr lvl="1"/>
            <a:r>
              <a:rPr lang="en-US" dirty="0" smtClean="0"/>
              <a:t>Enter </a:t>
            </a:r>
            <a:r>
              <a:rPr lang="en-US" dirty="0"/>
              <a:t>WUR Mode</a:t>
            </a:r>
          </a:p>
          <a:p>
            <a:r>
              <a:rPr lang="en-US" dirty="0"/>
              <a:t>In WUR Mode Response Status field of WUR Mode element, </a:t>
            </a:r>
            <a:r>
              <a:rPr lang="en-US" dirty="0" smtClean="0"/>
              <a:t>include the following indication</a:t>
            </a:r>
          </a:p>
          <a:p>
            <a:pPr lvl="1"/>
            <a:r>
              <a:rPr lang="en-US" dirty="0" smtClean="0"/>
              <a:t>Enter </a:t>
            </a:r>
            <a:r>
              <a:rPr lang="en-US" dirty="0"/>
              <a:t>WUR Mode Suspend Accept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10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840398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discuss the frame format of WUR Action frame</a:t>
            </a:r>
          </a:p>
          <a:p>
            <a:r>
              <a:rPr lang="en-US" dirty="0" smtClean="0"/>
              <a:t>We discuss signaling to enable two way WUR Mode setup and one way WUR Mode teardown</a:t>
            </a:r>
          </a:p>
          <a:p>
            <a:r>
              <a:rPr lang="en-US" dirty="0" smtClean="0"/>
              <a:t>We discuss the definition of WUR Mode Suspend and the signaling to enable the new state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11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2415501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b="1" dirty="0">
                <a:ea typeface="+mn-ea"/>
                <a:cs typeface="+mn-cs"/>
              </a:rPr>
              <a:t>Do you support the </a:t>
            </a:r>
            <a:r>
              <a:rPr lang="en-US" b="1" dirty="0" smtClean="0">
                <a:ea typeface="+mn-ea"/>
                <a:cs typeface="+mn-cs"/>
              </a:rPr>
              <a:t>following?</a:t>
            </a:r>
          </a:p>
          <a:p>
            <a:pPr marL="342900" lvl="1" indent="-342900">
              <a:buFontTx/>
              <a:buChar char="•"/>
            </a:pPr>
            <a:r>
              <a:rPr lang="en-US" b="1" dirty="0" smtClean="0">
                <a:ea typeface="+mn-ea"/>
                <a:cs typeface="+mn-cs"/>
              </a:rPr>
              <a:t>The frame body of WUR Action frame can include the following:</a:t>
            </a:r>
            <a:endParaRPr lang="en-US" dirty="0" smtClean="0">
              <a:ea typeface="+mn-ea"/>
              <a:cs typeface="+mn-cs"/>
            </a:endParaRPr>
          </a:p>
          <a:p>
            <a:pPr marL="685800" lvl="2" indent="-342900"/>
            <a:r>
              <a:rPr lang="en-US" dirty="0"/>
              <a:t>Category </a:t>
            </a:r>
            <a:r>
              <a:rPr lang="en-US" dirty="0" smtClean="0"/>
              <a:t>field that </a:t>
            </a:r>
            <a:r>
              <a:rPr lang="en-US" dirty="0"/>
              <a:t>indicates WUR </a:t>
            </a:r>
            <a:r>
              <a:rPr lang="en-US" dirty="0" smtClean="0"/>
              <a:t>Action</a:t>
            </a:r>
          </a:p>
          <a:p>
            <a:pPr marL="685800" lvl="2" indent="-342900"/>
            <a:r>
              <a:rPr lang="en-US" dirty="0"/>
              <a:t>WUR Action field </a:t>
            </a:r>
            <a:r>
              <a:rPr lang="en-US" dirty="0" smtClean="0"/>
              <a:t>that includes </a:t>
            </a:r>
            <a:r>
              <a:rPr lang="en-US" dirty="0"/>
              <a:t>the following indications: WUR Mode Setup and WUR Mode Teardown </a:t>
            </a:r>
            <a:endParaRPr lang="en-US" dirty="0" smtClean="0"/>
          </a:p>
          <a:p>
            <a:pPr marL="685800" lvl="2" indent="-342900"/>
            <a:r>
              <a:rPr lang="en-US" dirty="0" smtClean="0"/>
              <a:t>Dialog Token field</a:t>
            </a:r>
            <a:endParaRPr lang="en-US" dirty="0"/>
          </a:p>
          <a:p>
            <a:pPr marL="685800" lvl="2" indent="-342900"/>
            <a:r>
              <a:rPr lang="en-US" dirty="0" smtClean="0"/>
              <a:t>WUR </a:t>
            </a:r>
            <a:r>
              <a:rPr lang="en-US" dirty="0"/>
              <a:t>Mode </a:t>
            </a:r>
            <a:r>
              <a:rPr lang="en-US" dirty="0" smtClean="0"/>
              <a:t>Element includes </a:t>
            </a:r>
            <a:r>
              <a:rPr lang="en-US" dirty="0"/>
              <a:t>necessary WUR </a:t>
            </a:r>
            <a:r>
              <a:rPr lang="en-US" dirty="0" smtClean="0"/>
              <a:t>parameters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4569148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sz="2400" b="1" dirty="0"/>
              <a:t>Do you support the </a:t>
            </a:r>
            <a:r>
              <a:rPr lang="en-US" sz="2400" b="1" dirty="0" smtClean="0"/>
              <a:t>following?</a:t>
            </a:r>
            <a:endParaRPr lang="en-US" sz="2400" b="1" dirty="0"/>
          </a:p>
          <a:p>
            <a:pPr marL="342900" lvl="1" indent="-342900">
              <a:buFontTx/>
              <a:buChar char="•"/>
            </a:pPr>
            <a:r>
              <a:rPr lang="en-US" sz="2400" b="1" dirty="0"/>
              <a:t>The WUR </a:t>
            </a:r>
            <a:r>
              <a:rPr lang="en-US" sz="2400" b="1" dirty="0" smtClean="0"/>
              <a:t>Mode element can include </a:t>
            </a:r>
            <a:r>
              <a:rPr lang="en-US" sz="2400" b="1" dirty="0"/>
              <a:t>the </a:t>
            </a:r>
            <a:r>
              <a:rPr lang="en-US" sz="2400" b="1" dirty="0" smtClean="0"/>
              <a:t>following:</a:t>
            </a:r>
            <a:endParaRPr lang="en-US" sz="2400" b="1" dirty="0"/>
          </a:p>
          <a:p>
            <a:pPr marL="685800" lvl="2" indent="-342900"/>
            <a:r>
              <a:rPr lang="en-US" dirty="0" smtClean="0"/>
              <a:t>Element ID and Element ID Extension fields that indicate WUR Mode Element</a:t>
            </a:r>
          </a:p>
          <a:p>
            <a:pPr marL="685800" lvl="2" indent="-342900"/>
            <a:r>
              <a:rPr lang="en-US" dirty="0" smtClean="0"/>
              <a:t>Length field</a:t>
            </a:r>
          </a:p>
          <a:p>
            <a:pPr marL="685800" lvl="2" indent="-342900"/>
            <a:r>
              <a:rPr lang="en-US" dirty="0"/>
              <a:t>Action Type </a:t>
            </a:r>
            <a:r>
              <a:rPr lang="en-US" dirty="0" smtClean="0"/>
              <a:t>field that includes the following indications: </a:t>
            </a:r>
            <a:r>
              <a:rPr lang="en-US" dirty="0"/>
              <a:t>Enter WUR Mode Request, Enter WUR Mode </a:t>
            </a:r>
            <a:r>
              <a:rPr lang="en-US" dirty="0" smtClean="0"/>
              <a:t>Response</a:t>
            </a:r>
          </a:p>
          <a:p>
            <a:pPr marL="685800" lvl="2" indent="-342900"/>
            <a:r>
              <a:rPr lang="en-US" dirty="0" smtClean="0"/>
              <a:t>WUR Mode Response Status field that includes </a:t>
            </a:r>
            <a:r>
              <a:rPr lang="en-US" dirty="0"/>
              <a:t>the following indications: </a:t>
            </a:r>
            <a:r>
              <a:rPr lang="en-US" dirty="0" smtClean="0"/>
              <a:t>Enter WUR Mode Accept and Denied</a:t>
            </a:r>
          </a:p>
          <a:p>
            <a:pPr marL="685800" lvl="2" indent="-342900"/>
            <a:r>
              <a:rPr lang="en-US" dirty="0" smtClean="0"/>
              <a:t>WUR parameters field that includes the indication for WUR parameters</a:t>
            </a:r>
          </a:p>
          <a:p>
            <a:pPr marL="342900" lvl="1" indent="-342900">
              <a:buFontTx/>
              <a:buChar char="•"/>
            </a:pPr>
            <a:endParaRPr lang="en-US" sz="2400" b="1" dirty="0" smtClean="0"/>
          </a:p>
          <a:p>
            <a:pPr marL="342900" lvl="1" indent="-342900">
              <a:buFontTx/>
              <a:buChar char="•"/>
            </a:pPr>
            <a:endParaRPr lang="en-US" sz="2400" b="1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13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835844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Straw Poll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Tx/>
              <a:buChar char="•"/>
            </a:pPr>
            <a:r>
              <a:rPr lang="en-US" b="1" dirty="0"/>
              <a:t>Do you support the following?</a:t>
            </a:r>
          </a:p>
          <a:p>
            <a:r>
              <a:rPr lang="en-US" sz="2000" dirty="0" smtClean="0"/>
              <a:t>Define WUR Mode Suspend, and if an non-AP STA is in WUR Mode Suspend, then</a:t>
            </a:r>
          </a:p>
          <a:p>
            <a:pPr lvl="1"/>
            <a:r>
              <a:rPr lang="en-US" sz="1600" dirty="0" smtClean="0"/>
              <a:t>The negotiated WUR parameters between AP and non-AP STA is maintained</a:t>
            </a:r>
          </a:p>
          <a:p>
            <a:pPr lvl="1"/>
            <a:r>
              <a:rPr lang="en-US" sz="1600" dirty="0" smtClean="0"/>
              <a:t>Non-AP STA may turn off the </a:t>
            </a:r>
            <a:r>
              <a:rPr lang="en-US" sz="1600" dirty="0" err="1" smtClean="0"/>
              <a:t>WURx</a:t>
            </a:r>
            <a:endParaRPr lang="en-US" sz="1600" dirty="0" smtClean="0"/>
          </a:p>
          <a:p>
            <a:pPr lvl="1"/>
            <a:r>
              <a:rPr lang="en-US" sz="1600" dirty="0" smtClean="0"/>
              <a:t>Note that negotiated </a:t>
            </a:r>
            <a:r>
              <a:rPr lang="en-US" sz="1600" dirty="0"/>
              <a:t>PCR schedule </a:t>
            </a:r>
            <a:r>
              <a:rPr lang="en-US" sz="1600" dirty="0" smtClean="0"/>
              <a:t>(if any) </a:t>
            </a:r>
            <a:r>
              <a:rPr lang="en-US" sz="1600" dirty="0"/>
              <a:t>is </a:t>
            </a:r>
            <a:r>
              <a:rPr lang="en-US" sz="1600" dirty="0" smtClean="0"/>
              <a:t>active and is not suspended</a:t>
            </a:r>
            <a:endParaRPr lang="en-US" sz="1600" dirty="0"/>
          </a:p>
          <a:p>
            <a:pPr lvl="1"/>
            <a:endParaRPr lang="en-US" sz="1600" dirty="0" smtClean="0"/>
          </a:p>
          <a:p>
            <a:pPr marL="457200" lvl="1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14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22829513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</a:t>
            </a:r>
            <a:r>
              <a:rPr lang="en-US" dirty="0" smtClean="0"/>
              <a:t>Poll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 you support to add the following signaling in WUR Mode element?</a:t>
            </a:r>
          </a:p>
          <a:p>
            <a:pPr lvl="1"/>
            <a:r>
              <a:rPr lang="en-US" dirty="0" smtClean="0"/>
              <a:t>In </a:t>
            </a:r>
            <a:r>
              <a:rPr lang="en-US" dirty="0"/>
              <a:t>Action type field of WUR Mode </a:t>
            </a:r>
            <a:r>
              <a:rPr lang="en-US" dirty="0" smtClean="0"/>
              <a:t>element, include the following indication: </a:t>
            </a:r>
            <a:endParaRPr lang="en-US" dirty="0"/>
          </a:p>
          <a:p>
            <a:pPr lvl="2"/>
            <a:r>
              <a:rPr lang="en-US" dirty="0" smtClean="0"/>
              <a:t>Enter </a:t>
            </a:r>
            <a:r>
              <a:rPr lang="en-US" dirty="0"/>
              <a:t>WUR Mode Suspend </a:t>
            </a:r>
            <a:r>
              <a:rPr lang="en-US" dirty="0" smtClean="0"/>
              <a:t>Request</a:t>
            </a:r>
          </a:p>
          <a:p>
            <a:pPr lvl="2"/>
            <a:r>
              <a:rPr lang="en-US" dirty="0" smtClean="0"/>
              <a:t>Enter </a:t>
            </a:r>
            <a:r>
              <a:rPr lang="en-US" dirty="0"/>
              <a:t>WUR Mode Suspend </a:t>
            </a:r>
            <a:r>
              <a:rPr lang="en-US" dirty="0" smtClean="0"/>
              <a:t>Response</a:t>
            </a:r>
          </a:p>
          <a:p>
            <a:pPr lvl="2"/>
            <a:r>
              <a:rPr lang="en-US" dirty="0" smtClean="0"/>
              <a:t>Enter </a:t>
            </a:r>
            <a:r>
              <a:rPr lang="en-US" dirty="0"/>
              <a:t>WUR Mode </a:t>
            </a:r>
            <a:r>
              <a:rPr lang="en-US" dirty="0" smtClean="0"/>
              <a:t>Suspend</a:t>
            </a:r>
          </a:p>
          <a:p>
            <a:pPr lvl="2"/>
            <a:r>
              <a:rPr lang="en-US" dirty="0" smtClean="0"/>
              <a:t>Enter WUR Mode</a:t>
            </a:r>
          </a:p>
          <a:p>
            <a:pPr lvl="1"/>
            <a:r>
              <a:rPr lang="en-US" dirty="0" smtClean="0"/>
              <a:t>In </a:t>
            </a:r>
            <a:r>
              <a:rPr lang="en-US" dirty="0"/>
              <a:t>WUR Mode Response Status field of WUR Mode </a:t>
            </a:r>
            <a:r>
              <a:rPr lang="en-US" dirty="0" smtClean="0"/>
              <a:t>element, include the following indication: Enter </a:t>
            </a:r>
            <a:r>
              <a:rPr lang="en-US" dirty="0"/>
              <a:t>WUR Mode </a:t>
            </a:r>
            <a:r>
              <a:rPr lang="en-US" dirty="0" smtClean="0"/>
              <a:t>Suspend Accept</a:t>
            </a:r>
            <a:endParaRPr lang="en-US" sz="2000" dirty="0">
              <a:solidFill>
                <a:srgbClr val="FF0000"/>
              </a:solidFill>
            </a:endParaRP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15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3438652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the following to the 11ba SFD:</a:t>
            </a:r>
          </a:p>
          <a:p>
            <a:pPr marL="342900" lvl="1" indent="-342900">
              <a:buFontTx/>
              <a:buChar char="•"/>
            </a:pPr>
            <a:r>
              <a:rPr lang="en-US" b="1" dirty="0" smtClean="0">
                <a:ea typeface="+mn-ea"/>
                <a:cs typeface="+mn-cs"/>
              </a:rPr>
              <a:t>The frame body of WUR Action frame can include the following:</a:t>
            </a:r>
            <a:endParaRPr lang="en-US" dirty="0" smtClean="0">
              <a:ea typeface="+mn-ea"/>
              <a:cs typeface="+mn-cs"/>
            </a:endParaRPr>
          </a:p>
          <a:p>
            <a:pPr marL="685800" lvl="2" indent="-342900"/>
            <a:r>
              <a:rPr lang="en-US" dirty="0"/>
              <a:t>Category </a:t>
            </a:r>
            <a:r>
              <a:rPr lang="en-US" dirty="0" smtClean="0"/>
              <a:t>field that </a:t>
            </a:r>
            <a:r>
              <a:rPr lang="en-US" dirty="0"/>
              <a:t>indicates WUR </a:t>
            </a:r>
            <a:r>
              <a:rPr lang="en-US" dirty="0" smtClean="0"/>
              <a:t>Action</a:t>
            </a:r>
          </a:p>
          <a:p>
            <a:pPr marL="685800" lvl="2" indent="-342900"/>
            <a:r>
              <a:rPr lang="en-US" dirty="0"/>
              <a:t>WUR Action field </a:t>
            </a:r>
            <a:r>
              <a:rPr lang="en-US" dirty="0" smtClean="0"/>
              <a:t>that includes </a:t>
            </a:r>
            <a:r>
              <a:rPr lang="en-US" dirty="0"/>
              <a:t>the following indications: WUR Mode Setup and WUR Mode Teardown </a:t>
            </a:r>
            <a:endParaRPr lang="en-US" dirty="0" smtClean="0"/>
          </a:p>
          <a:p>
            <a:pPr marL="685800" lvl="2" indent="-342900"/>
            <a:r>
              <a:rPr lang="en-US" dirty="0" smtClean="0"/>
              <a:t>Dialog Token field</a:t>
            </a:r>
            <a:endParaRPr lang="en-US" dirty="0"/>
          </a:p>
          <a:p>
            <a:pPr marL="685800" lvl="2" indent="-342900"/>
            <a:r>
              <a:rPr lang="en-US" dirty="0" smtClean="0"/>
              <a:t>WUR </a:t>
            </a:r>
            <a:r>
              <a:rPr lang="en-US" dirty="0"/>
              <a:t>Mode </a:t>
            </a:r>
            <a:r>
              <a:rPr lang="en-US" dirty="0" smtClean="0"/>
              <a:t>Element includes </a:t>
            </a:r>
            <a:r>
              <a:rPr lang="en-US" dirty="0"/>
              <a:t>necessary WUR </a:t>
            </a:r>
            <a:r>
              <a:rPr lang="en-US" dirty="0" smtClean="0"/>
              <a:t>parameters</a:t>
            </a:r>
          </a:p>
          <a:p>
            <a:pPr marL="342900" lvl="1" indent="-342900"/>
            <a:endParaRPr lang="en-US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b="1" dirty="0">
                <a:ea typeface="+mn-ea"/>
                <a:cs typeface="+mn-cs"/>
              </a:rPr>
              <a:t>Move</a:t>
            </a:r>
            <a:r>
              <a:rPr lang="en-US" b="1" dirty="0" smtClean="0">
                <a:ea typeface="+mn-ea"/>
                <a:cs typeface="+mn-cs"/>
              </a:rPr>
              <a:t>: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b="1" dirty="0" smtClean="0">
                <a:ea typeface="+mn-ea"/>
                <a:cs typeface="+mn-cs"/>
              </a:rPr>
              <a:t>Second:</a:t>
            </a:r>
            <a:endParaRPr lang="en-US" b="1" dirty="0"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16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798567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the following to the 11ba SFD:</a:t>
            </a:r>
          </a:p>
          <a:p>
            <a:pPr marL="342900" lvl="1" indent="-342900">
              <a:buFontTx/>
              <a:buChar char="•"/>
            </a:pPr>
            <a:r>
              <a:rPr lang="en-US" b="1" dirty="0" smtClean="0"/>
              <a:t>The </a:t>
            </a:r>
            <a:r>
              <a:rPr lang="en-US" b="1" dirty="0"/>
              <a:t>WUR </a:t>
            </a:r>
            <a:r>
              <a:rPr lang="en-US" b="1" dirty="0" smtClean="0"/>
              <a:t>Mode element can include </a:t>
            </a:r>
            <a:r>
              <a:rPr lang="en-US" b="1" dirty="0"/>
              <a:t>the </a:t>
            </a:r>
            <a:r>
              <a:rPr lang="en-US" b="1" dirty="0" smtClean="0"/>
              <a:t>following:</a:t>
            </a:r>
            <a:endParaRPr lang="en-US" b="1" dirty="0"/>
          </a:p>
          <a:p>
            <a:pPr marL="685800" lvl="2" indent="-342900"/>
            <a:r>
              <a:rPr lang="en-US" sz="1600" dirty="0" smtClean="0"/>
              <a:t>Element ID and Element ID Extension fields that indicate WUR Mode Element</a:t>
            </a:r>
          </a:p>
          <a:p>
            <a:pPr marL="685800" lvl="2" indent="-342900"/>
            <a:r>
              <a:rPr lang="en-US" sz="1600" dirty="0" smtClean="0"/>
              <a:t>Length field</a:t>
            </a:r>
          </a:p>
          <a:p>
            <a:pPr marL="685800" lvl="2" indent="-342900"/>
            <a:r>
              <a:rPr lang="en-US" sz="1600" dirty="0"/>
              <a:t>Action Type </a:t>
            </a:r>
            <a:r>
              <a:rPr lang="en-US" sz="1600" dirty="0" smtClean="0"/>
              <a:t>field that includes the following indications: </a:t>
            </a:r>
            <a:r>
              <a:rPr lang="en-US" sz="1600" dirty="0"/>
              <a:t>Enter WUR Mode Request, Enter WUR Mode </a:t>
            </a:r>
            <a:r>
              <a:rPr lang="en-US" sz="1600" dirty="0" smtClean="0"/>
              <a:t>Response</a:t>
            </a:r>
          </a:p>
          <a:p>
            <a:pPr marL="685800" lvl="2" indent="-342900"/>
            <a:r>
              <a:rPr lang="en-US" sz="1600" dirty="0" smtClean="0"/>
              <a:t>WUR Mode Response Status field that includes </a:t>
            </a:r>
            <a:r>
              <a:rPr lang="en-US" sz="1600" dirty="0"/>
              <a:t>the following indications: </a:t>
            </a:r>
            <a:r>
              <a:rPr lang="en-US" sz="1600" dirty="0" smtClean="0"/>
              <a:t>Enter WUR Mode Accept and Denied</a:t>
            </a:r>
          </a:p>
          <a:p>
            <a:pPr marL="685800" lvl="2" indent="-342900"/>
            <a:r>
              <a:rPr lang="en-US" sz="1600" dirty="0" smtClean="0"/>
              <a:t>WUR parameters field that includes the indication for WUR parameters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b="1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b="1" dirty="0" smtClean="0"/>
              <a:t>Move</a:t>
            </a:r>
            <a:r>
              <a:rPr lang="en-US" b="1" dirty="0"/>
              <a:t>: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b="1" dirty="0"/>
              <a:t>Second:</a:t>
            </a:r>
          </a:p>
          <a:p>
            <a:pPr marL="342900" lvl="1" indent="-342900">
              <a:buFontTx/>
              <a:buChar char="•"/>
            </a:pPr>
            <a:endParaRPr lang="en-US" sz="2400" b="1" dirty="0" smtClean="0"/>
          </a:p>
          <a:p>
            <a:pPr marL="342900" lvl="1" indent="-342900">
              <a:buFontTx/>
              <a:buChar char="•"/>
            </a:pPr>
            <a:endParaRPr lang="en-US" sz="2400" b="1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17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405545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#3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the following to the 11ba SFD:</a:t>
            </a:r>
          </a:p>
          <a:p>
            <a:r>
              <a:rPr lang="en-US" sz="2000" dirty="0" smtClean="0"/>
              <a:t>Define WUR Mode Suspend, and if an non-AP STA is in WUR Mode Suspend, then</a:t>
            </a:r>
          </a:p>
          <a:p>
            <a:pPr lvl="1"/>
            <a:r>
              <a:rPr lang="en-US" sz="1600" dirty="0" smtClean="0"/>
              <a:t>The negotiated WUR parameters between AP and non-AP STA is maintained</a:t>
            </a:r>
          </a:p>
          <a:p>
            <a:pPr lvl="1"/>
            <a:r>
              <a:rPr lang="en-US" sz="1600" dirty="0" smtClean="0"/>
              <a:t>Non-AP STA may turn off the </a:t>
            </a:r>
            <a:r>
              <a:rPr lang="en-US" sz="1600" dirty="0" err="1" smtClean="0"/>
              <a:t>WURx</a:t>
            </a:r>
            <a:endParaRPr lang="en-US" sz="1600" dirty="0" smtClean="0"/>
          </a:p>
          <a:p>
            <a:pPr lvl="1"/>
            <a:r>
              <a:rPr lang="en-US" sz="1600" dirty="0" smtClean="0"/>
              <a:t>Note that negotiated </a:t>
            </a:r>
            <a:r>
              <a:rPr lang="en-US" sz="1600" dirty="0"/>
              <a:t>PCR schedule </a:t>
            </a:r>
            <a:r>
              <a:rPr lang="en-US" sz="1600" dirty="0" smtClean="0"/>
              <a:t>(if any) </a:t>
            </a:r>
            <a:r>
              <a:rPr lang="en-US" sz="1600" dirty="0"/>
              <a:t>is </a:t>
            </a:r>
            <a:r>
              <a:rPr lang="en-US" sz="1600" dirty="0" smtClean="0"/>
              <a:t>active and is not suspended</a:t>
            </a:r>
            <a:endParaRPr lang="en-US" sz="1600" dirty="0"/>
          </a:p>
          <a:p>
            <a:pPr lvl="1"/>
            <a:endParaRPr lang="en-US" sz="1600" dirty="0" smtClean="0"/>
          </a:p>
          <a:p>
            <a:r>
              <a:rPr lang="en-US" sz="2000" dirty="0"/>
              <a:t>Move:</a:t>
            </a:r>
          </a:p>
          <a:p>
            <a:r>
              <a:rPr lang="en-US" sz="2000" dirty="0"/>
              <a:t>Second:</a:t>
            </a:r>
          </a:p>
          <a:p>
            <a:pPr marL="457200" lvl="1" indent="0">
              <a:buNone/>
            </a:pPr>
            <a:endParaRPr lang="en-US" sz="1600" dirty="0" smtClean="0"/>
          </a:p>
          <a:p>
            <a:pPr marL="0" indent="0">
              <a:buNone/>
            </a:pPr>
            <a:endParaRPr lang="en-US" sz="2000" dirty="0" smtClean="0"/>
          </a:p>
          <a:p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18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70621956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Motion #4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/>
              <a:t>Move the following to the 11ba SFD:</a:t>
            </a:r>
          </a:p>
          <a:p>
            <a:r>
              <a:rPr lang="en-US" sz="2000" dirty="0"/>
              <a:t>A</a:t>
            </a:r>
            <a:r>
              <a:rPr lang="en-US" sz="2000" dirty="0" smtClean="0"/>
              <a:t>dd the following signaling in WUR Mode element</a:t>
            </a:r>
          </a:p>
          <a:p>
            <a:pPr lvl="1"/>
            <a:r>
              <a:rPr lang="en-US" sz="1800" dirty="0" smtClean="0"/>
              <a:t>In </a:t>
            </a:r>
            <a:r>
              <a:rPr lang="en-US" sz="1800" dirty="0"/>
              <a:t>Action type field of WUR Mode </a:t>
            </a:r>
            <a:r>
              <a:rPr lang="en-US" sz="1800" dirty="0" smtClean="0"/>
              <a:t>element, include the following indication: </a:t>
            </a:r>
            <a:endParaRPr lang="en-US" sz="1800" dirty="0"/>
          </a:p>
          <a:p>
            <a:pPr lvl="2"/>
            <a:r>
              <a:rPr lang="en-US" sz="1600" dirty="0" smtClean="0"/>
              <a:t>Enter </a:t>
            </a:r>
            <a:r>
              <a:rPr lang="en-US" sz="1600" dirty="0"/>
              <a:t>WUR Mode Suspend </a:t>
            </a:r>
            <a:r>
              <a:rPr lang="en-US" sz="1600" dirty="0" smtClean="0"/>
              <a:t>Request</a:t>
            </a:r>
          </a:p>
          <a:p>
            <a:pPr lvl="2"/>
            <a:r>
              <a:rPr lang="en-US" sz="1600" dirty="0" smtClean="0"/>
              <a:t>Enter </a:t>
            </a:r>
            <a:r>
              <a:rPr lang="en-US" sz="1600" dirty="0"/>
              <a:t>WUR Mode Suspend </a:t>
            </a:r>
            <a:r>
              <a:rPr lang="en-US" sz="1600" dirty="0" smtClean="0"/>
              <a:t>Response</a:t>
            </a:r>
          </a:p>
          <a:p>
            <a:pPr lvl="2"/>
            <a:r>
              <a:rPr lang="en-US" sz="1600" dirty="0" smtClean="0"/>
              <a:t>Enter </a:t>
            </a:r>
            <a:r>
              <a:rPr lang="en-US" sz="1600" dirty="0"/>
              <a:t>WUR Mode </a:t>
            </a:r>
            <a:r>
              <a:rPr lang="en-US" sz="1600" dirty="0" smtClean="0"/>
              <a:t>Suspend</a:t>
            </a:r>
          </a:p>
          <a:p>
            <a:pPr lvl="2"/>
            <a:r>
              <a:rPr lang="en-US" sz="1600" dirty="0" smtClean="0"/>
              <a:t>Enter WUR Mode</a:t>
            </a:r>
          </a:p>
          <a:p>
            <a:pPr lvl="1"/>
            <a:r>
              <a:rPr lang="en-US" sz="1800" dirty="0" smtClean="0"/>
              <a:t>In </a:t>
            </a:r>
            <a:r>
              <a:rPr lang="en-US" sz="1800" dirty="0"/>
              <a:t>WUR Mode Response Status field of WUR Mode </a:t>
            </a:r>
            <a:r>
              <a:rPr lang="en-US" sz="1800" dirty="0" smtClean="0"/>
              <a:t>element, include the following indication: Enter </a:t>
            </a:r>
            <a:r>
              <a:rPr lang="en-US" sz="1800" dirty="0"/>
              <a:t>WUR Mode </a:t>
            </a:r>
            <a:r>
              <a:rPr lang="en-US" sz="1800" dirty="0" smtClean="0"/>
              <a:t>Suspend Accept</a:t>
            </a:r>
          </a:p>
          <a:p>
            <a:endParaRPr lang="en-US" sz="2000" dirty="0" smtClean="0"/>
          </a:p>
          <a:p>
            <a:r>
              <a:rPr lang="en-US" sz="2000" dirty="0" smtClean="0"/>
              <a:t>Move</a:t>
            </a:r>
            <a:r>
              <a:rPr lang="en-US" sz="2000" dirty="0"/>
              <a:t>:</a:t>
            </a:r>
          </a:p>
          <a:p>
            <a:r>
              <a:rPr lang="en-US" sz="2000" dirty="0"/>
              <a:t>Second: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19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638743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propose to have WUR action frame in [1]</a:t>
            </a:r>
          </a:p>
          <a:p>
            <a:r>
              <a:rPr lang="en-US" dirty="0" smtClean="0"/>
              <a:t>We continue the design for WUR action frame format in this presentation to have enough materials for draft 0.1.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119042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[1] </a:t>
            </a:r>
            <a:r>
              <a:rPr lang="en-US" dirty="0" smtClean="0"/>
              <a:t>11-17-342-04-00ba </a:t>
            </a:r>
            <a:r>
              <a:rPr lang="en-US" dirty="0"/>
              <a:t>WUR Negotiation and Acknowledgement Procedure Follow </a:t>
            </a:r>
            <a:r>
              <a:rPr lang="en-US" dirty="0" smtClean="0"/>
              <a:t>up</a:t>
            </a:r>
          </a:p>
          <a:p>
            <a:r>
              <a:rPr lang="en-US" dirty="0"/>
              <a:t>[2] </a:t>
            </a:r>
            <a:r>
              <a:rPr lang="en-US" dirty="0" smtClean="0"/>
              <a:t>11-17-1302-04-00ba WUR Mode Operation Procedures</a:t>
            </a:r>
          </a:p>
          <a:p>
            <a:r>
              <a:rPr lang="en-US" dirty="0" smtClean="0"/>
              <a:t>[3]</a:t>
            </a:r>
            <a:r>
              <a:rPr lang="en-US" dirty="0"/>
              <a:t> </a:t>
            </a:r>
            <a:r>
              <a:rPr lang="en-US" dirty="0" smtClean="0"/>
              <a:t>11-17-1316-00-00ba </a:t>
            </a:r>
            <a:r>
              <a:rPr lang="en-US" dirty="0"/>
              <a:t>WUR Mode Signaling</a:t>
            </a: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20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299651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WUR Action Frame 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685800" lvl="2" indent="-342900"/>
            <a:endParaRPr lang="en-US" dirty="0" smtClean="0"/>
          </a:p>
          <a:p>
            <a:pPr marL="685800" lvl="2" indent="-342900"/>
            <a:endParaRPr lang="en-US" dirty="0"/>
          </a:p>
          <a:p>
            <a:pPr marL="685800" lvl="2" indent="-342900"/>
            <a:endParaRPr lang="en-US" dirty="0" smtClean="0"/>
          </a:p>
          <a:p>
            <a:pPr marL="685800" lvl="2" indent="-342900"/>
            <a:endParaRPr lang="en-US" dirty="0"/>
          </a:p>
          <a:p>
            <a:pPr marL="685800" lvl="2" indent="-342900"/>
            <a:endParaRPr lang="en-US" dirty="0" smtClean="0"/>
          </a:p>
          <a:p>
            <a:pPr marL="685800" lvl="2" indent="-342900"/>
            <a:endParaRPr lang="en-US" dirty="0"/>
          </a:p>
          <a:p>
            <a:pPr marL="685800" lvl="2" indent="-342900"/>
            <a:endParaRPr lang="en-US" dirty="0" smtClean="0"/>
          </a:p>
          <a:p>
            <a:pPr marL="685800" lvl="2" indent="-342900"/>
            <a:r>
              <a:rPr lang="en-US" dirty="0" smtClean="0"/>
              <a:t>Category </a:t>
            </a:r>
            <a:r>
              <a:rPr lang="en-US" dirty="0"/>
              <a:t>field indicates WUR Action</a:t>
            </a:r>
          </a:p>
          <a:p>
            <a:pPr marL="685800" lvl="2" indent="-342900"/>
            <a:r>
              <a:rPr lang="en-US" dirty="0"/>
              <a:t>WUR Action field includes </a:t>
            </a:r>
            <a:r>
              <a:rPr lang="en-US" dirty="0" smtClean="0"/>
              <a:t>appropriate </a:t>
            </a:r>
            <a:r>
              <a:rPr lang="en-US" dirty="0"/>
              <a:t>a</a:t>
            </a:r>
            <a:r>
              <a:rPr lang="en-US" dirty="0" smtClean="0"/>
              <a:t>ction</a:t>
            </a:r>
            <a:endParaRPr lang="en-US" dirty="0"/>
          </a:p>
          <a:p>
            <a:pPr marL="685800" lvl="2" indent="-342900"/>
            <a:r>
              <a:rPr lang="en-US" dirty="0"/>
              <a:t>Dialog Token </a:t>
            </a:r>
            <a:r>
              <a:rPr lang="en-US" dirty="0" smtClean="0"/>
              <a:t>field is defined in 9.4.1.12</a:t>
            </a:r>
          </a:p>
          <a:p>
            <a:pPr marL="685800" lvl="2" indent="-342900"/>
            <a:r>
              <a:rPr lang="en-US" dirty="0" smtClean="0"/>
              <a:t>WUR </a:t>
            </a:r>
            <a:r>
              <a:rPr lang="en-US" dirty="0"/>
              <a:t>Mode Element includes necessary WUR </a:t>
            </a:r>
            <a:r>
              <a:rPr lang="en-US" dirty="0" smtClean="0"/>
              <a:t>parameters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3</a:t>
            </a:fld>
            <a:endParaRPr lang="en-US" altLang="ko-KR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1788160"/>
            <a:ext cx="6348413" cy="1165651"/>
          </a:xfrm>
          <a:prstGeom prst="rect">
            <a:avLst/>
          </a:prstGeom>
        </p:spPr>
      </p:pic>
      <p:cxnSp>
        <p:nvCxnSpPr>
          <p:cNvPr id="7" name="Straight Connector 6"/>
          <p:cNvCxnSpPr/>
          <p:nvPr/>
        </p:nvCxnSpPr>
        <p:spPr bwMode="auto">
          <a:xfrm flipH="1">
            <a:off x="3505200" y="2546618"/>
            <a:ext cx="3124200" cy="60118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8" name="Straight Connector 7"/>
          <p:cNvCxnSpPr/>
          <p:nvPr/>
        </p:nvCxnSpPr>
        <p:spPr bwMode="auto">
          <a:xfrm>
            <a:off x="7239000" y="2546618"/>
            <a:ext cx="279400" cy="60118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graphicFrame>
        <p:nvGraphicFramePr>
          <p:cNvPr id="9" name="Table 8"/>
          <p:cNvGraphicFramePr>
            <a:graphicFrameLocks noGrp="1"/>
          </p:cNvGraphicFramePr>
          <p:nvPr>
            <p:extLst/>
          </p:nvPr>
        </p:nvGraphicFramePr>
        <p:xfrm>
          <a:off x="2438400" y="3165793"/>
          <a:ext cx="5080000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16000"/>
                <a:gridCol w="1016000"/>
                <a:gridCol w="1016000"/>
                <a:gridCol w="1016000"/>
                <a:gridCol w="1016000"/>
              </a:tblGrid>
              <a:tr h="370840">
                <a:tc>
                  <a:txBody>
                    <a:bodyPr/>
                    <a:lstStyle/>
                    <a:p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Category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WUR Action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Dialog Token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WUR Mode Element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Octets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TBD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529149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 WUR </a:t>
            </a:r>
            <a:r>
              <a:rPr lang="en-US" dirty="0" smtClean="0"/>
              <a:t>Mode Element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marL="685800" lvl="2" indent="-342900"/>
            <a:r>
              <a:rPr lang="en-US" sz="2000" dirty="0"/>
              <a:t>Element ID and Element ID Extension fields indicate WUR Mode </a:t>
            </a:r>
            <a:r>
              <a:rPr lang="en-US" sz="2000" dirty="0" smtClean="0"/>
              <a:t>Element</a:t>
            </a:r>
          </a:p>
          <a:p>
            <a:pPr marL="685800" lvl="2" indent="-342900"/>
            <a:r>
              <a:rPr lang="en-US" sz="2000" dirty="0" smtClean="0"/>
              <a:t>Length field is defined in 9.4.2.1</a:t>
            </a:r>
            <a:endParaRPr lang="en-US" sz="2000" dirty="0"/>
          </a:p>
          <a:p>
            <a:pPr marL="685800" lvl="2" indent="-342900"/>
            <a:r>
              <a:rPr lang="en-US" sz="2000" dirty="0"/>
              <a:t>Action Type </a:t>
            </a:r>
            <a:r>
              <a:rPr lang="en-US" sz="2000" dirty="0" smtClean="0"/>
              <a:t>field indicates appropriate type of WUR action</a:t>
            </a:r>
            <a:endParaRPr lang="en-US" sz="2000" dirty="0">
              <a:solidFill>
                <a:srgbClr val="FF0000"/>
              </a:solidFill>
            </a:endParaRPr>
          </a:p>
          <a:p>
            <a:pPr marL="685800" lvl="2" indent="-342900"/>
            <a:r>
              <a:rPr lang="en-US" sz="2000" dirty="0"/>
              <a:t>WUR Mode Response Status </a:t>
            </a:r>
            <a:r>
              <a:rPr lang="en-US" sz="2000" dirty="0" smtClean="0"/>
              <a:t>field</a:t>
            </a: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4</a:t>
            </a:fld>
            <a:endParaRPr lang="en-US" altLang="ko-KR" dirty="0"/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/>
          </p:nvPr>
        </p:nvGraphicFramePr>
        <p:xfrm>
          <a:off x="533279" y="1981200"/>
          <a:ext cx="7887830" cy="9755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81581"/>
                <a:gridCol w="881581"/>
                <a:gridCol w="927980"/>
                <a:gridCol w="927980"/>
                <a:gridCol w="1484768"/>
                <a:gridCol w="1484768"/>
                <a:gridCol w="1299172"/>
              </a:tblGrid>
              <a:tr h="578967"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Element ID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Length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Element ID Extension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Action Type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WUR Mode Response Status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chemeClr val="tx1"/>
                          </a:solidFill>
                        </a:rPr>
                        <a:t>TBD WUR Parameters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35433"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Octets: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1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TBD</a:t>
                      </a:r>
                      <a:endParaRPr lang="en-US" sz="1600" dirty="0"/>
                    </a:p>
                  </a:txBody>
                  <a:tcPr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933489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Indication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We think signaling is required to allow two way handshake for WUR Mode Setup [3]</a:t>
            </a:r>
          </a:p>
          <a:p>
            <a:pPr lvl="1"/>
            <a:r>
              <a:rPr lang="en-US" sz="1800" dirty="0" smtClean="0"/>
              <a:t>Action Type field in WUR Mode element includes the following indication: Enter WUR Mode Request and Enter WUR Mode Response </a:t>
            </a:r>
          </a:p>
          <a:p>
            <a:pPr lvl="2"/>
            <a:r>
              <a:rPr lang="en-US" sz="1600" dirty="0" smtClean="0"/>
              <a:t>As a result, the WUR Mode element can be piggybacked in other request/response procedure to achieve WUR Mode Setup.</a:t>
            </a:r>
          </a:p>
          <a:p>
            <a:pPr lvl="1"/>
            <a:r>
              <a:rPr lang="en-US" sz="1800" dirty="0"/>
              <a:t>WUR Action </a:t>
            </a:r>
            <a:r>
              <a:rPr lang="en-US" sz="1800" dirty="0" smtClean="0"/>
              <a:t>field in WUR Action frame </a:t>
            </a:r>
            <a:r>
              <a:rPr lang="en-US" sz="1800" dirty="0"/>
              <a:t>includes the following indications: WUR Mode Setup</a:t>
            </a:r>
            <a:endParaRPr lang="en-US" sz="1800" dirty="0" smtClean="0"/>
          </a:p>
          <a:p>
            <a:pPr lvl="1"/>
            <a:r>
              <a:rPr lang="en-US" sz="1800" dirty="0" smtClean="0"/>
              <a:t>WUR </a:t>
            </a:r>
            <a:r>
              <a:rPr lang="en-US" sz="1800" dirty="0"/>
              <a:t>Mode Response Status </a:t>
            </a:r>
            <a:r>
              <a:rPr lang="en-US" sz="1800" dirty="0" smtClean="0"/>
              <a:t>field in WUR Mode element </a:t>
            </a:r>
            <a:r>
              <a:rPr lang="en-US" sz="1800" dirty="0"/>
              <a:t>includes the following indications: Enter WUR Mode Accept and </a:t>
            </a:r>
            <a:r>
              <a:rPr lang="en-US" sz="1800" dirty="0" smtClean="0"/>
              <a:t>Denied</a:t>
            </a:r>
          </a:p>
          <a:p>
            <a:r>
              <a:rPr lang="en-US" sz="2000" dirty="0" smtClean="0"/>
              <a:t>We think signaling is required to allow one way WUR Mode Teardown</a:t>
            </a:r>
          </a:p>
          <a:p>
            <a:pPr marL="685800" lvl="2" indent="-342900"/>
            <a:r>
              <a:rPr lang="en-US" dirty="0"/>
              <a:t>WUR Action field includes the following indications:</a:t>
            </a:r>
            <a:r>
              <a:rPr lang="en-US" dirty="0" smtClean="0"/>
              <a:t> WUR </a:t>
            </a:r>
            <a:r>
              <a:rPr lang="en-US" dirty="0"/>
              <a:t>Mode </a:t>
            </a:r>
            <a:r>
              <a:rPr lang="en-US" dirty="0" smtClean="0"/>
              <a:t>Teardown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5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996605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 Machine and Flow diagram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way Setup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One way Teardown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sp>
        <p:nvSpPr>
          <p:cNvPr id="6" name="Oval 5"/>
          <p:cNvSpPr/>
          <p:nvPr/>
        </p:nvSpPr>
        <p:spPr bwMode="auto">
          <a:xfrm>
            <a:off x="7156464" y="2590800"/>
            <a:ext cx="914400" cy="8382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WUR Mode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7080264" y="4495800"/>
            <a:ext cx="990600" cy="8382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 WUR</a:t>
            </a:r>
          </a:p>
        </p:txBody>
      </p:sp>
      <p:cxnSp>
        <p:nvCxnSpPr>
          <p:cNvPr id="8" name="Straight Arrow Connector 7"/>
          <p:cNvCxnSpPr/>
          <p:nvPr/>
        </p:nvCxnSpPr>
        <p:spPr bwMode="auto">
          <a:xfrm flipV="1">
            <a:off x="7461264" y="3429000"/>
            <a:ext cx="0" cy="1066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 flipH="1">
            <a:off x="7736451" y="3400830"/>
            <a:ext cx="13665" cy="109497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7694294" y="3981893"/>
            <a:ext cx="838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One way Teardown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690496" y="3825672"/>
            <a:ext cx="838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Two-way Setup</a:t>
            </a:r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 bwMode="auto">
          <a:xfrm>
            <a:off x="1068261" y="2895600"/>
            <a:ext cx="4038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14" name="Straight Connector 13"/>
          <p:cNvCxnSpPr/>
          <p:nvPr/>
        </p:nvCxnSpPr>
        <p:spPr bwMode="auto">
          <a:xfrm>
            <a:off x="1068261" y="3505200"/>
            <a:ext cx="4038600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17" name="TextBox 16"/>
          <p:cNvSpPr txBox="1"/>
          <p:nvPr/>
        </p:nvSpPr>
        <p:spPr>
          <a:xfrm>
            <a:off x="533400" y="2580500"/>
            <a:ext cx="8396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52401" y="3190099"/>
            <a:ext cx="122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Non-AP STA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 bwMode="auto">
          <a:xfrm>
            <a:off x="1295400" y="3009900"/>
            <a:ext cx="838200" cy="4953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Request</a:t>
            </a:r>
          </a:p>
        </p:txBody>
      </p:sp>
      <p:sp>
        <p:nvSpPr>
          <p:cNvPr id="20" name="Rectangle 19"/>
          <p:cNvSpPr/>
          <p:nvPr/>
        </p:nvSpPr>
        <p:spPr bwMode="auto">
          <a:xfrm>
            <a:off x="3003564" y="2400300"/>
            <a:ext cx="838200" cy="4953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Response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1" name="Rectangle 20"/>
          <p:cNvSpPr/>
          <p:nvPr/>
        </p:nvSpPr>
        <p:spPr bwMode="auto">
          <a:xfrm>
            <a:off x="2285577" y="2400300"/>
            <a:ext cx="533400" cy="4953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Ack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2" name="Rectangle 21"/>
          <p:cNvSpPr/>
          <p:nvPr/>
        </p:nvSpPr>
        <p:spPr bwMode="auto">
          <a:xfrm>
            <a:off x="3954603" y="3009900"/>
            <a:ext cx="533400" cy="4953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Ack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23" name="Straight Connector 22"/>
          <p:cNvCxnSpPr/>
          <p:nvPr/>
        </p:nvCxnSpPr>
        <p:spPr bwMode="auto">
          <a:xfrm>
            <a:off x="836613" y="5552298"/>
            <a:ext cx="2250948" cy="152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24" name="Straight Connector 23"/>
          <p:cNvCxnSpPr/>
          <p:nvPr/>
        </p:nvCxnSpPr>
        <p:spPr bwMode="auto">
          <a:xfrm>
            <a:off x="836613" y="6161898"/>
            <a:ext cx="225094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25" name="TextBox 24"/>
          <p:cNvSpPr txBox="1"/>
          <p:nvPr/>
        </p:nvSpPr>
        <p:spPr>
          <a:xfrm>
            <a:off x="301752" y="5237198"/>
            <a:ext cx="8396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-79247" y="5846797"/>
            <a:ext cx="122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Non-AP STA</a:t>
            </a:r>
            <a:endParaRPr lang="en-US" dirty="0"/>
          </a:p>
        </p:txBody>
      </p:sp>
      <p:sp>
        <p:nvSpPr>
          <p:cNvPr id="27" name="Rectangle 26"/>
          <p:cNvSpPr/>
          <p:nvPr/>
        </p:nvSpPr>
        <p:spPr bwMode="auto">
          <a:xfrm>
            <a:off x="1063751" y="5666598"/>
            <a:ext cx="990177" cy="4953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Mode Teardown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29" name="Rectangle 28"/>
          <p:cNvSpPr/>
          <p:nvPr/>
        </p:nvSpPr>
        <p:spPr bwMode="auto">
          <a:xfrm>
            <a:off x="2167858" y="5058521"/>
            <a:ext cx="533400" cy="4953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Ack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cxnSp>
        <p:nvCxnSpPr>
          <p:cNvPr id="34" name="Straight Connector 33"/>
          <p:cNvCxnSpPr/>
          <p:nvPr/>
        </p:nvCxnSpPr>
        <p:spPr bwMode="auto">
          <a:xfrm>
            <a:off x="3925457" y="5550775"/>
            <a:ext cx="2250948" cy="152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cxnSp>
        <p:nvCxnSpPr>
          <p:cNvPr id="35" name="Straight Connector 34"/>
          <p:cNvCxnSpPr/>
          <p:nvPr/>
        </p:nvCxnSpPr>
        <p:spPr bwMode="auto">
          <a:xfrm>
            <a:off x="3925457" y="6160375"/>
            <a:ext cx="2250948" cy="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</p:cxnSp>
      <p:sp>
        <p:nvSpPr>
          <p:cNvPr id="36" name="TextBox 35"/>
          <p:cNvSpPr txBox="1"/>
          <p:nvPr/>
        </p:nvSpPr>
        <p:spPr>
          <a:xfrm>
            <a:off x="3390596" y="5235675"/>
            <a:ext cx="83966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AP</a:t>
            </a:r>
            <a:endParaRPr lang="en-US" dirty="0"/>
          </a:p>
        </p:txBody>
      </p:sp>
      <p:sp>
        <p:nvSpPr>
          <p:cNvPr id="37" name="TextBox 36"/>
          <p:cNvSpPr txBox="1"/>
          <p:nvPr/>
        </p:nvSpPr>
        <p:spPr>
          <a:xfrm>
            <a:off x="3009597" y="5845274"/>
            <a:ext cx="122066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Non-AP STA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 bwMode="auto">
          <a:xfrm>
            <a:off x="4152225" y="5053556"/>
            <a:ext cx="990177" cy="4953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</a:t>
            </a:r>
            <a:r>
              <a:rPr kumimoji="0" lang="en-US" sz="1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 Mode Teardown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39" name="Rectangle 38"/>
          <p:cNvSpPr/>
          <p:nvPr/>
        </p:nvSpPr>
        <p:spPr bwMode="auto">
          <a:xfrm>
            <a:off x="5334000" y="5666598"/>
            <a:ext cx="533400" cy="495300"/>
          </a:xfrm>
          <a:prstGeom prst="rect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Ack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00313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Consideration of Defining WUR Mode Suspend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There has been comments to define corresponding signaling to only negotiate WUR parameters and enter WUR Mode later [2]</a:t>
            </a:r>
          </a:p>
          <a:p>
            <a:pPr lvl="1"/>
            <a:r>
              <a:rPr lang="en-US" sz="1800" dirty="0" smtClean="0"/>
              <a:t>The benefits is to avoid renegotiation after exiting WUR Mode and Enter later</a:t>
            </a:r>
          </a:p>
          <a:p>
            <a:r>
              <a:rPr lang="en-US" sz="2000" dirty="0"/>
              <a:t>This basically defines additional WUR Mode Suspend </a:t>
            </a:r>
            <a:r>
              <a:rPr lang="en-US" sz="2000" dirty="0" smtClean="0"/>
              <a:t>state</a:t>
            </a:r>
          </a:p>
          <a:p>
            <a:pPr lvl="1"/>
            <a:r>
              <a:rPr lang="en-US" sz="1800" dirty="0" smtClean="0"/>
              <a:t>Corresponding </a:t>
            </a:r>
            <a:r>
              <a:rPr lang="en-US" sz="1800" dirty="0"/>
              <a:t>design detail is shown in the following </a:t>
            </a:r>
            <a:r>
              <a:rPr lang="en-US" sz="1800" dirty="0" smtClean="0"/>
              <a:t>slides</a:t>
            </a:r>
          </a:p>
          <a:p>
            <a:r>
              <a:rPr lang="en-US" sz="2000" dirty="0" smtClean="0"/>
              <a:t>We see the motivation because non-AP STA may want to resume PCR negotiated schedule for PCR operation, which can only be achieved by existing WUR Mode</a:t>
            </a:r>
          </a:p>
          <a:p>
            <a:r>
              <a:rPr lang="en-US" sz="2000" dirty="0" smtClean="0"/>
              <a:t>The complexity of additional transition can be avoided if non-AP STA chooses not to do it.</a:t>
            </a:r>
          </a:p>
          <a:p>
            <a:endParaRPr lang="en-US" sz="2000" dirty="0"/>
          </a:p>
          <a:p>
            <a:endParaRPr lang="en-US" sz="2000" dirty="0" smtClean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7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7921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Updated State Machine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Po-Kai Huang et al. (Intel)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  <p:sp>
        <p:nvSpPr>
          <p:cNvPr id="6" name="Oval 5"/>
          <p:cNvSpPr/>
          <p:nvPr/>
        </p:nvSpPr>
        <p:spPr bwMode="auto">
          <a:xfrm>
            <a:off x="1689859" y="2590800"/>
            <a:ext cx="914400" cy="8382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WUR Mode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7" name="Oval 6"/>
          <p:cNvSpPr/>
          <p:nvPr/>
        </p:nvSpPr>
        <p:spPr bwMode="auto">
          <a:xfrm>
            <a:off x="1613659" y="4495800"/>
            <a:ext cx="990600" cy="8382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 WUR</a:t>
            </a:r>
          </a:p>
        </p:txBody>
      </p:sp>
      <p:cxnSp>
        <p:nvCxnSpPr>
          <p:cNvPr id="8" name="Straight Arrow Connector 7"/>
          <p:cNvCxnSpPr/>
          <p:nvPr/>
        </p:nvCxnSpPr>
        <p:spPr bwMode="auto">
          <a:xfrm flipV="1">
            <a:off x="1994659" y="3429000"/>
            <a:ext cx="0" cy="1066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 flipH="1">
            <a:off x="2215097" y="3429000"/>
            <a:ext cx="13665" cy="109497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2217357" y="3745652"/>
            <a:ext cx="838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One way Teardown</a:t>
            </a:r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1235390" y="3765203"/>
            <a:ext cx="838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Two-way Setup</a:t>
            </a:r>
            <a:endParaRPr lang="en-US" dirty="0"/>
          </a:p>
        </p:txBody>
      </p:sp>
      <p:sp>
        <p:nvSpPr>
          <p:cNvPr id="12" name="Oval 11"/>
          <p:cNvSpPr/>
          <p:nvPr/>
        </p:nvSpPr>
        <p:spPr bwMode="auto">
          <a:xfrm>
            <a:off x="5330952" y="2590800"/>
            <a:ext cx="914400" cy="8382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dirty="0" smtClean="0"/>
              <a:t>WUR Mode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3" name="Oval 12"/>
          <p:cNvSpPr/>
          <p:nvPr/>
        </p:nvSpPr>
        <p:spPr bwMode="auto">
          <a:xfrm>
            <a:off x="7464552" y="3905693"/>
            <a:ext cx="990600" cy="8382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WUR Mode Suspend</a:t>
            </a:r>
          </a:p>
        </p:txBody>
      </p:sp>
      <p:sp>
        <p:nvSpPr>
          <p:cNvPr id="14" name="Oval 13"/>
          <p:cNvSpPr/>
          <p:nvPr/>
        </p:nvSpPr>
        <p:spPr bwMode="auto">
          <a:xfrm>
            <a:off x="5254752" y="4495800"/>
            <a:ext cx="990600" cy="838200"/>
          </a:xfrm>
          <a:prstGeom prst="ellipse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sz="1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</a:rPr>
              <a:t>No WUR</a:t>
            </a:r>
          </a:p>
        </p:txBody>
      </p:sp>
      <p:cxnSp>
        <p:nvCxnSpPr>
          <p:cNvPr id="15" name="Straight Arrow Connector 14"/>
          <p:cNvCxnSpPr/>
          <p:nvPr/>
        </p:nvCxnSpPr>
        <p:spPr bwMode="auto">
          <a:xfrm flipV="1">
            <a:off x="5635752" y="3429000"/>
            <a:ext cx="0" cy="106680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6" name="Straight Arrow Connector 15"/>
          <p:cNvCxnSpPr/>
          <p:nvPr/>
        </p:nvCxnSpPr>
        <p:spPr bwMode="auto">
          <a:xfrm>
            <a:off x="6243764" y="2906233"/>
            <a:ext cx="1525588" cy="99946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7" name="Straight Arrow Connector 16"/>
          <p:cNvCxnSpPr/>
          <p:nvPr/>
        </p:nvCxnSpPr>
        <p:spPr bwMode="auto">
          <a:xfrm flipH="1" flipV="1">
            <a:off x="6243763" y="3176356"/>
            <a:ext cx="1275712" cy="832203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8" name="Straight Arrow Connector 17"/>
          <p:cNvCxnSpPr>
            <a:endCxn id="14" idx="6"/>
          </p:cNvCxnSpPr>
          <p:nvPr/>
        </p:nvCxnSpPr>
        <p:spPr bwMode="auto">
          <a:xfrm flipH="1">
            <a:off x="6245352" y="4513706"/>
            <a:ext cx="1219201" cy="401194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cxnSp>
        <p:nvCxnSpPr>
          <p:cNvPr id="19" name="Straight Arrow Connector 18"/>
          <p:cNvCxnSpPr/>
          <p:nvPr/>
        </p:nvCxnSpPr>
        <p:spPr bwMode="auto">
          <a:xfrm flipH="1">
            <a:off x="5838100" y="3434408"/>
            <a:ext cx="13665" cy="109497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0" name="TextBox 19"/>
          <p:cNvSpPr txBox="1"/>
          <p:nvPr/>
        </p:nvSpPr>
        <p:spPr>
          <a:xfrm>
            <a:off x="5767984" y="3918488"/>
            <a:ext cx="11987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One-way Teardown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678457" y="4764740"/>
            <a:ext cx="112136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One-way Teardown</a:t>
            </a:r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4864984" y="3825672"/>
            <a:ext cx="838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Two-way Setup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189791" y="3535244"/>
            <a:ext cx="121761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One-way enter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6778752" y="3167029"/>
            <a:ext cx="1484313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One-way enter</a:t>
            </a:r>
          </a:p>
        </p:txBody>
      </p:sp>
      <p:cxnSp>
        <p:nvCxnSpPr>
          <p:cNvPr id="25" name="Straight Arrow Connector 24"/>
          <p:cNvCxnSpPr/>
          <p:nvPr/>
        </p:nvCxnSpPr>
        <p:spPr bwMode="auto">
          <a:xfrm flipV="1">
            <a:off x="6169152" y="4299863"/>
            <a:ext cx="1310639" cy="444030"/>
          </a:xfrm>
          <a:prstGeom prst="straightConnector1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triangle"/>
          </a:ln>
          <a:effectLst/>
        </p:spPr>
      </p:cxnSp>
      <p:sp>
        <p:nvSpPr>
          <p:cNvPr id="26" name="TextBox 25"/>
          <p:cNvSpPr txBox="1"/>
          <p:nvPr/>
        </p:nvSpPr>
        <p:spPr>
          <a:xfrm>
            <a:off x="6489351" y="4320064"/>
            <a:ext cx="83820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Two-way Setup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492371" y="2555378"/>
            <a:ext cx="120281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Without WUR Mode Suspend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4149733" y="2533459"/>
            <a:ext cx="11050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With WUR Mode Suspend</a:t>
            </a:r>
            <a:endParaRPr lang="en-US" dirty="0"/>
          </a:p>
        </p:txBody>
      </p:sp>
      <p:sp>
        <p:nvSpPr>
          <p:cNvPr id="29" name="Right Arrow 28"/>
          <p:cNvSpPr/>
          <p:nvPr/>
        </p:nvSpPr>
        <p:spPr bwMode="auto">
          <a:xfrm>
            <a:off x="3429000" y="3609535"/>
            <a:ext cx="1295400" cy="581465"/>
          </a:xfrm>
          <a:prstGeom prst="rightArrow">
            <a:avLst/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12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806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Definition of WUR Mode Suspend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Existing definition of WUR Mode:</a:t>
            </a:r>
            <a:endParaRPr lang="en-US" sz="2000" dirty="0"/>
          </a:p>
          <a:p>
            <a:pPr lvl="1"/>
            <a:r>
              <a:rPr lang="en-US" sz="1800" dirty="0" smtClean="0"/>
              <a:t>Non-AP STA </a:t>
            </a:r>
            <a:r>
              <a:rPr lang="en-US" sz="1800" dirty="0"/>
              <a:t>is available through </a:t>
            </a:r>
            <a:r>
              <a:rPr lang="en-US" sz="1800" dirty="0" err="1"/>
              <a:t>WURx</a:t>
            </a:r>
            <a:r>
              <a:rPr lang="en-US" sz="1800" dirty="0"/>
              <a:t> in doze state</a:t>
            </a:r>
          </a:p>
          <a:p>
            <a:pPr lvl="1"/>
            <a:r>
              <a:rPr lang="en-US" sz="1800" dirty="0" smtClean="0"/>
              <a:t>negotiated </a:t>
            </a:r>
            <a:r>
              <a:rPr lang="en-US" sz="1800" dirty="0"/>
              <a:t>WUR parameters is maintained</a:t>
            </a:r>
          </a:p>
          <a:p>
            <a:pPr lvl="1"/>
            <a:r>
              <a:rPr lang="en-US" sz="1800" dirty="0" smtClean="0"/>
              <a:t>negotiated </a:t>
            </a:r>
            <a:r>
              <a:rPr lang="en-US" sz="1800" dirty="0"/>
              <a:t>PCR schedule </a:t>
            </a:r>
            <a:r>
              <a:rPr lang="en-US" sz="1800" dirty="0" smtClean="0"/>
              <a:t>(if any) is suspended</a:t>
            </a:r>
            <a:endParaRPr lang="en-US" sz="1800" dirty="0"/>
          </a:p>
          <a:p>
            <a:r>
              <a:rPr lang="en-US" sz="2000" dirty="0" smtClean="0"/>
              <a:t>No WUR:</a:t>
            </a:r>
            <a:endParaRPr lang="en-US" sz="2000" dirty="0"/>
          </a:p>
          <a:p>
            <a:pPr lvl="1"/>
            <a:r>
              <a:rPr lang="en-US" sz="1800" dirty="0"/>
              <a:t>negotiated WUR parameters </a:t>
            </a:r>
            <a:r>
              <a:rPr lang="en-US" sz="1800" dirty="0" smtClean="0"/>
              <a:t>is discarded</a:t>
            </a:r>
          </a:p>
          <a:p>
            <a:pPr lvl="1"/>
            <a:r>
              <a:rPr lang="en-US" sz="1800" dirty="0"/>
              <a:t>negotiated PCR </a:t>
            </a:r>
            <a:r>
              <a:rPr lang="en-US" sz="1800" dirty="0" smtClean="0"/>
              <a:t>schedule (if any) is active </a:t>
            </a:r>
            <a:r>
              <a:rPr lang="en-US" sz="1800" dirty="0"/>
              <a:t>and is not suspended</a:t>
            </a:r>
          </a:p>
          <a:p>
            <a:r>
              <a:rPr lang="en-US" sz="2000" dirty="0" smtClean="0"/>
              <a:t>Define WUR </a:t>
            </a:r>
            <a:r>
              <a:rPr lang="en-US" sz="2000" dirty="0"/>
              <a:t>Mode </a:t>
            </a:r>
            <a:r>
              <a:rPr lang="en-US" sz="2000" dirty="0" smtClean="0"/>
              <a:t>Suspend:</a:t>
            </a:r>
            <a:endParaRPr lang="en-US" sz="2000" dirty="0"/>
          </a:p>
          <a:p>
            <a:pPr lvl="1"/>
            <a:r>
              <a:rPr lang="en-US" sz="1800" dirty="0"/>
              <a:t>STA </a:t>
            </a:r>
            <a:r>
              <a:rPr lang="en-US" sz="1800" dirty="0" smtClean="0"/>
              <a:t>may turn off the </a:t>
            </a:r>
            <a:r>
              <a:rPr lang="en-US" sz="1800" dirty="0" err="1" smtClean="0"/>
              <a:t>WURx</a:t>
            </a:r>
            <a:endParaRPr lang="en-US" sz="1800" dirty="0"/>
          </a:p>
          <a:p>
            <a:pPr lvl="1"/>
            <a:r>
              <a:rPr lang="en-US" sz="1800" dirty="0"/>
              <a:t>negotiated WUR parameters is maintained</a:t>
            </a:r>
          </a:p>
          <a:p>
            <a:pPr lvl="1"/>
            <a:r>
              <a:rPr lang="en-US" sz="1800" dirty="0"/>
              <a:t>negotiated PCR schedule </a:t>
            </a:r>
            <a:r>
              <a:rPr lang="en-US" sz="1800" dirty="0" smtClean="0"/>
              <a:t>(if any) </a:t>
            </a:r>
            <a:r>
              <a:rPr lang="en-US" sz="1800" dirty="0"/>
              <a:t>is </a:t>
            </a:r>
            <a:r>
              <a:rPr lang="en-US" sz="1800" dirty="0" smtClean="0"/>
              <a:t>active and is not suspended</a:t>
            </a:r>
            <a:endParaRPr lang="en-US" sz="1800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altLang="ko-KR" smtClean="0"/>
              <a:t>Intel</a:t>
            </a:r>
            <a:endParaRPr lang="en-US" altLang="ko-KR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 smtClean="0"/>
              <a:t>Slide </a:t>
            </a:r>
            <a:fld id="{78CBCF7A-1E0D-49A7-8A4E-07EEBC7D2FAE}" type="slidenum">
              <a:rPr lang="en-US" altLang="ko-KR" smtClean="0"/>
              <a:pPr>
                <a:defRPr/>
              </a:pPr>
              <a:t>9</a:t>
            </a:fld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35796785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802.11-09/0091r0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1_802.11-09/0091r0">
      <a:majorFont>
        <a:latin typeface=""/>
        <a:ea typeface=""/>
        <a:cs typeface=""/>
      </a:majorFont>
      <a:minorFont>
        <a:latin typeface="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91493</TotalTime>
  <Words>1369</Words>
  <Application>Microsoft Office PowerPoint</Application>
  <PresentationFormat>On-screen Show (4:3)</PresentationFormat>
  <Paragraphs>287</Paragraphs>
  <Slides>20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8" baseType="lpstr">
      <vt:lpstr>굴림</vt:lpstr>
      <vt:lpstr>맑은 고딕</vt:lpstr>
      <vt:lpstr>Neo Sans Intel</vt:lpstr>
      <vt:lpstr>Arial</vt:lpstr>
      <vt:lpstr>Times New Roman</vt:lpstr>
      <vt:lpstr>Verdana</vt:lpstr>
      <vt:lpstr>Wingdings</vt:lpstr>
      <vt:lpstr>1_802.11-09/0091r0</vt:lpstr>
      <vt:lpstr>WUR Action Frame Format Follow up</vt:lpstr>
      <vt:lpstr>Abstract</vt:lpstr>
      <vt:lpstr>General WUR Action Frame Format</vt:lpstr>
      <vt:lpstr>General WUR Mode Element Format</vt:lpstr>
      <vt:lpstr>Indication </vt:lpstr>
      <vt:lpstr>State Machine and Flow diagram</vt:lpstr>
      <vt:lpstr>Consideration of Defining WUR Mode Suspend</vt:lpstr>
      <vt:lpstr>Updated State Machine</vt:lpstr>
      <vt:lpstr>Definition of WUR Mode Suspend</vt:lpstr>
      <vt:lpstr>Corresponding Signaling to Enable WUR Mode Suspend</vt:lpstr>
      <vt:lpstr>Conclusion</vt:lpstr>
      <vt:lpstr>Straw Poll #1</vt:lpstr>
      <vt:lpstr>Straw Poll #2</vt:lpstr>
      <vt:lpstr>Straw Poll #3</vt:lpstr>
      <vt:lpstr>Straw Poll #4</vt:lpstr>
      <vt:lpstr>Motion #1</vt:lpstr>
      <vt:lpstr>Motion #2</vt:lpstr>
      <vt:lpstr>Motion #3</vt:lpstr>
      <vt:lpstr>Motion #4</vt:lpstr>
      <vt:lpstr>Reference</vt:lpstr>
    </vt:vector>
  </TitlesOfParts>
  <Company>Ralink Technology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TGac Functional Requirements</dc:title>
  <dc:creator>Peter Loc</dc:creator>
  <cp:keywords>CTPClassification=CTP_IC:VisualMarkings=</cp:keywords>
  <cp:lastModifiedBy>Huang, Po-kai</cp:lastModifiedBy>
  <cp:revision>2041</cp:revision>
  <cp:lastPrinted>1998-02-10T13:28:06Z</cp:lastPrinted>
  <dcterms:created xsi:type="dcterms:W3CDTF">2008-03-19T13:28:15Z</dcterms:created>
  <dcterms:modified xsi:type="dcterms:W3CDTF">2017-11-09T04:24:12Z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(2)ndN2+f5+H6Oa5Ar6D/fsOfPwynaVO7upP6OyTHHzJNNJ6YE2CI08GRTvxADfg3gt9clyY7QWBNGbcPtbIW/Trq/DozI3VVpEtZc96UFleYLRn2MmKawXIEWzEndtJa+EpVDyytG95bl8a5hTd8CwwoNR9UQ02xfE78py3qFcwykDEG6koFCxfghDuWfrLgpV147Wb92kMu6P33SZzddT2u5lHz2uwBiv1xqYHuSRbizqUUtT</vt:lpwstr>
  </property>
  <property fmtid="{D5CDD505-2E9C-101B-9397-08002B2CF9AE}" pid="3" name="_ms_pID_725343_00">
    <vt:lpwstr>_</vt:lpwstr>
  </property>
  <property fmtid="{D5CDD505-2E9C-101B-9397-08002B2CF9AE}" pid="4" name="_ms_pID_7253431">
    <vt:lpwstr>SVOhp3CcbsvUPftqRfyd9hf1MX8ttnii9h4oUA3y+YsBEiqebmBsp+QHmGWYbHNQCwkcYzo0ZzwwD18U3jHtGKQaCzzy1EeUZzBV3hkYPqQtFUuW402uNFa8Hay1DLMwnkCZWQ6RddTeuPYijTrh911Cu6rs/DIj1/AZeg==</vt:lpwstr>
  </property>
  <property fmtid="{D5CDD505-2E9C-101B-9397-08002B2CF9AE}" pid="5" name="_ms_pID_7253431_00">
    <vt:lpwstr>_</vt:lpwstr>
  </property>
  <property fmtid="{D5CDD505-2E9C-101B-9397-08002B2CF9AE}" pid="6" name="sflag">
    <vt:lpwstr>1373896797</vt:lpwstr>
  </property>
  <property fmtid="{D5CDD505-2E9C-101B-9397-08002B2CF9AE}" pid="7" name="TitusGUID">
    <vt:lpwstr>a8541b49-d2e8-4274-b8c9-c2502184468e</vt:lpwstr>
  </property>
  <property fmtid="{D5CDD505-2E9C-101B-9397-08002B2CF9AE}" pid="8" name="CTP_BU">
    <vt:lpwstr>NEXT GEN AND STANDARDS GROUP</vt:lpwstr>
  </property>
  <property fmtid="{D5CDD505-2E9C-101B-9397-08002B2CF9AE}" pid="9" name="CTP_TimeStamp">
    <vt:lpwstr>2017-11-09 04:24:12Z</vt:lpwstr>
  </property>
  <property fmtid="{D5CDD505-2E9C-101B-9397-08002B2CF9AE}" pid="10" name="CTPClassification">
    <vt:lpwstr>CTP_IC</vt:lpwstr>
  </property>
</Properties>
</file>