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360" r:id="rId3"/>
    <p:sldId id="362" r:id="rId4"/>
    <p:sldId id="370" r:id="rId5"/>
    <p:sldId id="371" r:id="rId6"/>
    <p:sldId id="376" r:id="rId7"/>
    <p:sldId id="372" r:id="rId8"/>
    <p:sldId id="373" r:id="rId9"/>
    <p:sldId id="369" r:id="rId10"/>
    <p:sldId id="348" r:id="rId11"/>
    <p:sldId id="374" r:id="rId12"/>
    <p:sldId id="375" r:id="rId13"/>
    <p:sldId id="377" r:id="rId14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FF"/>
    <a:srgbClr val="FFCC99"/>
    <a:srgbClr val="FF9900"/>
    <a:srgbClr val="A3E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70" autoAdjust="0"/>
    <p:restoredTop sz="94695" autoAdjust="0"/>
  </p:normalViewPr>
  <p:slideViewPr>
    <p:cSldViewPr>
      <p:cViewPr varScale="1">
        <p:scale>
          <a:sx n="70" d="100"/>
          <a:sy n="70" d="100"/>
        </p:scale>
        <p:origin x="1392" y="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39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4" d="100"/>
          <a:sy n="84" d="100"/>
        </p:scale>
        <p:origin x="3810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11/7/2017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Sept 2017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Hongyuan Zhang, Marvell, et al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Sept 2017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 2017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 2017</a:t>
            </a:r>
            <a:endParaRPr lang="en-GB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14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March 2017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6" name="Rectangle 4"/>
          <p:cNvSpPr txBox="1">
            <a:spLocks noChangeArrowheads="1"/>
          </p:cNvSpPr>
          <p:nvPr userDrawn="1"/>
        </p:nvSpPr>
        <p:spPr bwMode="auto">
          <a:xfrm>
            <a:off x="5410200" y="64736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 smtClean="0"/>
              <a:t>Rui Cao,</a:t>
            </a:r>
            <a:r>
              <a:rPr lang="en-GB" baseline="0" dirty="0" smtClean="0"/>
              <a:t> Marvell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May 2017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May 2017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2017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2017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Hongyuan Zhang, Marvell et al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802.11-17/1626r1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3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Nov. 2017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74662" y="838200"/>
            <a:ext cx="8194676" cy="9144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 smtClean="0"/>
              <a:t>11ba PHY Frame Format—Length Discussions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701824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2017-11-06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98459456"/>
              </p:ext>
            </p:extLst>
          </p:nvPr>
        </p:nvGraphicFramePr>
        <p:xfrm>
          <a:off x="698500" y="2946400"/>
          <a:ext cx="7950200" cy="314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3" name="Document" r:id="rId4" imgW="8660564" imgH="3656067" progId="Word.Document.8">
                  <p:embed/>
                </p:oleObj>
              </mc:Choice>
              <mc:Fallback>
                <p:oleObj name="Document" r:id="rId4" imgW="8660564" imgH="3656067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8500" y="2946400"/>
                        <a:ext cx="7950200" cy="31496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74662" y="2235224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Nov 2017</a:t>
            </a:r>
            <a:endParaRPr lang="en-GB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Hongyuan  Zhang, Marvell et al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531812"/>
          </a:xfrm>
        </p:spPr>
        <p:txBody>
          <a:bodyPr/>
          <a:lstStyle/>
          <a:p>
            <a:r>
              <a:rPr lang="en-US" dirty="0"/>
              <a:t>Straw Poll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47800"/>
            <a:ext cx="8592345" cy="105792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</a:t>
            </a:r>
            <a:r>
              <a:rPr lang="en-US" dirty="0" smtClean="0"/>
              <a:t>agree to either add a CRC for Frame Type field in MAC header, or fix the length of Data Field for all WUR packets?</a:t>
            </a:r>
          </a:p>
          <a:p>
            <a:pPr marL="457200" lvl="1" indent="0"/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 smtClean="0"/>
              <a:t>Nov 2017</a:t>
            </a:r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Hongyuan  Zhang, Marvell et al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94911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531812"/>
          </a:xfrm>
        </p:spPr>
        <p:txBody>
          <a:bodyPr/>
          <a:lstStyle/>
          <a:p>
            <a:r>
              <a:rPr lang="en-US" dirty="0"/>
              <a:t>Straw Poll </a:t>
            </a:r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1655" y="1340895"/>
            <a:ext cx="8592345" cy="105792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</a:t>
            </a:r>
            <a:r>
              <a:rPr lang="en-US" dirty="0" smtClean="0"/>
              <a:t>agree to define an upper limit on the duration of a WUR PPDU, to a TBD value that is less than LSIG LENGTH field limitation?</a:t>
            </a:r>
          </a:p>
          <a:p>
            <a:pPr marL="457200" lvl="1" indent="0"/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 smtClean="0"/>
              <a:t>Nov 2017</a:t>
            </a:r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Hongyuan  Zhang, Marvell et al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1740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531812"/>
          </a:xfrm>
        </p:spPr>
        <p:txBody>
          <a:bodyPr/>
          <a:lstStyle/>
          <a:p>
            <a:r>
              <a:rPr lang="en-US" dirty="0"/>
              <a:t>Straw Poll </a:t>
            </a:r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1655" y="1340895"/>
            <a:ext cx="8592345" cy="105792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</a:t>
            </a:r>
            <a:r>
              <a:rPr lang="en-US" dirty="0" smtClean="0"/>
              <a:t>agree to fix the length of Data field (to a TBD value) for the Low Rate (62.5Kbps)?</a:t>
            </a:r>
          </a:p>
          <a:p>
            <a:pPr marL="457200" lvl="1" indent="0"/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 smtClean="0"/>
              <a:t>Nov 2017</a:t>
            </a:r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Hongyuan  Zhang, Marvell et al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52657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531812"/>
          </a:xfrm>
        </p:spPr>
        <p:txBody>
          <a:bodyPr/>
          <a:lstStyle/>
          <a:p>
            <a:r>
              <a:rPr lang="en-US" dirty="0" smtClean="0"/>
              <a:t>Motion-1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1655" y="1340895"/>
            <a:ext cx="8592345" cy="105792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Move to add the following to the SFD: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11ba spe</a:t>
            </a:r>
            <a:r>
              <a:rPr lang="en-US" dirty="0" smtClean="0"/>
              <a:t>c shall </a:t>
            </a:r>
            <a:r>
              <a:rPr lang="en-US" dirty="0" smtClean="0"/>
              <a:t>define </a:t>
            </a:r>
            <a:r>
              <a:rPr lang="en-US" dirty="0" smtClean="0"/>
              <a:t>an upper limit on the duration of a WUR PPDU, to a TBD value that is less than </a:t>
            </a:r>
            <a:r>
              <a:rPr lang="en-US" dirty="0" smtClean="0"/>
              <a:t>the LSIG </a:t>
            </a:r>
            <a:r>
              <a:rPr lang="en-US" dirty="0" smtClean="0"/>
              <a:t>LENGTH field </a:t>
            </a:r>
            <a:r>
              <a:rPr lang="en-US" dirty="0" smtClean="0"/>
              <a:t>limitation.</a:t>
            </a:r>
            <a:endParaRPr lang="en-US" dirty="0" smtClean="0"/>
          </a:p>
          <a:p>
            <a:pPr marL="457200" lvl="1" indent="0"/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 smtClean="0"/>
              <a:t>Nov 2017</a:t>
            </a:r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Hongyuan  Zhang, Marvell et al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31586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838200"/>
          </a:xfrm>
        </p:spPr>
        <p:txBody>
          <a:bodyPr/>
          <a:lstStyle/>
          <a:p>
            <a:r>
              <a:rPr lang="en-US" dirty="0" smtClean="0"/>
              <a:t>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444625"/>
            <a:ext cx="8724105" cy="147446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In [1], PHY format was proposed: 2 rates, 2 synchronization (SYNC) fields for the two PHY rates, No PHY Header.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Continue discussions on length of data fields.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 smtClean="0"/>
              <a:t>Nov 2017</a:t>
            </a:r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Hongyuan  Zhang, Marvell et al</a:t>
            </a:r>
            <a:endParaRPr lang="en-GB" dirty="0"/>
          </a:p>
        </p:txBody>
      </p:sp>
      <p:grpSp>
        <p:nvGrpSpPr>
          <p:cNvPr id="8" name="Group 7"/>
          <p:cNvGrpSpPr/>
          <p:nvPr/>
        </p:nvGrpSpPr>
        <p:grpSpPr>
          <a:xfrm>
            <a:off x="304800" y="3285200"/>
            <a:ext cx="7796650" cy="877553"/>
            <a:chOff x="723557" y="1211250"/>
            <a:chExt cx="7796650" cy="877553"/>
          </a:xfrm>
        </p:grpSpPr>
        <p:grpSp>
          <p:nvGrpSpPr>
            <p:cNvPr id="9" name="Group 8"/>
            <p:cNvGrpSpPr/>
            <p:nvPr/>
          </p:nvGrpSpPr>
          <p:grpSpPr>
            <a:xfrm>
              <a:off x="723557" y="1212766"/>
              <a:ext cx="736600" cy="875486"/>
              <a:chOff x="466290" y="1397000"/>
              <a:chExt cx="736600" cy="431800"/>
            </a:xfrm>
          </p:grpSpPr>
          <p:sp>
            <p:nvSpPr>
              <p:cNvPr id="22" name="Rectangle 21"/>
              <p:cNvSpPr/>
              <p:nvPr/>
            </p:nvSpPr>
            <p:spPr>
              <a:xfrm>
                <a:off x="466290" y="1397000"/>
                <a:ext cx="736600" cy="431800"/>
              </a:xfrm>
              <a:prstGeom prst="rect">
                <a:avLst/>
              </a:prstGeom>
              <a:noFill/>
              <a:ln w="28575">
                <a:solidFill>
                  <a:srgbClr val="0033CC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tIns="91440" rtlCol="0" anchor="ctr"/>
              <a:lstStyle/>
              <a:p>
                <a:pPr marL="182880" indent="-182880" algn="ctr">
                  <a:spcBef>
                    <a:spcPts val="600"/>
                  </a:spcBef>
                  <a:buClr>
                    <a:srgbClr val="E23200"/>
                  </a:buClr>
                  <a:buFont typeface="Arial" charset="0"/>
                  <a:buChar char="•"/>
                </a:pPr>
                <a:endParaRPr lang="en-US" sz="1800" dirty="0">
                  <a:solidFill>
                    <a:schemeClr val="tx1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23" name="TextBox 22"/>
              <p:cNvSpPr txBox="1"/>
              <p:nvPr/>
            </p:nvSpPr>
            <p:spPr bwMode="auto">
              <a:xfrm>
                <a:off x="585688" y="1532618"/>
                <a:ext cx="477695" cy="12143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rtlCol="0">
                <a:spAutoFit/>
              </a:bodyPr>
              <a:lstStyle/>
              <a:p>
                <a:pPr algn="ctr" eaLnBrk="1" hangingPunct="1"/>
                <a:r>
                  <a:rPr lang="en-US" sz="1600" dirty="0" smtClean="0">
                    <a:solidFill>
                      <a:schemeClr val="tx1"/>
                    </a:solidFill>
                  </a:rPr>
                  <a:t>LSTF</a:t>
                </a:r>
              </a:p>
            </p:txBody>
          </p:sp>
        </p:grpSp>
        <p:grpSp>
          <p:nvGrpSpPr>
            <p:cNvPr id="10" name="Group 9"/>
            <p:cNvGrpSpPr/>
            <p:nvPr/>
          </p:nvGrpSpPr>
          <p:grpSpPr>
            <a:xfrm>
              <a:off x="1468620" y="1212766"/>
              <a:ext cx="736600" cy="875486"/>
              <a:chOff x="466290" y="1397000"/>
              <a:chExt cx="736600" cy="431800"/>
            </a:xfrm>
          </p:grpSpPr>
          <p:sp>
            <p:nvSpPr>
              <p:cNvPr id="20" name="Rectangle 19"/>
              <p:cNvSpPr/>
              <p:nvPr/>
            </p:nvSpPr>
            <p:spPr>
              <a:xfrm>
                <a:off x="466290" y="1397000"/>
                <a:ext cx="736600" cy="431800"/>
              </a:xfrm>
              <a:prstGeom prst="rect">
                <a:avLst/>
              </a:prstGeom>
              <a:noFill/>
              <a:ln w="28575">
                <a:solidFill>
                  <a:srgbClr val="0033CC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tIns="91440" rtlCol="0" anchor="ctr"/>
              <a:lstStyle/>
              <a:p>
                <a:pPr marL="182880" indent="-182880" algn="ctr">
                  <a:spcBef>
                    <a:spcPts val="600"/>
                  </a:spcBef>
                  <a:buClr>
                    <a:srgbClr val="E23200"/>
                  </a:buClr>
                  <a:buFont typeface="Arial" charset="0"/>
                  <a:buChar char="•"/>
                </a:pPr>
                <a:endParaRPr lang="en-US" sz="1800" dirty="0">
                  <a:solidFill>
                    <a:schemeClr val="tx1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21" name="TextBox 20"/>
              <p:cNvSpPr txBox="1"/>
              <p:nvPr/>
            </p:nvSpPr>
            <p:spPr bwMode="auto">
              <a:xfrm>
                <a:off x="561707" y="1538307"/>
                <a:ext cx="470065" cy="12143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rtlCol="0">
                <a:spAutoFit/>
              </a:bodyPr>
              <a:lstStyle/>
              <a:p>
                <a:pPr algn="ctr" eaLnBrk="1" hangingPunct="1"/>
                <a:r>
                  <a:rPr lang="en-US" sz="1600" dirty="0" smtClean="0">
                    <a:solidFill>
                      <a:schemeClr val="tx1"/>
                    </a:solidFill>
                  </a:rPr>
                  <a:t>LLTF</a:t>
                </a:r>
              </a:p>
            </p:txBody>
          </p:sp>
        </p:grpSp>
        <p:grpSp>
          <p:nvGrpSpPr>
            <p:cNvPr id="11" name="Group 10"/>
            <p:cNvGrpSpPr/>
            <p:nvPr/>
          </p:nvGrpSpPr>
          <p:grpSpPr>
            <a:xfrm>
              <a:off x="2213683" y="1212766"/>
              <a:ext cx="736600" cy="875486"/>
              <a:chOff x="466290" y="1397000"/>
              <a:chExt cx="736600" cy="431800"/>
            </a:xfrm>
          </p:grpSpPr>
          <p:sp>
            <p:nvSpPr>
              <p:cNvPr id="18" name="Rectangle 17"/>
              <p:cNvSpPr/>
              <p:nvPr/>
            </p:nvSpPr>
            <p:spPr>
              <a:xfrm>
                <a:off x="466290" y="1397000"/>
                <a:ext cx="736600" cy="431800"/>
              </a:xfrm>
              <a:prstGeom prst="rect">
                <a:avLst/>
              </a:prstGeom>
              <a:noFill/>
              <a:ln w="28575">
                <a:solidFill>
                  <a:srgbClr val="0033CC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tIns="91440" rtlCol="0" anchor="ctr"/>
              <a:lstStyle/>
              <a:p>
                <a:pPr marL="182880" indent="-182880" algn="ctr">
                  <a:spcBef>
                    <a:spcPts val="600"/>
                  </a:spcBef>
                  <a:buClr>
                    <a:srgbClr val="E23200"/>
                  </a:buClr>
                  <a:buFont typeface="Arial" charset="0"/>
                  <a:buChar char="•"/>
                </a:pPr>
                <a:endParaRPr lang="en-US" sz="1800" dirty="0">
                  <a:solidFill>
                    <a:schemeClr val="tx1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19" name="TextBox 18"/>
              <p:cNvSpPr txBox="1"/>
              <p:nvPr/>
            </p:nvSpPr>
            <p:spPr bwMode="auto">
              <a:xfrm>
                <a:off x="564849" y="1538307"/>
                <a:ext cx="468077" cy="12143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rtlCol="0">
                <a:spAutoFit/>
              </a:bodyPr>
              <a:lstStyle/>
              <a:p>
                <a:pPr algn="ctr" eaLnBrk="1" hangingPunct="1"/>
                <a:r>
                  <a:rPr lang="en-US" sz="1600" dirty="0" smtClean="0">
                    <a:solidFill>
                      <a:schemeClr val="tx1"/>
                    </a:solidFill>
                  </a:rPr>
                  <a:t>LSIG</a:t>
                </a:r>
              </a:p>
            </p:txBody>
          </p:sp>
        </p:grpSp>
        <p:grpSp>
          <p:nvGrpSpPr>
            <p:cNvPr id="12" name="Group 11"/>
            <p:cNvGrpSpPr/>
            <p:nvPr/>
          </p:nvGrpSpPr>
          <p:grpSpPr>
            <a:xfrm>
              <a:off x="6073869" y="1439909"/>
              <a:ext cx="2446338" cy="431800"/>
              <a:chOff x="882946" y="1397000"/>
              <a:chExt cx="1776501" cy="431800"/>
            </a:xfrm>
          </p:grpSpPr>
          <p:sp>
            <p:nvSpPr>
              <p:cNvPr id="16" name="Rectangle 15"/>
              <p:cNvSpPr/>
              <p:nvPr/>
            </p:nvSpPr>
            <p:spPr>
              <a:xfrm>
                <a:off x="882946" y="1397000"/>
                <a:ext cx="1776501" cy="431800"/>
              </a:xfrm>
              <a:prstGeom prst="rect">
                <a:avLst/>
              </a:prstGeom>
              <a:noFill/>
              <a:ln w="28575">
                <a:solidFill>
                  <a:srgbClr val="0033CC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tIns="91440" rtlCol="0" anchor="ctr"/>
              <a:lstStyle/>
              <a:p>
                <a:pPr marL="182880" indent="-182880" algn="ctr">
                  <a:spcBef>
                    <a:spcPts val="600"/>
                  </a:spcBef>
                  <a:buClr>
                    <a:srgbClr val="E23200"/>
                  </a:buClr>
                  <a:buFont typeface="Arial" charset="0"/>
                  <a:buChar char="•"/>
                </a:pPr>
                <a:endParaRPr lang="en-US" sz="1800" dirty="0">
                  <a:solidFill>
                    <a:schemeClr val="tx1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17" name="TextBox 16"/>
              <p:cNvSpPr txBox="1"/>
              <p:nvPr/>
            </p:nvSpPr>
            <p:spPr bwMode="auto">
              <a:xfrm>
                <a:off x="1401356" y="1473140"/>
                <a:ext cx="626276" cy="24622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rtlCol="0">
                <a:spAutoFit/>
              </a:bodyPr>
              <a:lstStyle/>
              <a:p>
                <a:pPr eaLnBrk="1" hangingPunct="1"/>
                <a:r>
                  <a:rPr lang="en-US" sz="1600" dirty="0" smtClean="0">
                    <a:solidFill>
                      <a:schemeClr val="tx1"/>
                    </a:solidFill>
                  </a:rPr>
                  <a:t>Data Field</a:t>
                </a:r>
              </a:p>
            </p:txBody>
          </p:sp>
        </p:grpSp>
        <p:grpSp>
          <p:nvGrpSpPr>
            <p:cNvPr id="13" name="Group 12"/>
            <p:cNvGrpSpPr/>
            <p:nvPr/>
          </p:nvGrpSpPr>
          <p:grpSpPr>
            <a:xfrm>
              <a:off x="2953241" y="1211250"/>
              <a:ext cx="758427" cy="877553"/>
              <a:chOff x="373101" y="1397001"/>
              <a:chExt cx="936088" cy="644098"/>
            </a:xfrm>
          </p:grpSpPr>
          <p:sp>
            <p:nvSpPr>
              <p:cNvPr id="14" name="Rectangle 13"/>
              <p:cNvSpPr/>
              <p:nvPr/>
            </p:nvSpPr>
            <p:spPr>
              <a:xfrm>
                <a:off x="373101" y="1397001"/>
                <a:ext cx="936088" cy="644098"/>
              </a:xfrm>
              <a:prstGeom prst="rect">
                <a:avLst/>
              </a:prstGeom>
              <a:noFill/>
              <a:ln w="28575">
                <a:solidFill>
                  <a:srgbClr val="0033CC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tIns="91440" rtlCol="0" anchor="ctr"/>
              <a:lstStyle/>
              <a:p>
                <a:pPr marL="182880" indent="-182880" algn="ctr">
                  <a:spcBef>
                    <a:spcPts val="600"/>
                  </a:spcBef>
                  <a:buClr>
                    <a:srgbClr val="E23200"/>
                  </a:buClr>
                  <a:buFont typeface="Arial" charset="0"/>
                  <a:buChar char="•"/>
                </a:pPr>
                <a:endParaRPr lang="en-US" sz="1800" dirty="0">
                  <a:solidFill>
                    <a:schemeClr val="tx1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15" name="TextBox 14"/>
              <p:cNvSpPr txBox="1"/>
              <p:nvPr/>
            </p:nvSpPr>
            <p:spPr bwMode="auto">
              <a:xfrm>
                <a:off x="425716" y="1520043"/>
                <a:ext cx="789423" cy="36143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rtlCol="0">
                <a:spAutoFit/>
              </a:bodyPr>
              <a:lstStyle/>
              <a:p>
                <a:pPr algn="ctr" eaLnBrk="1" hangingPunct="1"/>
                <a:r>
                  <a:rPr lang="en-US" sz="1600" dirty="0" smtClean="0">
                    <a:solidFill>
                      <a:schemeClr val="tx1"/>
                    </a:solidFill>
                  </a:rPr>
                  <a:t>BPSK</a:t>
                </a:r>
              </a:p>
              <a:p>
                <a:pPr algn="ctr" eaLnBrk="1" hangingPunct="1"/>
                <a:r>
                  <a:rPr lang="en-US" sz="1600" dirty="0" smtClean="0">
                    <a:solidFill>
                      <a:schemeClr val="tx1"/>
                    </a:solidFill>
                  </a:rPr>
                  <a:t>Symbol</a:t>
                </a:r>
              </a:p>
            </p:txBody>
          </p:sp>
        </p:grpSp>
      </p:grpSp>
      <p:sp>
        <p:nvSpPr>
          <p:cNvPr id="24" name="Rectangle 23"/>
          <p:cNvSpPr/>
          <p:nvPr/>
        </p:nvSpPr>
        <p:spPr>
          <a:xfrm>
            <a:off x="3292912" y="3502663"/>
            <a:ext cx="2380397" cy="431800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 w="28575">
            <a:solidFill>
              <a:schemeClr val="accent2">
                <a:lumMod val="75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tIns="91440" rtlCol="0" anchor="ctr"/>
          <a:lstStyle/>
          <a:p>
            <a:pPr algn="ctr">
              <a:spcBef>
                <a:spcPts val="600"/>
              </a:spcBef>
              <a:buClr>
                <a:srgbClr val="E23200"/>
              </a:buClr>
            </a:pPr>
            <a:r>
              <a:rPr lang="en-US" sz="1800" dirty="0" smtClean="0">
                <a:solidFill>
                  <a:schemeClr val="tx1"/>
                </a:solidFill>
                <a:ea typeface="ＭＳ Ｐゴシック" pitchFamily="34" charset="-128"/>
              </a:rPr>
              <a:t>SYNC-1</a:t>
            </a:r>
            <a:endParaRPr lang="en-US" sz="1800" dirty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grpSp>
        <p:nvGrpSpPr>
          <p:cNvPr id="25" name="Group 24"/>
          <p:cNvGrpSpPr/>
          <p:nvPr/>
        </p:nvGrpSpPr>
        <p:grpSpPr>
          <a:xfrm>
            <a:off x="315912" y="4635113"/>
            <a:ext cx="7837487" cy="877553"/>
            <a:chOff x="-250731" y="1211250"/>
            <a:chExt cx="7695821" cy="877553"/>
          </a:xfrm>
        </p:grpSpPr>
        <p:grpSp>
          <p:nvGrpSpPr>
            <p:cNvPr id="26" name="Group 25"/>
            <p:cNvGrpSpPr/>
            <p:nvPr/>
          </p:nvGrpSpPr>
          <p:grpSpPr>
            <a:xfrm>
              <a:off x="-250731" y="1212766"/>
              <a:ext cx="736600" cy="875486"/>
              <a:chOff x="-507998" y="1397000"/>
              <a:chExt cx="736600" cy="431800"/>
            </a:xfrm>
          </p:grpSpPr>
          <p:sp>
            <p:nvSpPr>
              <p:cNvPr id="39" name="Rectangle 38"/>
              <p:cNvSpPr/>
              <p:nvPr/>
            </p:nvSpPr>
            <p:spPr>
              <a:xfrm>
                <a:off x="-507998" y="1397000"/>
                <a:ext cx="736600" cy="431800"/>
              </a:xfrm>
              <a:prstGeom prst="rect">
                <a:avLst/>
              </a:prstGeom>
              <a:noFill/>
              <a:ln w="28575">
                <a:solidFill>
                  <a:srgbClr val="0033CC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tIns="91440" rtlCol="0" anchor="ctr"/>
              <a:lstStyle/>
              <a:p>
                <a:pPr marL="182880" indent="-182880" algn="ctr">
                  <a:spcBef>
                    <a:spcPts val="600"/>
                  </a:spcBef>
                  <a:buClr>
                    <a:srgbClr val="E23200"/>
                  </a:buClr>
                  <a:buFont typeface="Arial" charset="0"/>
                  <a:buChar char="•"/>
                </a:pPr>
                <a:endParaRPr lang="en-US" sz="1800" dirty="0">
                  <a:solidFill>
                    <a:schemeClr val="tx1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40" name="TextBox 39"/>
              <p:cNvSpPr txBox="1"/>
              <p:nvPr/>
            </p:nvSpPr>
            <p:spPr bwMode="auto">
              <a:xfrm>
                <a:off x="-388600" y="1532618"/>
                <a:ext cx="477695" cy="12143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rtlCol="0">
                <a:spAutoFit/>
              </a:bodyPr>
              <a:lstStyle/>
              <a:p>
                <a:pPr algn="ctr" eaLnBrk="1" hangingPunct="1"/>
                <a:r>
                  <a:rPr lang="en-US" sz="1600" dirty="0" smtClean="0">
                    <a:solidFill>
                      <a:schemeClr val="tx1"/>
                    </a:solidFill>
                  </a:rPr>
                  <a:t>LSTF</a:t>
                </a:r>
              </a:p>
            </p:txBody>
          </p:sp>
        </p:grpSp>
        <p:grpSp>
          <p:nvGrpSpPr>
            <p:cNvPr id="27" name="Group 26"/>
            <p:cNvGrpSpPr/>
            <p:nvPr/>
          </p:nvGrpSpPr>
          <p:grpSpPr>
            <a:xfrm>
              <a:off x="494332" y="1212766"/>
              <a:ext cx="736600" cy="875486"/>
              <a:chOff x="-507998" y="1397000"/>
              <a:chExt cx="736600" cy="431800"/>
            </a:xfrm>
          </p:grpSpPr>
          <p:sp>
            <p:nvSpPr>
              <p:cNvPr id="37" name="Rectangle 36"/>
              <p:cNvSpPr/>
              <p:nvPr/>
            </p:nvSpPr>
            <p:spPr>
              <a:xfrm>
                <a:off x="-507998" y="1397000"/>
                <a:ext cx="736600" cy="431800"/>
              </a:xfrm>
              <a:prstGeom prst="rect">
                <a:avLst/>
              </a:prstGeom>
              <a:noFill/>
              <a:ln w="28575">
                <a:solidFill>
                  <a:srgbClr val="0033CC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tIns="91440" rtlCol="0" anchor="ctr"/>
              <a:lstStyle/>
              <a:p>
                <a:pPr marL="182880" indent="-182880" algn="ctr">
                  <a:spcBef>
                    <a:spcPts val="600"/>
                  </a:spcBef>
                  <a:buClr>
                    <a:srgbClr val="E23200"/>
                  </a:buClr>
                  <a:buFont typeface="Arial" charset="0"/>
                  <a:buChar char="•"/>
                </a:pPr>
                <a:endParaRPr lang="en-US" sz="1800" dirty="0">
                  <a:solidFill>
                    <a:schemeClr val="tx1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38" name="TextBox 37"/>
              <p:cNvSpPr txBox="1"/>
              <p:nvPr/>
            </p:nvSpPr>
            <p:spPr bwMode="auto">
              <a:xfrm>
                <a:off x="-412581" y="1538307"/>
                <a:ext cx="470065" cy="12143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rtlCol="0">
                <a:spAutoFit/>
              </a:bodyPr>
              <a:lstStyle/>
              <a:p>
                <a:pPr algn="ctr" eaLnBrk="1" hangingPunct="1"/>
                <a:r>
                  <a:rPr lang="en-US" sz="1600" dirty="0" smtClean="0">
                    <a:solidFill>
                      <a:schemeClr val="tx1"/>
                    </a:solidFill>
                  </a:rPr>
                  <a:t>LLTF</a:t>
                </a:r>
              </a:p>
            </p:txBody>
          </p:sp>
        </p:grpSp>
        <p:grpSp>
          <p:nvGrpSpPr>
            <p:cNvPr id="28" name="Group 27"/>
            <p:cNvGrpSpPr/>
            <p:nvPr/>
          </p:nvGrpSpPr>
          <p:grpSpPr>
            <a:xfrm>
              <a:off x="1239395" y="1212766"/>
              <a:ext cx="736600" cy="875486"/>
              <a:chOff x="-507998" y="1397000"/>
              <a:chExt cx="736600" cy="431800"/>
            </a:xfrm>
          </p:grpSpPr>
          <p:sp>
            <p:nvSpPr>
              <p:cNvPr id="35" name="Rectangle 34"/>
              <p:cNvSpPr/>
              <p:nvPr/>
            </p:nvSpPr>
            <p:spPr>
              <a:xfrm>
                <a:off x="-507998" y="1397000"/>
                <a:ext cx="736600" cy="431800"/>
              </a:xfrm>
              <a:prstGeom prst="rect">
                <a:avLst/>
              </a:prstGeom>
              <a:noFill/>
              <a:ln w="28575">
                <a:solidFill>
                  <a:srgbClr val="0033CC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tIns="91440" rtlCol="0" anchor="ctr"/>
              <a:lstStyle/>
              <a:p>
                <a:pPr marL="182880" indent="-182880" algn="ctr">
                  <a:spcBef>
                    <a:spcPts val="600"/>
                  </a:spcBef>
                  <a:buClr>
                    <a:srgbClr val="E23200"/>
                  </a:buClr>
                  <a:buFont typeface="Arial" charset="0"/>
                  <a:buChar char="•"/>
                </a:pPr>
                <a:endParaRPr lang="en-US" sz="1800" dirty="0">
                  <a:solidFill>
                    <a:schemeClr val="tx1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36" name="TextBox 35"/>
              <p:cNvSpPr txBox="1"/>
              <p:nvPr/>
            </p:nvSpPr>
            <p:spPr bwMode="auto">
              <a:xfrm>
                <a:off x="-409439" y="1538307"/>
                <a:ext cx="468077" cy="12143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rtlCol="0">
                <a:spAutoFit/>
              </a:bodyPr>
              <a:lstStyle/>
              <a:p>
                <a:pPr algn="ctr" eaLnBrk="1" hangingPunct="1"/>
                <a:r>
                  <a:rPr lang="en-US" sz="1600" dirty="0" smtClean="0">
                    <a:solidFill>
                      <a:schemeClr val="tx1"/>
                    </a:solidFill>
                  </a:rPr>
                  <a:t>LSIG</a:t>
                </a:r>
              </a:p>
            </p:txBody>
          </p:sp>
        </p:grpSp>
        <p:grpSp>
          <p:nvGrpSpPr>
            <p:cNvPr id="29" name="Group 28"/>
            <p:cNvGrpSpPr/>
            <p:nvPr/>
          </p:nvGrpSpPr>
          <p:grpSpPr>
            <a:xfrm>
              <a:off x="4835984" y="1439532"/>
              <a:ext cx="2609106" cy="431800"/>
              <a:chOff x="-15992" y="1396623"/>
              <a:chExt cx="1894702" cy="431800"/>
            </a:xfrm>
          </p:grpSpPr>
          <p:sp>
            <p:nvSpPr>
              <p:cNvPr id="33" name="Rectangle 32"/>
              <p:cNvSpPr/>
              <p:nvPr/>
            </p:nvSpPr>
            <p:spPr>
              <a:xfrm>
                <a:off x="-15992" y="1396623"/>
                <a:ext cx="1894702" cy="431800"/>
              </a:xfrm>
              <a:prstGeom prst="rect">
                <a:avLst/>
              </a:prstGeom>
              <a:noFill/>
              <a:ln w="28575">
                <a:solidFill>
                  <a:srgbClr val="0033CC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tIns="91440" rtlCol="0" anchor="ctr"/>
              <a:lstStyle/>
              <a:p>
                <a:pPr marL="182880" indent="-182880" algn="ctr">
                  <a:spcBef>
                    <a:spcPts val="600"/>
                  </a:spcBef>
                  <a:buClr>
                    <a:srgbClr val="E23200"/>
                  </a:buClr>
                  <a:buFont typeface="Arial" charset="0"/>
                  <a:buChar char="•"/>
                </a:pPr>
                <a:endParaRPr lang="en-US" sz="1800" dirty="0">
                  <a:solidFill>
                    <a:schemeClr val="tx1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34" name="TextBox 33"/>
              <p:cNvSpPr txBox="1"/>
              <p:nvPr/>
            </p:nvSpPr>
            <p:spPr bwMode="auto">
              <a:xfrm>
                <a:off x="595562" y="1472763"/>
                <a:ext cx="614956" cy="24622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rtlCol="0">
                <a:spAutoFit/>
              </a:bodyPr>
              <a:lstStyle/>
              <a:p>
                <a:pPr eaLnBrk="1" hangingPunct="1"/>
                <a:r>
                  <a:rPr lang="en-US" sz="1600" dirty="0" smtClean="0">
                    <a:solidFill>
                      <a:schemeClr val="tx1"/>
                    </a:solidFill>
                  </a:rPr>
                  <a:t>Data Field</a:t>
                </a:r>
              </a:p>
            </p:txBody>
          </p:sp>
        </p:grpSp>
        <p:grpSp>
          <p:nvGrpSpPr>
            <p:cNvPr id="30" name="Group 29"/>
            <p:cNvGrpSpPr/>
            <p:nvPr/>
          </p:nvGrpSpPr>
          <p:grpSpPr>
            <a:xfrm>
              <a:off x="1978953" y="1211250"/>
              <a:ext cx="758427" cy="877553"/>
              <a:chOff x="-829416" y="1397001"/>
              <a:chExt cx="936088" cy="644098"/>
            </a:xfrm>
          </p:grpSpPr>
          <p:sp>
            <p:nvSpPr>
              <p:cNvPr id="31" name="Rectangle 30"/>
              <p:cNvSpPr/>
              <p:nvPr/>
            </p:nvSpPr>
            <p:spPr>
              <a:xfrm>
                <a:off x="-829416" y="1397001"/>
                <a:ext cx="936088" cy="644098"/>
              </a:xfrm>
              <a:prstGeom prst="rect">
                <a:avLst/>
              </a:prstGeom>
              <a:noFill/>
              <a:ln w="28575">
                <a:solidFill>
                  <a:srgbClr val="0033CC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tIns="91440" rtlCol="0" anchor="ctr"/>
              <a:lstStyle/>
              <a:p>
                <a:pPr marL="182880" indent="-182880" algn="ctr">
                  <a:spcBef>
                    <a:spcPts val="600"/>
                  </a:spcBef>
                  <a:buClr>
                    <a:srgbClr val="E23200"/>
                  </a:buClr>
                  <a:buFont typeface="Arial" charset="0"/>
                  <a:buChar char="•"/>
                </a:pPr>
                <a:endParaRPr lang="en-US" sz="1800" dirty="0">
                  <a:solidFill>
                    <a:schemeClr val="tx1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32" name="TextBox 31"/>
              <p:cNvSpPr txBox="1"/>
              <p:nvPr/>
            </p:nvSpPr>
            <p:spPr bwMode="auto">
              <a:xfrm>
                <a:off x="-776801" y="1520043"/>
                <a:ext cx="789423" cy="36143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rtlCol="0">
                <a:spAutoFit/>
              </a:bodyPr>
              <a:lstStyle/>
              <a:p>
                <a:pPr algn="ctr" eaLnBrk="1" hangingPunct="1"/>
                <a:r>
                  <a:rPr lang="en-US" sz="1600" dirty="0" smtClean="0">
                    <a:solidFill>
                      <a:schemeClr val="tx1"/>
                    </a:solidFill>
                  </a:rPr>
                  <a:t>BPSK</a:t>
                </a:r>
              </a:p>
              <a:p>
                <a:pPr algn="ctr" eaLnBrk="1" hangingPunct="1"/>
                <a:r>
                  <a:rPr lang="en-US" sz="1600" dirty="0" smtClean="0">
                    <a:solidFill>
                      <a:schemeClr val="tx1"/>
                    </a:solidFill>
                  </a:rPr>
                  <a:t>Symbol</a:t>
                </a:r>
              </a:p>
            </p:txBody>
          </p:sp>
        </p:grpSp>
      </p:grpSp>
      <p:sp>
        <p:nvSpPr>
          <p:cNvPr id="41" name="Rectangle 40"/>
          <p:cNvSpPr/>
          <p:nvPr/>
        </p:nvSpPr>
        <p:spPr>
          <a:xfrm>
            <a:off x="3370294" y="4857989"/>
            <a:ext cx="2114703" cy="431800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 w="28575">
            <a:solidFill>
              <a:srgbClr val="FF00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tIns="91440" rtlCol="0" anchor="ctr"/>
          <a:lstStyle/>
          <a:p>
            <a:pPr algn="ctr">
              <a:spcBef>
                <a:spcPts val="600"/>
              </a:spcBef>
              <a:buClr>
                <a:srgbClr val="E23200"/>
              </a:buClr>
            </a:pPr>
            <a:r>
              <a:rPr lang="en-US" sz="1800" dirty="0" smtClean="0">
                <a:solidFill>
                  <a:schemeClr val="tx1"/>
                </a:solidFill>
                <a:ea typeface="ＭＳ Ｐゴシック" pitchFamily="34" charset="-128"/>
              </a:rPr>
              <a:t>SYNC-2</a:t>
            </a:r>
            <a:endParaRPr lang="en-US" sz="1800" dirty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6356398" y="4435058"/>
            <a:ext cx="111120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1"/>
                </a:solidFill>
              </a:rPr>
              <a:t>250Kbps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6202656" y="3029237"/>
            <a:ext cx="117532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1"/>
                </a:solidFill>
              </a:rPr>
              <a:t>62.5Kbps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4837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Length of Data Field—1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4506" y="1751013"/>
            <a:ext cx="82296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In WUR, MAC frame type determines the LENGTH of Data field, or Duration of the WUR PPDU!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Rx PHY requires the PPDU Duration to decode the packet;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Rx MAC requires the PPDU Duration to set (WUR-)NAV 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 smtClean="0"/>
              <a:t>Nov 2017</a:t>
            </a:r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Hongyuan  Zhang, Marvell et al</a:t>
            </a:r>
            <a:endParaRPr lang="en-GB" dirty="0"/>
          </a:p>
        </p:txBody>
      </p:sp>
      <p:sp>
        <p:nvSpPr>
          <p:cNvPr id="24" name="Rectangle 23"/>
          <p:cNvSpPr/>
          <p:nvPr/>
        </p:nvSpPr>
        <p:spPr>
          <a:xfrm>
            <a:off x="1538560" y="4253363"/>
            <a:ext cx="1411010" cy="431800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 w="28575">
            <a:solidFill>
              <a:schemeClr val="accent2">
                <a:lumMod val="75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tIns="91440" rtlCol="0" anchor="ctr"/>
          <a:lstStyle/>
          <a:p>
            <a:pPr algn="ctr">
              <a:spcBef>
                <a:spcPts val="600"/>
              </a:spcBef>
              <a:buClr>
                <a:srgbClr val="E23200"/>
              </a:buClr>
            </a:pPr>
            <a:r>
              <a:rPr lang="en-US" sz="1400" dirty="0" smtClean="0">
                <a:solidFill>
                  <a:schemeClr val="tx1"/>
                </a:solidFill>
                <a:ea typeface="ＭＳ Ｐゴシック" pitchFamily="34" charset="-128"/>
              </a:rPr>
              <a:t>SYNC</a:t>
            </a:r>
            <a:endParaRPr lang="en-US" sz="1400" dirty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26" name="Rectangle 25"/>
          <p:cNvSpPr/>
          <p:nvPr/>
        </p:nvSpPr>
        <p:spPr bwMode="auto">
          <a:xfrm>
            <a:off x="2949571" y="4253363"/>
            <a:ext cx="891653" cy="431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TYPE</a:t>
            </a:r>
          </a:p>
        </p:txBody>
      </p:sp>
      <p:sp>
        <p:nvSpPr>
          <p:cNvPr id="27" name="Rectangle 26"/>
          <p:cNvSpPr/>
          <p:nvPr/>
        </p:nvSpPr>
        <p:spPr>
          <a:xfrm>
            <a:off x="255670" y="3962400"/>
            <a:ext cx="1282890" cy="1059720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 w="28575">
            <a:solidFill>
              <a:schemeClr val="accent2">
                <a:lumMod val="75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tIns="91440" rtlCol="0" anchor="ctr"/>
          <a:lstStyle/>
          <a:p>
            <a:pPr algn="ctr">
              <a:spcBef>
                <a:spcPts val="600"/>
              </a:spcBef>
              <a:buClr>
                <a:srgbClr val="E23200"/>
              </a:buClr>
            </a:pPr>
            <a:r>
              <a:rPr lang="en-US" sz="1800" dirty="0" smtClean="0">
                <a:solidFill>
                  <a:schemeClr val="tx1"/>
                </a:solidFill>
                <a:ea typeface="ＭＳ Ｐゴシック" pitchFamily="34" charset="-128"/>
              </a:rPr>
              <a:t>“L” Portion</a:t>
            </a:r>
            <a:endParaRPr lang="en-US" sz="1800" dirty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3829494" y="4253363"/>
            <a:ext cx="1275906" cy="431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MAC Header</a:t>
            </a:r>
          </a:p>
        </p:txBody>
      </p:sp>
      <p:sp>
        <p:nvSpPr>
          <p:cNvPr id="29" name="Rectangle 28"/>
          <p:cNvSpPr/>
          <p:nvPr/>
        </p:nvSpPr>
        <p:spPr bwMode="auto">
          <a:xfrm>
            <a:off x="5105400" y="4253363"/>
            <a:ext cx="2608356" cy="431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MSDU</a:t>
            </a:r>
          </a:p>
        </p:txBody>
      </p:sp>
      <p:sp>
        <p:nvSpPr>
          <p:cNvPr id="30" name="Rectangle 29"/>
          <p:cNvSpPr/>
          <p:nvPr/>
        </p:nvSpPr>
        <p:spPr bwMode="auto">
          <a:xfrm>
            <a:off x="7694262" y="4253363"/>
            <a:ext cx="611538" cy="431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FCS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3009955" y="5034062"/>
            <a:ext cx="29995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RX: Compute PPDU Duration</a:t>
            </a:r>
          </a:p>
          <a:p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smtClean="0">
                <a:solidFill>
                  <a:schemeClr val="tx1"/>
                </a:solidFill>
              </a:rPr>
              <a:t>       Set NAV</a:t>
            </a:r>
            <a:endParaRPr lang="en-US" sz="1800" dirty="0">
              <a:solidFill>
                <a:schemeClr val="tx1"/>
              </a:solidFill>
            </a:endParaRPr>
          </a:p>
        </p:txBody>
      </p:sp>
      <p:cxnSp>
        <p:nvCxnSpPr>
          <p:cNvPr id="33" name="Straight Arrow Connector 32"/>
          <p:cNvCxnSpPr>
            <a:stCxn id="26" idx="2"/>
          </p:cNvCxnSpPr>
          <p:nvPr/>
        </p:nvCxnSpPr>
        <p:spPr bwMode="auto">
          <a:xfrm flipH="1">
            <a:off x="3395397" y="4685163"/>
            <a:ext cx="1" cy="33695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5" name="Straight Arrow Connector 34"/>
          <p:cNvCxnSpPr/>
          <p:nvPr/>
        </p:nvCxnSpPr>
        <p:spPr bwMode="auto">
          <a:xfrm>
            <a:off x="3829494" y="4990061"/>
            <a:ext cx="4476306" cy="3205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triangl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119249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762000"/>
          </a:xfrm>
        </p:spPr>
        <p:txBody>
          <a:bodyPr/>
          <a:lstStyle/>
          <a:p>
            <a:r>
              <a:rPr lang="en-US" dirty="0" smtClean="0"/>
              <a:t>Length of Data Field—2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42089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 smtClean="0"/>
              <a:t>As in legacy 802.11 networks, for robust EDCA network the packet length should be protected by CRC, to avoid arbitrary PPDU duration assumption or NAV settings.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 smtClean="0"/>
              <a:t>Example: a STA detects a weak WUR packet over the air but decode its Frame Type incorrectly without awareness, i.e. assuming an incorrect PPDU duration or NAV duration.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0" dirty="0" smtClean="0"/>
              <a:t>Gain collision or missing intended WUR packets.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b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 smtClean="0"/>
              <a:t>Since we prefer no separate PHY header to indicate PPDU duration, the Frame Type Field need to be protected by a CRC (e.g. 1 bit parity).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Meaning Rx PHY still needs decode Type Field and check CRC and calculate the PPDU duration.</a:t>
            </a:r>
            <a:endParaRPr lang="en-US" sz="1600" b="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 smtClean="0"/>
              <a:t>Nov 2017</a:t>
            </a:r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Hongyuan  Zhang, Marvell et al</a:t>
            </a:r>
            <a:endParaRPr lang="en-GB" dirty="0"/>
          </a:p>
        </p:txBody>
      </p:sp>
      <p:sp>
        <p:nvSpPr>
          <p:cNvPr id="16" name="Rectangle 15"/>
          <p:cNvSpPr/>
          <p:nvPr/>
        </p:nvSpPr>
        <p:spPr bwMode="auto">
          <a:xfrm>
            <a:off x="1393032" y="5585619"/>
            <a:ext cx="891653" cy="431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TYPE</a:t>
            </a:r>
          </a:p>
        </p:txBody>
      </p:sp>
      <p:sp>
        <p:nvSpPr>
          <p:cNvPr id="17" name="Rectangle 16"/>
          <p:cNvSpPr/>
          <p:nvPr/>
        </p:nvSpPr>
        <p:spPr bwMode="auto">
          <a:xfrm>
            <a:off x="2840832" y="5585619"/>
            <a:ext cx="1275906" cy="431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MAC Header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4116738" y="5585619"/>
            <a:ext cx="2588862" cy="431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MSDU</a:t>
            </a:r>
          </a:p>
        </p:txBody>
      </p:sp>
      <p:sp>
        <p:nvSpPr>
          <p:cNvPr id="19" name="Rectangle 18"/>
          <p:cNvSpPr/>
          <p:nvPr/>
        </p:nvSpPr>
        <p:spPr bwMode="auto">
          <a:xfrm>
            <a:off x="6705600" y="5585619"/>
            <a:ext cx="611538" cy="431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FCS</a:t>
            </a:r>
          </a:p>
        </p:txBody>
      </p:sp>
      <p:sp>
        <p:nvSpPr>
          <p:cNvPr id="20" name="Rectangle 19"/>
          <p:cNvSpPr/>
          <p:nvPr/>
        </p:nvSpPr>
        <p:spPr bwMode="auto">
          <a:xfrm>
            <a:off x="2284684" y="5587206"/>
            <a:ext cx="556147" cy="4318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CRC</a:t>
            </a:r>
          </a:p>
        </p:txBody>
      </p:sp>
    </p:spTree>
    <p:extLst>
      <p:ext uri="{BB962C8B-B14F-4D97-AF65-F5344CB8AC3E}">
        <p14:creationId xmlns:p14="http://schemas.microsoft.com/office/powerpoint/2010/main" val="2568823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85800"/>
          </a:xfrm>
        </p:spPr>
        <p:txBody>
          <a:bodyPr/>
          <a:lstStyle/>
          <a:p>
            <a:r>
              <a:rPr lang="en-US" dirty="0" smtClean="0"/>
              <a:t>Simulation-1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22377"/>
            <a:ext cx="8305800" cy="4572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b="0" dirty="0" err="1" smtClean="0"/>
              <a:t>DNLoS</a:t>
            </a:r>
            <a:r>
              <a:rPr lang="en-US" sz="1800" b="0" dirty="0" smtClean="0"/>
              <a:t>, 2-bit Frame Type Field,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 smtClean="0"/>
              <a:t>Probability of: </a:t>
            </a:r>
            <a:r>
              <a:rPr lang="en-US" sz="1800" b="0" u="sng" dirty="0" smtClean="0"/>
              <a:t>{</a:t>
            </a:r>
            <a:r>
              <a:rPr lang="en-US" sz="1800" b="0" u="sng" dirty="0" err="1" smtClean="0"/>
              <a:t>SoP</a:t>
            </a:r>
            <a:r>
              <a:rPr lang="en-US" sz="1800" b="0" u="sng" dirty="0" smtClean="0"/>
              <a:t> found} &amp;&amp; {Timing found} &amp;&amp; {Frame Type Decode Error} </a:t>
            </a:r>
            <a:endParaRPr lang="en-US" sz="1800" b="0" u="sn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dirty="0" smtClean="0"/>
              <a:t>Hongyuan Zhang, Marvell, et al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 smtClean="0"/>
              <a:t>Sept 2017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438" y="2012751"/>
            <a:ext cx="7087736" cy="4797613"/>
          </a:xfrm>
          <a:prstGeom prst="rect">
            <a:avLst/>
          </a:prstGeom>
        </p:spPr>
      </p:pic>
      <p:sp>
        <p:nvSpPr>
          <p:cNvPr id="8" name="Oval 7"/>
          <p:cNvSpPr/>
          <p:nvPr/>
        </p:nvSpPr>
        <p:spPr bwMode="auto">
          <a:xfrm>
            <a:off x="1752600" y="2514600"/>
            <a:ext cx="4038600" cy="2133600"/>
          </a:xfrm>
          <a:prstGeom prst="ellipse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0" name="Straight Arrow Connector 9"/>
          <p:cNvCxnSpPr>
            <a:endCxn id="8" idx="6"/>
          </p:cNvCxnSpPr>
          <p:nvPr/>
        </p:nvCxnSpPr>
        <p:spPr bwMode="auto">
          <a:xfrm flipH="1">
            <a:off x="5791200" y="3352800"/>
            <a:ext cx="228600" cy="2286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1" name="TextBox 10"/>
          <p:cNvSpPr txBox="1"/>
          <p:nvPr/>
        </p:nvSpPr>
        <p:spPr>
          <a:xfrm>
            <a:off x="5970670" y="3032551"/>
            <a:ext cx="305564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A large range of incorrect</a:t>
            </a:r>
          </a:p>
          <a:p>
            <a:r>
              <a:rPr lang="en-US" sz="2000" dirty="0" smtClean="0">
                <a:solidFill>
                  <a:srgbClr val="FF0000"/>
                </a:solidFill>
              </a:rPr>
              <a:t>packet duration calculations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30884" y="2216153"/>
            <a:ext cx="13821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250Kbps: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6781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85800"/>
          </a:xfrm>
        </p:spPr>
        <p:txBody>
          <a:bodyPr/>
          <a:lstStyle/>
          <a:p>
            <a:r>
              <a:rPr lang="en-US" dirty="0" smtClean="0"/>
              <a:t>Simulations-2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Hongyuan Zhang, Marvell, et al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smtClean="0"/>
              <a:t>Sept 2017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113" y="1219200"/>
            <a:ext cx="8034572" cy="5134519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73783" y="1450977"/>
            <a:ext cx="14590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62.5Kbps: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1752600" y="2514600"/>
            <a:ext cx="3121025" cy="1600200"/>
          </a:xfrm>
          <a:prstGeom prst="ellipse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1" name="Straight Arrow Connector 10"/>
          <p:cNvCxnSpPr>
            <a:endCxn id="10" idx="6"/>
          </p:cNvCxnSpPr>
          <p:nvPr/>
        </p:nvCxnSpPr>
        <p:spPr bwMode="auto">
          <a:xfrm flipH="1">
            <a:off x="4873625" y="3184952"/>
            <a:ext cx="484193" cy="12974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2" name="TextBox 11"/>
          <p:cNvSpPr txBox="1"/>
          <p:nvPr/>
        </p:nvSpPr>
        <p:spPr>
          <a:xfrm>
            <a:off x="5318832" y="2800831"/>
            <a:ext cx="305564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A large range of incorrect</a:t>
            </a:r>
          </a:p>
          <a:p>
            <a:r>
              <a:rPr lang="en-US" sz="2000" dirty="0" smtClean="0">
                <a:solidFill>
                  <a:srgbClr val="FF0000"/>
                </a:solidFill>
              </a:rPr>
              <a:t>packet duration calculations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1208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Alternative Method: Fixed LENGTH for ALL frame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9653" y="1830388"/>
            <a:ext cx="8343106" cy="403383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If MAC can unify the length of all frame types, then it is easier for PHY Rx and no CRC needed on Frame Type field.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However, there might be a large variation on length?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Shorter length for basic unicast/broadcast wake-up, WUR-beacon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 smtClean="0"/>
              <a:t>Longer for other types? </a:t>
            </a:r>
            <a:r>
              <a:rPr lang="en-US" dirty="0" smtClean="0"/>
              <a:t>–e.g. multicast wake-up, TSF timing, discovery frame for scanning.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 smtClean="0"/>
              <a:t>Nov 2017</a:t>
            </a:r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Hongyuan  Zhang, Marvell et al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48168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758825"/>
          </a:xfrm>
        </p:spPr>
        <p:txBody>
          <a:bodyPr/>
          <a:lstStyle/>
          <a:p>
            <a:r>
              <a:rPr lang="en-US" dirty="0" smtClean="0"/>
              <a:t>Length Issues in Low Rate (62.5Kbps) PHY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006" y="1524000"/>
            <a:ext cx="85344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 smtClean="0"/>
              <a:t>Example: a 48 </a:t>
            </a:r>
            <a:r>
              <a:rPr lang="en-US" sz="2000" b="0" dirty="0"/>
              <a:t>bit Data field will take </a:t>
            </a:r>
            <a:r>
              <a:rPr lang="en-US" sz="2000" b="0" dirty="0">
                <a:solidFill>
                  <a:srgbClr val="FF0000"/>
                </a:solidFill>
              </a:rPr>
              <a:t>~1ms </a:t>
            </a:r>
            <a:r>
              <a:rPr lang="en-US" sz="2000" b="0" dirty="0"/>
              <a:t>duration</a:t>
            </a:r>
            <a:r>
              <a:rPr lang="en-US" sz="2000" b="0" dirty="0" smtClean="0"/>
              <a:t>!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 smtClean="0"/>
              <a:t>Much less mkt value for 11ba if WUR may potentially congest the media by frequently sending PPDUs of </a:t>
            </a:r>
            <a:r>
              <a:rPr lang="en-US" sz="2000" b="0" dirty="0" err="1" smtClean="0"/>
              <a:t>mili</a:t>
            </a:r>
            <a:r>
              <a:rPr lang="en-US" sz="2000" b="0" dirty="0" smtClean="0"/>
              <a:t>-sec durations.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While the main BSS traffic is with short packets for most of time (refer to 11ax/HEW presentations).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May be hard to unify Length across types if the unified length is long.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 smtClean="0"/>
              <a:t>Propose to limit the Length (number of bits in Data field) for the Low Rate PHY.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Meaning exclude some frame types for low rate if it is too long.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b="0" dirty="0" smtClean="0"/>
              <a:t>It is better if we can </a:t>
            </a:r>
            <a:r>
              <a:rPr lang="en-US" sz="2200" b="0" dirty="0" smtClean="0">
                <a:solidFill>
                  <a:srgbClr val="FF0000"/>
                </a:solidFill>
              </a:rPr>
              <a:t>fix</a:t>
            </a:r>
            <a:r>
              <a:rPr lang="en-US" sz="2200" b="0" dirty="0" smtClean="0"/>
              <a:t> the LENGTH at least for the Low Rate PHY.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Simpler PHY Rx state machine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0" dirty="0" smtClean="0"/>
              <a:t>Faster adoption of 11ba if Low Rate PHY can cover all the mandatory/basic WUR functions (e.g. wake-up, and beacon)</a:t>
            </a:r>
            <a:endParaRPr lang="en-US" sz="1800" b="0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Hongyuan Zhang, Marvell, et al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smtClean="0"/>
              <a:t>Sept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36523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[1] 11-17-1345-05-00ba-phy-frame-format-discussions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Hongyuan Zhang, Marvell, et al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 smtClean="0"/>
              <a:t>Nov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7317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40051</TotalTime>
  <Words>813</Words>
  <Application>Microsoft Office PowerPoint</Application>
  <PresentationFormat>On-screen Show (4:3)</PresentationFormat>
  <Paragraphs>130</Paragraphs>
  <Slides>13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 Unicode MS</vt:lpstr>
      <vt:lpstr>MS Gothic</vt:lpstr>
      <vt:lpstr>ＭＳ Ｐゴシック</vt:lpstr>
      <vt:lpstr>Arial</vt:lpstr>
      <vt:lpstr>Times New Roman</vt:lpstr>
      <vt:lpstr>Office Theme</vt:lpstr>
      <vt:lpstr>Document</vt:lpstr>
      <vt:lpstr>11ba PHY Frame Format—Length Discussions</vt:lpstr>
      <vt:lpstr>Review</vt:lpstr>
      <vt:lpstr>Length of Data Field—1 </vt:lpstr>
      <vt:lpstr>Length of Data Field—2 </vt:lpstr>
      <vt:lpstr>Simulation-1</vt:lpstr>
      <vt:lpstr>Simulations-2</vt:lpstr>
      <vt:lpstr>Alternative Method: Fixed LENGTH for ALL frame types</vt:lpstr>
      <vt:lpstr>Length Issues in Low Rate (62.5Kbps) PHY</vt:lpstr>
      <vt:lpstr>Reference </vt:lpstr>
      <vt:lpstr>Straw Poll 1</vt:lpstr>
      <vt:lpstr>Straw Poll 2</vt:lpstr>
      <vt:lpstr>Straw Poll 3</vt:lpstr>
      <vt:lpstr>Motion-1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Park, Minyoung</dc:creator>
  <cp:lastModifiedBy>Hongyuan Zhang</cp:lastModifiedBy>
  <cp:revision>665</cp:revision>
  <cp:lastPrinted>1601-01-01T00:00:00Z</cp:lastPrinted>
  <dcterms:created xsi:type="dcterms:W3CDTF">2015-10-31T00:33:08Z</dcterms:created>
  <dcterms:modified xsi:type="dcterms:W3CDTF">2017-11-07T13:41:56Z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_SA">
    <vt:lpwstr>C:\Users\minyoung.p\Downloads\11-17-1626-00-00ba-frame-format-discussions (2).pptx</vt:lpwstr>
  </property>
</Properties>
</file>