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4"/>
  </p:notesMasterIdLst>
  <p:handoutMasterIdLst>
    <p:handoutMasterId r:id="rId15"/>
  </p:handoutMasterIdLst>
  <p:sldIdLst>
    <p:sldId id="548" r:id="rId2"/>
    <p:sldId id="575" r:id="rId3"/>
    <p:sldId id="579" r:id="rId4"/>
    <p:sldId id="580" r:id="rId5"/>
    <p:sldId id="583" r:id="rId6"/>
    <p:sldId id="584" r:id="rId7"/>
    <p:sldId id="586" r:id="rId8"/>
    <p:sldId id="582" r:id="rId9"/>
    <p:sldId id="585" r:id="rId10"/>
    <p:sldId id="581" r:id="rId11"/>
    <p:sldId id="577" r:id="rId12"/>
    <p:sldId id="578"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5" autoAdjust="0"/>
  </p:normalViewPr>
  <p:slideViewPr>
    <p:cSldViewPr>
      <p:cViewPr varScale="1">
        <p:scale>
          <a:sx n="89" d="100"/>
          <a:sy n="89" d="100"/>
        </p:scale>
        <p:origin x="1282" y="77"/>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01" y="53"/>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2017</a:t>
            </a:r>
            <a:endParaRPr lang="en-US" dirty="0"/>
          </a:p>
        </p:txBody>
      </p:sp>
      <p:sp>
        <p:nvSpPr>
          <p:cNvPr id="5" name="Rectangle 5"/>
          <p:cNvSpPr>
            <a:spLocks noGrp="1" noChangeArrowheads="1"/>
          </p:cNvSpPr>
          <p:nvPr>
            <p:ph type="ftr" sz="quarter" idx="11"/>
          </p:nvPr>
        </p:nvSpPr>
        <p:spPr>
          <a:xfrm>
            <a:off x="6703678" y="6475413"/>
            <a:ext cx="1840247" cy="184666"/>
          </a:xfrm>
          <a:ln/>
        </p:spPr>
        <p:txBody>
          <a:bodyPr/>
          <a:lstStyle>
            <a:lvl1pPr>
              <a:defRPr>
                <a:solidFill>
                  <a:schemeClr val="tx1"/>
                </a:solidFill>
              </a:defRPr>
            </a:lvl1pPr>
          </a:lstStyle>
          <a:p>
            <a:pPr>
              <a:defRPr/>
            </a:pPr>
            <a:r>
              <a:rPr lang="en-US" altLang="ko-KR" dirty="0" smtClean="0"/>
              <a:t>Jianhan Liu,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1789BC7-C074-42CC-ADF8-5107DF6BD1C1}"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818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2017</a:t>
            </a:r>
            <a:endParaRPr lang="en-US" dirty="0"/>
          </a:p>
        </p:txBody>
      </p:sp>
      <p:sp>
        <p:nvSpPr>
          <p:cNvPr id="1029" name="Rectangle 5"/>
          <p:cNvSpPr>
            <a:spLocks noGrp="1" noChangeArrowheads="1"/>
          </p:cNvSpPr>
          <p:nvPr>
            <p:ph type="ftr" sz="quarter" idx="3"/>
          </p:nvPr>
        </p:nvSpPr>
        <p:spPr bwMode="auto">
          <a:xfrm>
            <a:off x="6703678" y="6475413"/>
            <a:ext cx="18402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nl-NL" altLang="ko-KR" dirty="0" smtClean="0"/>
              <a:t>Jianhan Liu,  Mediatek,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802.11-17/1625r3</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609600"/>
          </a:xfrm>
        </p:spPr>
        <p:txBody>
          <a:bodyPr/>
          <a:lstStyle/>
          <a:p>
            <a:r>
              <a:rPr lang="en-US" altLang="zh-TW" sz="2400" dirty="0" smtClean="0"/>
              <a:t>Efficient FDMA MU Transmission Schemes for WUR WLAN </a:t>
            </a:r>
            <a:endParaRPr lang="en-US" sz="2400"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685800" y="2542816"/>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2017-10-10</a:t>
            </a:r>
          </a:p>
        </p:txBody>
      </p:sp>
      <p:sp>
        <p:nvSpPr>
          <p:cNvPr id="8" name="Rectangle 12"/>
          <p:cNvSpPr>
            <a:spLocks noChangeArrowheads="1"/>
          </p:cNvSpPr>
          <p:nvPr/>
        </p:nvSpPr>
        <p:spPr bwMode="auto">
          <a:xfrm>
            <a:off x="1066800" y="2771416"/>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11" name="Date Placeholder 3"/>
          <p:cNvSpPr>
            <a:spLocks noGrp="1"/>
          </p:cNvSpPr>
          <p:nvPr>
            <p:ph type="dt" sz="half" idx="10"/>
          </p:nvPr>
        </p:nvSpPr>
        <p:spPr>
          <a:xfrm>
            <a:off x="696913" y="332601"/>
            <a:ext cx="1541128" cy="276999"/>
          </a:xfrm>
        </p:spPr>
        <p:txBody>
          <a:bodyPr/>
          <a:lstStyle/>
          <a:p>
            <a:pPr>
              <a:defRPr/>
            </a:pPr>
            <a:r>
              <a:rPr lang="en-US" dirty="0" smtClean="0"/>
              <a:t>November 2017</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3512302382"/>
              </p:ext>
            </p:extLst>
          </p:nvPr>
        </p:nvGraphicFramePr>
        <p:xfrm>
          <a:off x="838200" y="3457216"/>
          <a:ext cx="7467600" cy="2187244"/>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1879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Mediatek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GB" sz="1200" dirty="0" smtClean="0">
                          <a:solidFill>
                            <a:srgbClr val="000000"/>
                          </a:solidFill>
                          <a:latin typeface="Times New Roman"/>
                          <a:ea typeface="Times New Roman"/>
                          <a:cs typeface="Arial"/>
                        </a:rPr>
                        <a:t>2840 </a:t>
                      </a:r>
                      <a:r>
                        <a:rPr lang="en-GB" sz="1200" dirty="0">
                          <a:solidFill>
                            <a:srgbClr val="000000"/>
                          </a:solidFill>
                          <a:latin typeface="Times New Roman"/>
                          <a:ea typeface="Times New Roman"/>
                          <a:cs typeface="Arial"/>
                        </a:rPr>
                        <a:t>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dirty="0" smtClean="0">
                          <a:latin typeface="Times New Roman"/>
                          <a:ea typeface="Times New Roman"/>
                          <a:cs typeface="Arial"/>
                        </a:rPr>
                        <a:t>Marvell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Rui Cao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Ross</a:t>
                      </a:r>
                      <a:r>
                        <a:rPr lang="en-US" sz="1200" baseline="0" dirty="0" smtClean="0">
                          <a:latin typeface="Times New Roman"/>
                          <a:ea typeface="Times New Roman"/>
                          <a:cs typeface="Arial"/>
                        </a:rPr>
                        <a:t> Jian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Kaiying</a:t>
                      </a:r>
                      <a:r>
                        <a:rPr lang="en-US" sz="1200" dirty="0" smtClean="0">
                          <a:latin typeface="Times New Roman"/>
                          <a:ea typeface="Times New Roman"/>
                          <a:cs typeface="Arial"/>
                        </a:rPr>
                        <a:t> </a:t>
                      </a:r>
                      <a:r>
                        <a:rPr lang="en-US" sz="1200" dirty="0" err="1" smtClean="0">
                          <a:latin typeface="Times New Roman"/>
                          <a:ea typeface="Times New Roman"/>
                          <a:cs typeface="Arial"/>
                        </a:rPr>
                        <a:t>Lv</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smtClean="0">
                          <a:latin typeface="Times New Roman"/>
                          <a:ea typeface="Times New Roman"/>
                          <a:cs typeface="Arial"/>
                        </a:rPr>
                        <a:t>ZTE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FDMA MU transmissions (Scheme B)</a:t>
            </a: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1295400" y="2667000"/>
            <a:ext cx="6534150" cy="1514475"/>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1371600" y="4572000"/>
            <a:ext cx="6657975" cy="1514475"/>
          </a:xfrm>
          <a:prstGeom prst="rect">
            <a:avLst/>
          </a:prstGeom>
          <a:noFill/>
          <a:ln w="9525">
            <a:noFill/>
            <a:miter lim="800000"/>
            <a:headEnd/>
            <a:tailEnd/>
          </a:ln>
        </p:spPr>
      </p:pic>
      <p:sp>
        <p:nvSpPr>
          <p:cNvPr id="7" name="Content Placeholder 2"/>
          <p:cNvSpPr>
            <a:spLocks noGrp="1"/>
          </p:cNvSpPr>
          <p:nvPr>
            <p:ph idx="1"/>
          </p:nvPr>
        </p:nvSpPr>
        <p:spPr>
          <a:xfrm>
            <a:off x="685800" y="1600200"/>
            <a:ext cx="7772400" cy="914400"/>
          </a:xfrm>
        </p:spPr>
        <p:txBody>
          <a:bodyPr/>
          <a:lstStyle/>
          <a:p>
            <a:r>
              <a:rPr lang="en-US" dirty="0" smtClean="0"/>
              <a:t>Based on the interference analysis with a low-cost analog filter, there are two possible FDMA MU transmissions.  </a:t>
            </a:r>
            <a:endParaRPr lang="en-US" dirty="0"/>
          </a:p>
        </p:txBody>
      </p:sp>
      <p:sp>
        <p:nvSpPr>
          <p:cNvPr id="8"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609600"/>
            <a:ext cx="8229600" cy="836760"/>
          </a:xfrm>
        </p:spPr>
        <p:txBody>
          <a:bodyPr>
            <a:normAutofit/>
          </a:bodyPr>
          <a:lstStyle/>
          <a:p>
            <a:r>
              <a:rPr lang="en-US" dirty="0" smtClean="0"/>
              <a:t>Channelization for two Sub-channel Scheme</a:t>
            </a:r>
            <a:endParaRPr lang="en-US" dirty="0"/>
          </a:p>
        </p:txBody>
      </p:sp>
      <p:sp>
        <p:nvSpPr>
          <p:cNvPr id="5" name="Content Placeholder 4"/>
          <p:cNvSpPr>
            <a:spLocks noGrp="1"/>
          </p:cNvSpPr>
          <p:nvPr>
            <p:ph sz="quarter" idx="4294967295"/>
          </p:nvPr>
        </p:nvSpPr>
        <p:spPr>
          <a:xfrm>
            <a:off x="467544" y="1556792"/>
            <a:ext cx="8229600" cy="2304256"/>
          </a:xfrm>
          <a:prstGeom prst="rect">
            <a:avLst/>
          </a:prstGeom>
        </p:spPr>
        <p:txBody>
          <a:bodyPr>
            <a:normAutofit fontScale="92500" lnSpcReduction="10000"/>
          </a:bodyPr>
          <a:lstStyle/>
          <a:p>
            <a:r>
              <a:rPr lang="en-US" dirty="0" smtClean="0"/>
              <a:t>Each 20MHz Channel can be divided into two 4MHz sub-channels as shown in the following figure. </a:t>
            </a:r>
          </a:p>
          <a:p>
            <a:pPr lvl="1"/>
            <a:r>
              <a:rPr lang="en-US" dirty="0" smtClean="0"/>
              <a:t>Transmitter transmits OOK wake-up signal on each sub-channel to a station with WUR receiver.</a:t>
            </a:r>
          </a:p>
          <a:p>
            <a:pPr lvl="1"/>
            <a:r>
              <a:rPr lang="en-US" dirty="0" smtClean="0"/>
              <a:t>The protection frequency band between two sub-channels and enamoring 20MHz </a:t>
            </a:r>
            <a:r>
              <a:rPr lang="en-US" dirty="0" err="1" smtClean="0"/>
              <a:t>WiFi</a:t>
            </a:r>
            <a:r>
              <a:rPr lang="en-US" dirty="0" smtClean="0"/>
              <a:t> channel is 4MHz. It enables low-cost and low-power filter to reduce the adjacent channel interferences (ACI).   </a:t>
            </a:r>
            <a:endParaRPr lang="en-US" dirty="0"/>
          </a:p>
        </p:txBody>
      </p:sp>
      <p:pic>
        <p:nvPicPr>
          <p:cNvPr id="6" name="Picture 3"/>
          <p:cNvPicPr>
            <a:picLocks noChangeAspect="1" noChangeArrowheads="1"/>
          </p:cNvPicPr>
          <p:nvPr/>
        </p:nvPicPr>
        <p:blipFill>
          <a:blip r:embed="rId2" cstate="print"/>
          <a:srcRect/>
          <a:stretch>
            <a:fillRect/>
          </a:stretch>
        </p:blipFill>
        <p:spPr bwMode="auto">
          <a:xfrm>
            <a:off x="1619672" y="3356992"/>
            <a:ext cx="7000875" cy="2457450"/>
          </a:xfrm>
          <a:prstGeom prst="rect">
            <a:avLst/>
          </a:prstGeom>
          <a:noFill/>
          <a:ln w="9525">
            <a:noFill/>
            <a:miter lim="800000"/>
            <a:headEnd/>
            <a:tailEnd/>
          </a:ln>
        </p:spPr>
      </p:pic>
      <p:sp>
        <p:nvSpPr>
          <p:cNvPr id="7"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609600"/>
            <a:ext cx="8229600" cy="836760"/>
          </a:xfrm>
        </p:spPr>
        <p:txBody>
          <a:bodyPr>
            <a:normAutofit/>
          </a:bodyPr>
          <a:lstStyle/>
          <a:p>
            <a:r>
              <a:rPr lang="en-US" dirty="0" smtClean="0"/>
              <a:t>Channelization for three sun-channel scheme</a:t>
            </a:r>
            <a:endParaRPr lang="en-US" dirty="0"/>
          </a:p>
        </p:txBody>
      </p:sp>
      <p:sp>
        <p:nvSpPr>
          <p:cNvPr id="5" name="Content Placeholder 4"/>
          <p:cNvSpPr>
            <a:spLocks noGrp="1"/>
          </p:cNvSpPr>
          <p:nvPr>
            <p:ph sz="quarter" idx="4294967295"/>
          </p:nvPr>
        </p:nvSpPr>
        <p:spPr>
          <a:xfrm>
            <a:off x="457200" y="1412875"/>
            <a:ext cx="8229600" cy="2376488"/>
          </a:xfrm>
          <a:prstGeom prst="rect">
            <a:avLst/>
          </a:prstGeom>
        </p:spPr>
        <p:txBody>
          <a:bodyPr>
            <a:normAutofit lnSpcReduction="10000"/>
          </a:bodyPr>
          <a:lstStyle/>
          <a:p>
            <a:r>
              <a:rPr lang="en-US" dirty="0" smtClean="0"/>
              <a:t>Each 20MHz channel can be divided into three 4MHz sub-channels as shown in the following figure. </a:t>
            </a:r>
          </a:p>
          <a:p>
            <a:pPr lvl="1"/>
            <a:r>
              <a:rPr lang="en-US" dirty="0" smtClean="0"/>
              <a:t>Transmitter transmits OOK wake-up signal on each sub-channel to a station with WUR receiver.</a:t>
            </a:r>
          </a:p>
          <a:p>
            <a:pPr lvl="1"/>
            <a:r>
              <a:rPr lang="en-US" dirty="0" smtClean="0"/>
              <a:t>The protection frequency band between three sub-channels and enamoring 20MHz </a:t>
            </a:r>
            <a:r>
              <a:rPr lang="en-US" dirty="0" err="1" smtClean="0"/>
              <a:t>WiFi</a:t>
            </a:r>
            <a:r>
              <a:rPr lang="en-US" dirty="0" smtClean="0"/>
              <a:t> channel is 2MHz. It enables low-cost and low-power filter to reduce the adjacent channel interferences (ACI).   </a:t>
            </a:r>
            <a:endParaRPr lang="en-US" dirty="0"/>
          </a:p>
        </p:txBody>
      </p:sp>
      <p:pic>
        <p:nvPicPr>
          <p:cNvPr id="6" name="Picture 2"/>
          <p:cNvPicPr>
            <a:picLocks noChangeAspect="1" noChangeArrowheads="1"/>
          </p:cNvPicPr>
          <p:nvPr/>
        </p:nvPicPr>
        <p:blipFill>
          <a:blip r:embed="rId2" cstate="print"/>
          <a:srcRect/>
          <a:stretch>
            <a:fillRect/>
          </a:stretch>
        </p:blipFill>
        <p:spPr bwMode="auto">
          <a:xfrm>
            <a:off x="1331640" y="3573016"/>
            <a:ext cx="6981825" cy="2457450"/>
          </a:xfrm>
          <a:prstGeom prst="rect">
            <a:avLst/>
          </a:prstGeom>
          <a:noFill/>
          <a:ln w="9525">
            <a:noFill/>
            <a:miter lim="800000"/>
            <a:headEnd/>
            <a:tailEnd/>
          </a:ln>
        </p:spPr>
      </p:pic>
      <p:sp>
        <p:nvSpPr>
          <p:cNvPr id="7"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6"/>
          <p:cNvSpPr>
            <a:spLocks noGrp="1" noChangeArrowheads="1"/>
          </p:cNvSpPr>
          <p:nvPr>
            <p:ph type="sldNum" sz="quarter" idx="4294967295"/>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2</a:t>
            </a:fld>
            <a:endParaRPr lang="en-US" dirty="0"/>
          </a:p>
        </p:txBody>
      </p:sp>
      <p:sp>
        <p:nvSpPr>
          <p:cNvPr id="1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14" name="Date Placeholder 3"/>
          <p:cNvSpPr>
            <a:spLocks noGrp="1"/>
          </p:cNvSpPr>
          <p:nvPr>
            <p:ph type="dt" sz="half" idx="10"/>
          </p:nvPr>
        </p:nvSpPr>
        <p:spPr>
          <a:xfrm>
            <a:off x="696913" y="332601"/>
            <a:ext cx="1541128" cy="276999"/>
          </a:xfrm>
        </p:spPr>
        <p:txBody>
          <a:bodyPr/>
          <a:lstStyle/>
          <a:p>
            <a:pPr>
              <a:defRPr/>
            </a:pPr>
            <a:r>
              <a:rPr lang="en-US" dirty="0" smtClean="0"/>
              <a:t>November 2017</a:t>
            </a:r>
            <a:endParaRPr lang="en-US" dirty="0"/>
          </a:p>
        </p:txBody>
      </p:sp>
      <p:sp>
        <p:nvSpPr>
          <p:cNvPr id="15" name="Title 1"/>
          <p:cNvSpPr>
            <a:spLocks noGrp="1"/>
          </p:cNvSpPr>
          <p:nvPr>
            <p:ph type="title"/>
          </p:nvPr>
        </p:nvSpPr>
        <p:spPr>
          <a:xfrm>
            <a:off x="457200" y="609600"/>
            <a:ext cx="8229600" cy="836760"/>
          </a:xfrm>
        </p:spPr>
        <p:txBody>
          <a:bodyPr/>
          <a:lstStyle/>
          <a:p>
            <a:r>
              <a:rPr lang="en-US" dirty="0" smtClean="0"/>
              <a:t>Operation of WUR </a:t>
            </a:r>
            <a:endParaRPr lang="en-US" dirty="0"/>
          </a:p>
        </p:txBody>
      </p:sp>
      <p:sp>
        <p:nvSpPr>
          <p:cNvPr id="16" name="Content Placeholder 4"/>
          <p:cNvSpPr>
            <a:spLocks noGrp="1"/>
          </p:cNvSpPr>
          <p:nvPr>
            <p:ph sz="quarter" idx="4294967295"/>
          </p:nvPr>
        </p:nvSpPr>
        <p:spPr>
          <a:xfrm>
            <a:off x="457200" y="1412776"/>
            <a:ext cx="8229600" cy="4104456"/>
          </a:xfrm>
          <a:prstGeom prst="rect">
            <a:avLst/>
          </a:prstGeom>
        </p:spPr>
        <p:txBody>
          <a:bodyPr>
            <a:normAutofit/>
          </a:bodyPr>
          <a:lstStyle/>
          <a:p>
            <a:r>
              <a:rPr lang="en-US" sz="2000" dirty="0" smtClean="0"/>
              <a:t>To reduce power consumption, even the WUR will not be always on.  In each beacon interval, there is a 2ms awake window for WURs.</a:t>
            </a:r>
          </a:p>
          <a:p>
            <a:endParaRPr lang="en-US" sz="2000" dirty="0" smtClean="0"/>
          </a:p>
          <a:p>
            <a:endParaRPr lang="en-US" sz="2000" dirty="0" smtClean="0"/>
          </a:p>
          <a:p>
            <a:endParaRPr lang="en-US" sz="2000" dirty="0" smtClean="0"/>
          </a:p>
          <a:p>
            <a:r>
              <a:rPr lang="en-US" sz="2000" dirty="0" smtClean="0"/>
              <a:t>The duration of  a WUR frame can be about 1ms. </a:t>
            </a:r>
          </a:p>
          <a:p>
            <a:pPr lvl="1"/>
            <a:r>
              <a:rPr lang="en-US" sz="1600" dirty="0" smtClean="0"/>
              <a:t>For example, with 48bits date field, the duration is about 800us.</a:t>
            </a:r>
          </a:p>
          <a:p>
            <a:pPr lvl="1"/>
            <a:r>
              <a:rPr lang="en-US" sz="1600" dirty="0" smtClean="0"/>
              <a:t>With 60 bits data field, the duration is over 1ms (60*16us+40us~1ms). </a:t>
            </a:r>
          </a:p>
          <a:p>
            <a:r>
              <a:rPr lang="en-US" dirty="0" smtClean="0"/>
              <a:t>We need to enhance the efficiency of wake-up operations.</a:t>
            </a:r>
          </a:p>
          <a:p>
            <a:pPr lvl="1"/>
            <a:r>
              <a:rPr lang="en-US" dirty="0" smtClean="0"/>
              <a:t>To avoid reducing the WLAN network throughputs due to wake-ups, especially with a lot of stations without WURs.  </a:t>
            </a:r>
          </a:p>
        </p:txBody>
      </p:sp>
      <p:pic>
        <p:nvPicPr>
          <p:cNvPr id="27" name="Picture 13"/>
          <p:cNvPicPr>
            <a:picLocks noChangeAspect="1" noChangeArrowheads="1"/>
          </p:cNvPicPr>
          <p:nvPr/>
        </p:nvPicPr>
        <p:blipFill>
          <a:blip r:embed="rId2" cstate="print"/>
          <a:srcRect/>
          <a:stretch>
            <a:fillRect/>
          </a:stretch>
        </p:blipFill>
        <p:spPr bwMode="auto">
          <a:xfrm>
            <a:off x="1066800" y="2438400"/>
            <a:ext cx="7315200" cy="619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Multi-user (MU) Wake-up Operations</a:t>
            </a:r>
            <a:endParaRPr lang="en-US" dirty="0"/>
          </a:p>
        </p:txBody>
      </p:sp>
      <p:sp>
        <p:nvSpPr>
          <p:cNvPr id="3" name="Content Placeholder 2"/>
          <p:cNvSpPr>
            <a:spLocks noGrp="1"/>
          </p:cNvSpPr>
          <p:nvPr>
            <p:ph idx="1"/>
          </p:nvPr>
        </p:nvSpPr>
        <p:spPr/>
        <p:txBody>
          <a:bodyPr/>
          <a:lstStyle/>
          <a:p>
            <a:r>
              <a:rPr lang="en-US" dirty="0" smtClean="0"/>
              <a:t>Enabling MU wake-up operations enhances efficiency significantly</a:t>
            </a:r>
          </a:p>
          <a:p>
            <a:pPr lvl="1"/>
            <a:r>
              <a:rPr lang="en-US" dirty="0" smtClean="0"/>
              <a:t>If a WUR frame wakes up 2 stations one time, the efficiency increases 100%!</a:t>
            </a:r>
          </a:p>
          <a:p>
            <a:r>
              <a:rPr lang="en-US" dirty="0" smtClean="0"/>
              <a:t>Enabling MU wake-up operations is a good approach to fully exploit the advantages provided by11ax MU transmissions.</a:t>
            </a:r>
          </a:p>
          <a:p>
            <a:pPr lvl="1"/>
            <a:r>
              <a:rPr lang="en-US" dirty="0" smtClean="0"/>
              <a:t>Most WUR stations for IOT and they just need to transmit/receive short data packets. </a:t>
            </a:r>
          </a:p>
          <a:p>
            <a:pPr lvl="1"/>
            <a:r>
              <a:rPr lang="en-US" dirty="0" smtClean="0"/>
              <a:t>11ax OFDMA transmissions achieves highest efficiency for short packets. </a:t>
            </a:r>
          </a:p>
          <a:p>
            <a:pPr lvl="1"/>
            <a:r>
              <a:rPr lang="en-US" dirty="0" smtClean="0"/>
              <a:t>If the WUR station needs to be waked up one by one, then they are likely to be waked in different beacon interval or awake window. 11ax OFDMA transmission is hard to use. </a:t>
            </a:r>
          </a:p>
          <a:p>
            <a:r>
              <a:rPr lang="en-US" dirty="0" smtClean="0"/>
              <a:t>MU wake-up operations by grouping wake-up only has limitations too.</a:t>
            </a:r>
          </a:p>
          <a:p>
            <a:pPr lvl="1"/>
            <a:r>
              <a:rPr lang="en-US" dirty="0" smtClean="0"/>
              <a:t>Grouping management adds a lot of overhead. For example, group ID update, re-grouping,  etc. </a:t>
            </a:r>
          </a:p>
          <a:p>
            <a:pPr lvl="1"/>
            <a:r>
              <a:rPr lang="en-US" dirty="0" smtClean="0"/>
              <a:t>It is not flexible and not efficient when there are large number of groups.    </a:t>
            </a:r>
            <a:endParaRPr lang="en-US" dirty="0"/>
          </a:p>
        </p:txBody>
      </p:sp>
      <p:sp>
        <p:nvSpPr>
          <p:cNvPr id="5"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6" name="Rectangle 6"/>
          <p:cNvSpPr>
            <a:spLocks noGrp="1" noChangeArrowheads="1"/>
          </p:cNvSpPr>
          <p:nvPr>
            <p:ph type="sldNum" sz="quarter" idx="4294967295"/>
          </p:nvPr>
        </p:nvSpPr>
        <p:spPr bwMode="auto">
          <a:xfrm>
            <a:off x="4393695" y="6475413"/>
            <a:ext cx="4328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r>
              <a:rPr lang="en-US" dirty="0" smtClean="0"/>
              <a:t>3</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FDMA MU wake-up operations (continues)</a:t>
            </a:r>
            <a:endParaRPr lang="en-US" dirty="0"/>
          </a:p>
        </p:txBody>
      </p:sp>
      <p:sp>
        <p:nvSpPr>
          <p:cNvPr id="3" name="Content Placeholder 2"/>
          <p:cNvSpPr>
            <a:spLocks noGrp="1"/>
          </p:cNvSpPr>
          <p:nvPr>
            <p:ph idx="1"/>
          </p:nvPr>
        </p:nvSpPr>
        <p:spPr/>
        <p:txBody>
          <a:bodyPr/>
          <a:lstStyle/>
          <a:p>
            <a:r>
              <a:rPr lang="en-US" dirty="0" smtClean="0"/>
              <a:t>Compared to MU wake-ups using grouping method, FDMA MU wake-up operations is particularly useful for wake-up a small number of WUR stations.  </a:t>
            </a:r>
          </a:p>
          <a:p>
            <a:r>
              <a:rPr lang="en-US" dirty="0" smtClean="0"/>
              <a:t>Enabling FDMA MU wake-up does not increase any cost at TX and RX.</a:t>
            </a:r>
          </a:p>
          <a:p>
            <a:pPr lvl="1"/>
            <a:r>
              <a:rPr lang="en-US" dirty="0" smtClean="0"/>
              <a:t>At TX, AP just need to use the sub-carries of the multiple sub-channels  using OFDM.  There is no cost at all at TX. </a:t>
            </a:r>
          </a:p>
          <a:p>
            <a:pPr lvl="1"/>
            <a:r>
              <a:rPr lang="en-US" dirty="0" smtClean="0"/>
              <a:t>At RX, each WUR station only needs to operated on the sub-channel that assigned to it during the association. </a:t>
            </a:r>
          </a:p>
          <a:p>
            <a:pPr lvl="2"/>
            <a:r>
              <a:rPr lang="en-US" dirty="0" smtClean="0"/>
              <a:t>There is no extra cost because WUR receiver already has mixer.</a:t>
            </a:r>
          </a:p>
          <a:p>
            <a:r>
              <a:rPr lang="en-US" dirty="0" smtClean="0"/>
              <a:t>For BSS with wide BW than 20MHz, it is a waste just allow one 11ba channel in the primary 20MHz channel only. </a:t>
            </a:r>
          </a:p>
        </p:txBody>
      </p:sp>
      <p:sp>
        <p:nvSpPr>
          <p:cNvPr id="4"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5" name="Rectangle 6"/>
          <p:cNvSpPr>
            <a:spLocks noGrp="1" noChangeArrowheads="1"/>
          </p:cNvSpPr>
          <p:nvPr>
            <p:ph type="sldNum" sz="quarter" idx="4294967295"/>
          </p:nvPr>
        </p:nvSpPr>
        <p:spPr bwMode="auto">
          <a:xfrm>
            <a:off x="4393695" y="6475413"/>
            <a:ext cx="4328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r>
              <a:rPr lang="en-US" dirty="0" smtClean="0"/>
              <a:t>4</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FDMA </a:t>
            </a:r>
            <a:r>
              <a:rPr lang="en-US" dirty="0" smtClean="0"/>
              <a:t>Transmissions (Scheme A)</a:t>
            </a:r>
            <a:endParaRPr lang="en-US" dirty="0"/>
          </a:p>
        </p:txBody>
      </p:sp>
      <p:pic>
        <p:nvPicPr>
          <p:cNvPr id="4" name="Picture 3"/>
          <p:cNvPicPr>
            <a:picLocks noChangeAspect="1"/>
          </p:cNvPicPr>
          <p:nvPr/>
        </p:nvPicPr>
        <p:blipFill>
          <a:blip r:embed="rId2"/>
          <a:stretch>
            <a:fillRect/>
          </a:stretch>
        </p:blipFill>
        <p:spPr>
          <a:xfrm>
            <a:off x="228600" y="2061121"/>
            <a:ext cx="3962399" cy="1746116"/>
          </a:xfrm>
          <a:prstGeom prst="rect">
            <a:avLst/>
          </a:prstGeom>
        </p:spPr>
      </p:pic>
      <p:pic>
        <p:nvPicPr>
          <p:cNvPr id="5" name="Picture 4"/>
          <p:cNvPicPr>
            <a:picLocks noChangeAspect="1"/>
          </p:cNvPicPr>
          <p:nvPr/>
        </p:nvPicPr>
        <p:blipFill>
          <a:blip r:embed="rId3"/>
          <a:stretch>
            <a:fillRect/>
          </a:stretch>
        </p:blipFill>
        <p:spPr>
          <a:xfrm>
            <a:off x="4419600" y="1752600"/>
            <a:ext cx="4494525" cy="2363159"/>
          </a:xfrm>
          <a:prstGeom prst="rect">
            <a:avLst/>
          </a:prstGeom>
        </p:spPr>
      </p:pic>
      <p:sp>
        <p:nvSpPr>
          <p:cNvPr id="6" name="Content Placeholder 2"/>
          <p:cNvSpPr>
            <a:spLocks noGrp="1"/>
          </p:cNvSpPr>
          <p:nvPr>
            <p:ph idx="1"/>
          </p:nvPr>
        </p:nvSpPr>
        <p:spPr>
          <a:xfrm>
            <a:off x="838200" y="4424280"/>
            <a:ext cx="7772400" cy="1671720"/>
          </a:xfrm>
        </p:spPr>
        <p:txBody>
          <a:bodyPr/>
          <a:lstStyle/>
          <a:p>
            <a:r>
              <a:rPr lang="en-US" dirty="0" smtClean="0"/>
              <a:t>Each 20MHz only contain one 4MHz sub-channel for wake-up signal transmission. </a:t>
            </a:r>
          </a:p>
          <a:p>
            <a:r>
              <a:rPr lang="en-US" dirty="0" smtClean="0"/>
              <a:t>Similar to 11ax’s 20MHz only operation, one wake-up receiver can stay in one of the sub-channel in wide bandwidth. </a:t>
            </a:r>
            <a:endParaRPr lang="en-US" dirty="0"/>
          </a:p>
        </p:txBody>
      </p:sp>
      <p:sp>
        <p:nvSpPr>
          <p:cNvPr id="7" name="Slide Number Placeholder 6"/>
          <p:cNvSpPr>
            <a:spLocks noGrp="1" noChangeArrowheads="1"/>
          </p:cNvSpPr>
          <p:nvPr>
            <p:ph type="sldNum" sz="quarter" idx="4294967295"/>
          </p:nvPr>
        </p:nvSpPr>
        <p:spPr bwMode="auto">
          <a:xfrm>
            <a:off x="4393695" y="6475413"/>
            <a:ext cx="4328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r>
              <a:rPr lang="en-US" dirty="0" smtClean="0"/>
              <a:t>5</a:t>
            </a:r>
            <a:endParaRPr lang="en-US" dirty="0"/>
          </a:p>
        </p:txBody>
      </p:sp>
    </p:spTree>
    <p:extLst>
      <p:ext uri="{BB962C8B-B14F-4D97-AF65-F5344CB8AC3E}">
        <p14:creationId xmlns:p14="http://schemas.microsoft.com/office/powerpoint/2010/main" val="934853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Channelization for Scheme A</a:t>
            </a:r>
            <a:endParaRPr lang="en-US" dirty="0"/>
          </a:p>
        </p:txBody>
      </p:sp>
      <p:sp>
        <p:nvSpPr>
          <p:cNvPr id="4" name="Content Placeholder 4"/>
          <p:cNvSpPr>
            <a:spLocks noGrp="1"/>
          </p:cNvSpPr>
          <p:nvPr>
            <p:ph sz="quarter" idx="4294967295"/>
          </p:nvPr>
        </p:nvSpPr>
        <p:spPr>
          <a:xfrm>
            <a:off x="467544" y="1556792"/>
            <a:ext cx="8229600" cy="2304256"/>
          </a:xfrm>
          <a:prstGeom prst="rect">
            <a:avLst/>
          </a:prstGeom>
        </p:spPr>
        <p:txBody>
          <a:bodyPr>
            <a:normAutofit/>
          </a:bodyPr>
          <a:lstStyle/>
          <a:p>
            <a:r>
              <a:rPr lang="en-US" dirty="0" smtClean="0"/>
              <a:t>Each 20MHz channel only contain one 4MHz sub-channel as shown in the following figure. </a:t>
            </a:r>
          </a:p>
        </p:txBody>
      </p:sp>
      <p:pic>
        <p:nvPicPr>
          <p:cNvPr id="6" name="Picture 5"/>
          <p:cNvPicPr>
            <a:picLocks noChangeAspect="1"/>
          </p:cNvPicPr>
          <p:nvPr/>
        </p:nvPicPr>
        <p:blipFill>
          <a:blip r:embed="rId2"/>
          <a:stretch>
            <a:fillRect/>
          </a:stretch>
        </p:blipFill>
        <p:spPr>
          <a:xfrm>
            <a:off x="1676400" y="2708920"/>
            <a:ext cx="6598579" cy="2349500"/>
          </a:xfrm>
          <a:prstGeom prst="rect">
            <a:avLst/>
          </a:prstGeom>
        </p:spPr>
      </p:pic>
      <p:sp>
        <p:nvSpPr>
          <p:cNvPr id="5" name="Rectangle 6"/>
          <p:cNvSpPr>
            <a:spLocks noGrp="1" noChangeArrowheads="1"/>
          </p:cNvSpPr>
          <p:nvPr>
            <p:ph type="sldNum" sz="quarter" idx="4294967295"/>
          </p:nvPr>
        </p:nvSpPr>
        <p:spPr bwMode="auto">
          <a:xfrm>
            <a:off x="4393695" y="6475413"/>
            <a:ext cx="4328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r>
              <a:rPr lang="en-US" dirty="0" smtClean="0"/>
              <a:t>6</a:t>
            </a:r>
            <a:endParaRPr lang="en-US" dirty="0"/>
          </a:p>
        </p:txBody>
      </p:sp>
    </p:spTree>
    <p:extLst>
      <p:ext uri="{BB962C8B-B14F-4D97-AF65-F5344CB8AC3E}">
        <p14:creationId xmlns:p14="http://schemas.microsoft.com/office/powerpoint/2010/main" val="3180442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a:t>
            </a:r>
            <a:r>
              <a:rPr lang="en-US" dirty="0"/>
              <a:t>FDMA Transmissions </a:t>
            </a:r>
            <a:r>
              <a:rPr lang="en-US" dirty="0" smtClean="0"/>
              <a:t>of Scheme A</a:t>
            </a:r>
            <a:endParaRPr lang="en-US" dirty="0"/>
          </a:p>
        </p:txBody>
      </p:sp>
      <p:sp>
        <p:nvSpPr>
          <p:cNvPr id="3" name="Content Placeholder 2"/>
          <p:cNvSpPr>
            <a:spLocks noGrp="1"/>
          </p:cNvSpPr>
          <p:nvPr>
            <p:ph idx="1"/>
          </p:nvPr>
        </p:nvSpPr>
        <p:spPr/>
        <p:txBody>
          <a:bodyPr/>
          <a:lstStyle/>
          <a:p>
            <a:r>
              <a:rPr lang="en-US" dirty="0" smtClean="0"/>
              <a:t>Compared to other FDMA transmissions such as schemes shown in the appendix, Scheme A does not add extra complexity.</a:t>
            </a:r>
          </a:p>
          <a:p>
            <a:r>
              <a:rPr lang="en-US" dirty="0" smtClean="0"/>
              <a:t>FDMA Transmission </a:t>
            </a:r>
            <a:r>
              <a:rPr lang="en-US" dirty="0"/>
              <a:t>Schemes A </a:t>
            </a:r>
            <a:r>
              <a:rPr lang="en-US" dirty="0" smtClean="0"/>
              <a:t>significantly enhance the spectral efficiency in BSS with operation BW that is greater than 20MHz.</a:t>
            </a:r>
          </a:p>
          <a:p>
            <a:pPr lvl="1"/>
            <a:r>
              <a:rPr lang="en-US" dirty="0" smtClean="0"/>
              <a:t>Note that the BSS based on 11ac and 11ax are likely be 80MHz or larger. </a:t>
            </a:r>
          </a:p>
          <a:p>
            <a:pPr lvl="1"/>
            <a:r>
              <a:rPr lang="en-US" dirty="0" smtClean="0"/>
              <a:t>11ba station is most likely HE stations, they can take the advantage of OFDMA reception after wake up by </a:t>
            </a:r>
            <a:r>
              <a:rPr lang="en-US" dirty="0"/>
              <a:t>FDMA Transmission Schemes </a:t>
            </a:r>
            <a:r>
              <a:rPr lang="en-US" dirty="0" smtClean="0"/>
              <a:t>A.</a:t>
            </a:r>
          </a:p>
          <a:p>
            <a:pPr lvl="1"/>
            <a:r>
              <a:rPr lang="en-US" dirty="0" smtClean="0"/>
              <a:t>The enhance of </a:t>
            </a:r>
            <a:r>
              <a:rPr lang="en-US" dirty="0"/>
              <a:t>spectral </a:t>
            </a:r>
            <a:r>
              <a:rPr lang="en-US" dirty="0" smtClean="0"/>
              <a:t>efficiency of 11ba helps the whole network throughput and therefore is helpful for market success of 11ba technology. </a:t>
            </a:r>
          </a:p>
          <a:p>
            <a:r>
              <a:rPr lang="en-US" dirty="0"/>
              <a:t>FDMA Transmission Schemes </a:t>
            </a:r>
            <a:r>
              <a:rPr lang="en-US" dirty="0" smtClean="0"/>
              <a:t>A enables the discovery efficiently.</a:t>
            </a:r>
          </a:p>
          <a:p>
            <a:r>
              <a:rPr lang="en-US" dirty="0"/>
              <a:t>FDMA Transmission Schemes </a:t>
            </a:r>
            <a:r>
              <a:rPr lang="en-US" dirty="0" smtClean="0"/>
              <a:t>A greatly allows larger number of 11ba STAs in one BSS.</a:t>
            </a:r>
            <a:endParaRPr lang="en-US" dirty="0"/>
          </a:p>
        </p:txBody>
      </p:sp>
      <p:sp>
        <p:nvSpPr>
          <p:cNvPr id="4" name="Rectangle 6"/>
          <p:cNvSpPr>
            <a:spLocks noGrp="1" noChangeArrowheads="1"/>
          </p:cNvSpPr>
          <p:nvPr>
            <p:ph type="sldNum" sz="quarter" idx="4294967295"/>
          </p:nvPr>
        </p:nvSpPr>
        <p:spPr bwMode="auto">
          <a:xfrm>
            <a:off x="4393695" y="6475413"/>
            <a:ext cx="4328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r>
              <a:rPr lang="en-US" dirty="0" smtClean="0"/>
              <a:t>7</a:t>
            </a:r>
            <a:endParaRPr lang="en-US" dirty="0"/>
          </a:p>
        </p:txBody>
      </p:sp>
    </p:spTree>
    <p:extLst>
      <p:ext uri="{BB962C8B-B14F-4D97-AF65-F5344CB8AC3E}">
        <p14:creationId xmlns:p14="http://schemas.microsoft.com/office/powerpoint/2010/main" val="268052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agree </a:t>
            </a:r>
            <a:r>
              <a:rPr lang="en-US" dirty="0"/>
              <a:t>the FDMA transmission </a:t>
            </a:r>
            <a:r>
              <a:rPr lang="en-US" dirty="0" smtClean="0"/>
              <a:t>scheme shown in the slide 5?</a:t>
            </a:r>
          </a:p>
          <a:p>
            <a:endParaRPr lang="en-US" dirty="0"/>
          </a:p>
          <a:p>
            <a:pPr lvl="1"/>
            <a:r>
              <a:rPr lang="en-US" dirty="0" smtClean="0"/>
              <a:t>Note: FDMA transmission is only allowed in the BSS with wide bandwidth greater </a:t>
            </a:r>
            <a:r>
              <a:rPr lang="en-US" smtClean="0"/>
              <a:t>than 20MHz.</a:t>
            </a:r>
            <a:endParaRPr lang="en-US" dirty="0" smtClean="0"/>
          </a:p>
          <a:p>
            <a:pPr marL="457200" lvl="1" indent="0">
              <a:buNone/>
            </a:pPr>
            <a:endParaRPr lang="en-US" dirty="0"/>
          </a:p>
          <a:p>
            <a:pPr marL="457200" lvl="1" indent="0">
              <a:buNone/>
            </a:pPr>
            <a:endParaRPr lang="en-US" dirty="0"/>
          </a:p>
          <a:p>
            <a:pPr lvl="1"/>
            <a:endParaRPr lang="en-US" dirty="0"/>
          </a:p>
        </p:txBody>
      </p:sp>
      <p:sp>
        <p:nvSpPr>
          <p:cNvPr id="4" name="Rectangle 6"/>
          <p:cNvSpPr>
            <a:spLocks noGrp="1" noChangeArrowheads="1"/>
          </p:cNvSpPr>
          <p:nvPr>
            <p:ph type="sldNum" sz="quarter" idx="4294967295"/>
          </p:nvPr>
        </p:nvSpPr>
        <p:spPr bwMode="auto">
          <a:xfrm>
            <a:off x="4393695" y="6475413"/>
            <a:ext cx="4328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r>
              <a:rPr lang="en-US" dirty="0" smtClean="0"/>
              <a:t>8</a:t>
            </a:r>
            <a:endParaRPr lang="en-US" dirty="0"/>
          </a:p>
        </p:txBody>
      </p:sp>
    </p:spTree>
    <p:extLst>
      <p:ext uri="{BB962C8B-B14F-4D97-AF65-F5344CB8AC3E}">
        <p14:creationId xmlns:p14="http://schemas.microsoft.com/office/powerpoint/2010/main" val="262145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819400"/>
            <a:ext cx="7772400" cy="609600"/>
          </a:xfrm>
        </p:spPr>
        <p:txBody>
          <a:bodyPr/>
          <a:lstStyle/>
          <a:p>
            <a:r>
              <a:rPr lang="en-US" dirty="0" smtClean="0"/>
              <a:t>Appendix: </a:t>
            </a:r>
            <a:br>
              <a:rPr lang="en-US" dirty="0" smtClean="0"/>
            </a:br>
            <a:r>
              <a:rPr lang="en-US" dirty="0" smtClean="0"/>
              <a:t>Other </a:t>
            </a:r>
            <a:r>
              <a:rPr lang="en-US" dirty="0"/>
              <a:t>FDMA MU </a:t>
            </a:r>
            <a:r>
              <a:rPr lang="en-US" dirty="0" smtClean="0"/>
              <a:t>transmission Schemes </a:t>
            </a:r>
            <a:endParaRPr lang="en-US" dirty="0"/>
          </a:p>
        </p:txBody>
      </p:sp>
    </p:spTree>
    <p:extLst>
      <p:ext uri="{BB962C8B-B14F-4D97-AF65-F5344CB8AC3E}">
        <p14:creationId xmlns:p14="http://schemas.microsoft.com/office/powerpoint/2010/main" val="393883400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109907</TotalTime>
  <Words>906</Words>
  <Application>Microsoft Office PowerPoint</Application>
  <PresentationFormat>On-screen Show (4:3)</PresentationFormat>
  <Paragraphs>95</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802-11-Submission</vt:lpstr>
      <vt:lpstr>Efficient FDMA MU Transmission Schemes for WUR WLAN </vt:lpstr>
      <vt:lpstr>Operation of WUR </vt:lpstr>
      <vt:lpstr>Multi-user (MU) Wake-up Operations</vt:lpstr>
      <vt:lpstr>FDMA MU wake-up operations (continues)</vt:lpstr>
      <vt:lpstr>FDMA Transmissions (Scheme A)</vt:lpstr>
      <vt:lpstr>Channelization for Scheme A</vt:lpstr>
      <vt:lpstr>Advantages of FDMA Transmissions of Scheme A</vt:lpstr>
      <vt:lpstr>Straw Poll #1</vt:lpstr>
      <vt:lpstr>Appendix:  Other FDMA MU transmission Schemes </vt:lpstr>
      <vt:lpstr> FDMA MU transmissions (Scheme B)</vt:lpstr>
      <vt:lpstr>Channelization for two Sub-channel Scheme</vt:lpstr>
      <vt:lpstr>Channelization for three sun-channel scheme</vt:lpstr>
    </vt:vector>
  </TitlesOfParts>
  <Company>Mediatek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11ba</dc:title>
  <dc:creator>Jianhan Liu</dc:creator>
  <cp:lastModifiedBy>Jianhan Liu</cp:lastModifiedBy>
  <cp:revision>2133</cp:revision>
  <cp:lastPrinted>1998-02-10T13:28:06Z</cp:lastPrinted>
  <dcterms:created xsi:type="dcterms:W3CDTF">2007-05-21T21:00:37Z</dcterms:created>
  <dcterms:modified xsi:type="dcterms:W3CDTF">2018-03-08T20:27:26Z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-1066048637</vt:i4>
  </property>
  <property fmtid="{D5CDD505-2E9C-101B-9397-08002B2CF9AE}" pid="4" name="_EmailSubject">
    <vt:lpwstr>Author List</vt:lpwstr>
  </property>
  <property fmtid="{D5CDD505-2E9C-101B-9397-08002B2CF9AE}" pid="5" name="_AuthorEmail">
    <vt:lpwstr>james.wang@mediatek.com</vt:lpwstr>
  </property>
  <property fmtid="{D5CDD505-2E9C-101B-9397-08002B2CF9AE}" pid="6" name="_AuthorEmailDisplayName">
    <vt:lpwstr>James Wang</vt:lpwstr>
  </property>
</Properties>
</file>