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27" r:id="rId2"/>
    <p:sldId id="478" r:id="rId3"/>
    <p:sldId id="506" r:id="rId4"/>
    <p:sldId id="507" r:id="rId5"/>
    <p:sldId id="517" r:id="rId6"/>
    <p:sldId id="518" r:id="rId7"/>
    <p:sldId id="516" r:id="rId8"/>
    <p:sldId id="519" r:id="rId9"/>
    <p:sldId id="484" r:id="rId10"/>
    <p:sldId id="520" r:id="rId11"/>
    <p:sldId id="512" r:id="rId12"/>
    <p:sldId id="525" r:id="rId13"/>
    <p:sldId id="526" r:id="rId14"/>
    <p:sldId id="528" r:id="rId15"/>
    <p:sldId id="530" r:id="rId16"/>
    <p:sldId id="485" r:id="rId17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1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lky" lastIdx="5" clrIdx="0"/>
  <p:cmAuthor id="1" name="吕开颖00029037" initials="吕开颖00029037" lastIdx="1" clrIdx="1">
    <p:extLst>
      <p:ext uri="{19B8F6BF-5375-455C-9EA6-DF929625EA0E}">
        <p15:presenceInfo xmlns:p15="http://schemas.microsoft.com/office/powerpoint/2012/main" userId="S-1-5-21-3250579939-626067488-4216368596-94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131" autoAdjust="0"/>
  </p:normalViewPr>
  <p:slideViewPr>
    <p:cSldViewPr showGuides="1">
      <p:cViewPr varScale="1">
        <p:scale>
          <a:sx n="74" d="100"/>
          <a:sy n="74" d="100"/>
        </p:scale>
        <p:origin x="570" y="72"/>
      </p:cViewPr>
      <p:guideLst>
        <p:guide orient="horz" pos="2160"/>
        <p:guide pos="29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061" y="10"/>
      </p:cViewPr>
      <p:guideLst>
        <p:guide orient="horz" pos="2141"/>
        <p:guide pos="3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28395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740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</p:spTree>
    <p:extLst>
      <p:ext uri="{BB962C8B-B14F-4D97-AF65-F5344CB8AC3E}">
        <p14:creationId xmlns:p14="http://schemas.microsoft.com/office/powerpoint/2010/main" val="248522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15017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62863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58812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16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66137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 dirty="0"/>
              <a:t>‹#›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5" y="239078"/>
            <a:ext cx="3251200" cy="27686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802.11-16/1619r2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05283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Jan 2018</a:t>
            </a:r>
            <a:endParaRPr lang="en-GB" altLang="zh-CN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80422" y="6525344"/>
            <a:ext cx="1697580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sz="1200" b="0" dirty="0" err="1" smtClean="0">
                <a:latin typeface="Times New Roman" panose="02020603050405020304" pitchFamily="18" charset="0"/>
              </a:rPr>
              <a:t>LiNan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, et, al. (ZTE)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Consideration on WUR frame for Fast Scanning </a:t>
            </a:r>
            <a:endParaRPr lang="en-US" altLang="zh-CN" sz="2800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2018-01-01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 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Sun 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Wei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wei.ning@zte.com.cn </a:t>
                      </a: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/>
            </a:r>
            <a:br>
              <a:rPr lang="en-US" altLang="zh-CN" dirty="0">
                <a:sym typeface="+mn-ea"/>
              </a:rPr>
            </a:br>
            <a:r>
              <a:rPr lang="en-US" altLang="zh-CN" dirty="0">
                <a:solidFill>
                  <a:schemeClr val="tx1"/>
                </a:solidFill>
                <a:sym typeface="+mn-ea"/>
              </a:rPr>
              <a:t>Straw Poll 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1</a:t>
            </a:r>
            <a:r>
              <a:rPr lang="en-US" altLang="zh-CN" dirty="0">
                <a:solidFill>
                  <a:schemeClr val="tx1"/>
                </a:solidFill>
              </a:rPr>
              <a:t/>
            </a:r>
            <a:br>
              <a:rPr lang="en-US" altLang="zh-CN" dirty="0">
                <a:solidFill>
                  <a:schemeClr val="tx1"/>
                </a:solidFill>
              </a:rPr>
            </a:b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Do you agree the following information </a:t>
            </a:r>
            <a:r>
              <a:rPr lang="en-US" dirty="0" smtClean="0">
                <a:sym typeface="+mn-ea"/>
              </a:rPr>
              <a:t>shall be notified to a WUR STA to </a:t>
            </a:r>
            <a:r>
              <a:rPr lang="en-US" sz="2400" dirty="0" smtClean="0">
                <a:sym typeface="+mn-ea"/>
              </a:rPr>
              <a:t>assist WUR scanning and network selection?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WUR discovery channel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Y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N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A</a:t>
            </a:r>
            <a:endParaRPr lang="en-US" sz="1800" dirty="0" smtClean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Compressed SSID</a:t>
            </a: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+mn-ea"/>
                <a:sym typeface="+mn-ea"/>
              </a:rPr>
              <a:t>Y</a:t>
            </a:r>
            <a:endParaRPr lang="en-US" sz="1600" dirty="0" smtClean="0">
              <a:cs typeface="+mn-ea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+mn-ea"/>
                <a:sym typeface="+mn-ea"/>
              </a:rPr>
              <a:t>N</a:t>
            </a:r>
            <a:endParaRPr lang="en-US" sz="1600" dirty="0" smtClean="0">
              <a:cs typeface="+mn-ea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+mn-ea"/>
                <a:sym typeface="+mn-ea"/>
              </a:rPr>
              <a:t>A</a:t>
            </a:r>
            <a:endParaRPr lang="en-US" altLang="en-US" sz="2160" dirty="0" smtClean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ym typeface="+mn-ea"/>
              </a:rPr>
              <a:t>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Y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N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A</a:t>
            </a:r>
            <a:endParaRPr lang="en-US" altLang="en-US" sz="1800" dirty="0" smtClean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10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 </a:t>
            </a:r>
            <a:r>
              <a:rPr lang="en-US" altLang="zh-CN" dirty="0" smtClean="0"/>
              <a:t>2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+mn-ea"/>
              </a:rPr>
              <a:t>Do you agree </a:t>
            </a:r>
            <a:r>
              <a:rPr lang="en-US" dirty="0" smtClean="0">
                <a:sym typeface="+mn-ea"/>
              </a:rPr>
              <a:t>WUR </a:t>
            </a:r>
            <a:r>
              <a:rPr lang="en-US" dirty="0" smtClean="0">
                <a:sym typeface="+mn-ea"/>
              </a:rPr>
              <a:t>discovery channel location </a:t>
            </a:r>
            <a:r>
              <a:rPr lang="en-US" sz="2400" dirty="0" smtClean="0">
                <a:sym typeface="+mn-ea"/>
              </a:rPr>
              <a:t>should be sent through: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+mn-ea"/>
              </a:rPr>
              <a:t>PCR</a:t>
            </a: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60" dirty="0" smtClean="0">
                <a:sym typeface="+mn-ea"/>
              </a:rPr>
              <a:t>Y</a:t>
            </a:r>
            <a:endParaRPr lang="en-US" sz="216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60" dirty="0" smtClean="0">
                <a:sym typeface="+mn-ea"/>
              </a:rPr>
              <a:t>N</a:t>
            </a:r>
            <a:endParaRPr lang="en-US" sz="216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60" dirty="0" smtClean="0">
                <a:sym typeface="+mn-ea"/>
              </a:rPr>
              <a:t>A</a:t>
            </a:r>
            <a:endParaRPr lang="en-US" sz="216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+mn-ea"/>
              </a:rPr>
              <a:t>WUR</a:t>
            </a:r>
            <a:endParaRPr lang="en-US" altLang="zh-C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60" dirty="0" smtClean="0">
                <a:sym typeface="+mn-ea"/>
              </a:rPr>
              <a:t>Y</a:t>
            </a:r>
            <a:endParaRPr lang="en-US" sz="216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60" dirty="0" smtClean="0">
                <a:sym typeface="+mn-ea"/>
              </a:rPr>
              <a:t>N</a:t>
            </a:r>
            <a:endParaRPr lang="en-US" sz="216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60" dirty="0" smtClean="0">
                <a:sym typeface="+mn-ea"/>
              </a:rPr>
              <a:t>A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Both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60" dirty="0" smtClean="0">
                <a:sym typeface="+mn-ea"/>
              </a:rPr>
              <a:t>Y</a:t>
            </a:r>
            <a:endParaRPr lang="en-US" sz="216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60" dirty="0" smtClean="0">
                <a:sym typeface="+mn-ea"/>
              </a:rPr>
              <a:t>N</a:t>
            </a:r>
            <a:endParaRPr lang="en-US" sz="216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60" dirty="0" smtClean="0">
                <a:sym typeface="+mn-ea"/>
              </a:rPr>
              <a:t>A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11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Straw Poll  </a:t>
            </a:r>
            <a:r>
              <a:rPr lang="en-US" altLang="zh-CN" dirty="0" smtClean="0">
                <a:sym typeface="+mn-ea"/>
              </a:rPr>
              <a:t>3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ym typeface="+mn-ea"/>
              </a:rPr>
              <a:t>Do you agree compressed </a:t>
            </a:r>
            <a:r>
              <a:rPr lang="en-US" dirty="0" smtClean="0">
                <a:sym typeface="+mn-ea"/>
              </a:rPr>
              <a:t>SSID</a:t>
            </a:r>
            <a:r>
              <a:rPr lang="en-US" sz="2400" dirty="0" smtClean="0">
                <a:sym typeface="+mn-ea"/>
              </a:rPr>
              <a:t> should be sent through: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PCR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Y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N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A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+mn-ea"/>
                <a:sym typeface="+mn-ea"/>
              </a:rPr>
              <a:t>WUR</a:t>
            </a:r>
            <a:endParaRPr lang="en-US" altLang="zh-CN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Y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N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A</a:t>
            </a:r>
            <a:endParaRPr lang="en-US" altLang="zh-CN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>
                <a:sym typeface="+mn-ea"/>
              </a:rPr>
              <a:t>Both</a:t>
            </a:r>
            <a:endParaRPr lang="en-US" altLang="zh-CN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Y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N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A</a:t>
            </a:r>
            <a:endParaRPr lang="en-US" altLang="zh-CN" sz="24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12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Straw Poll  </a:t>
            </a:r>
            <a:r>
              <a:rPr lang="en-US" altLang="zh-CN" dirty="0" smtClean="0">
                <a:sym typeface="+mn-ea"/>
              </a:rPr>
              <a:t>4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>
                <a:sym typeface="+mn-ea"/>
              </a:rPr>
              <a:t>Do you agree primary </a:t>
            </a:r>
            <a:r>
              <a:rPr lang="en-US" altLang="en-US" dirty="0" smtClean="0">
                <a:sym typeface="+mn-ea"/>
              </a:rPr>
              <a:t>channel </a:t>
            </a:r>
            <a:r>
              <a:rPr lang="en-US" sz="2400" dirty="0" smtClean="0">
                <a:sym typeface="+mn-ea"/>
              </a:rPr>
              <a:t>should be sent through: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PCR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Y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N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A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+mn-ea"/>
                <a:sym typeface="+mn-ea"/>
              </a:rPr>
              <a:t>WUR</a:t>
            </a:r>
            <a:endParaRPr lang="en-US" altLang="zh-CN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Y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N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A</a:t>
            </a:r>
            <a:endParaRPr lang="en-US" altLang="zh-CN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>
                <a:sym typeface="+mn-ea"/>
              </a:rPr>
              <a:t>Both</a:t>
            </a:r>
            <a:endParaRPr lang="en-US" altLang="zh-CN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Y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N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A</a:t>
            </a:r>
            <a:endParaRPr lang="en-US" altLang="zh-CN" sz="24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13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Straw poll 5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>
                <a:solidFill>
                  <a:srgbClr val="0000FF"/>
                </a:solidFill>
              </a:rPr>
              <a:t>Proposed text in SFD:</a:t>
            </a:r>
            <a:endParaRPr lang="en-US" altLang="zh-CN" b="0" dirty="0"/>
          </a:p>
          <a:p>
            <a:r>
              <a:rPr lang="en-US" altLang="zh-CN" sz="2000" b="0" dirty="0">
                <a:solidFill>
                  <a:schemeClr val="tx1"/>
                </a:solidFill>
              </a:rPr>
              <a:t>R.4.8.A:[Assigned D0.1] Define a type of WUR frame as WUR Discovery frame to assist the STAs to discover the BSS.</a:t>
            </a:r>
            <a:endParaRPr lang="en-US" altLang="zh-CN" sz="2000" b="0" i="1" dirty="0">
              <a:solidFill>
                <a:srgbClr val="0000FF"/>
              </a:solidFill>
            </a:endParaRPr>
          </a:p>
          <a:p>
            <a:r>
              <a:rPr lang="en-US" altLang="zh-CN" sz="2000" b="0" i="1" dirty="0">
                <a:solidFill>
                  <a:srgbClr val="0000FF"/>
                </a:solidFill>
              </a:rPr>
              <a:t>R.4.8.B:primary channel and compressed SSID of the AP should be provided to a WUR STA for WUR smart scanning operation in WUR Discovery frame .Other information is TBD.</a:t>
            </a:r>
          </a:p>
          <a:p>
            <a:pPr lvl="1"/>
            <a:r>
              <a:rPr lang="en-US" altLang="zh-CN" sz="1660" i="1" dirty="0">
                <a:solidFill>
                  <a:srgbClr val="0000FF"/>
                </a:solidFill>
                <a:sym typeface="+mn-ea"/>
              </a:rPr>
              <a:t>WUR discovery channel location</a:t>
            </a:r>
            <a:r>
              <a:rPr lang="en-US" altLang="zh-CN" sz="1660" i="1" dirty="0" smtClean="0">
                <a:solidFill>
                  <a:srgbClr val="0000FF"/>
                </a:solidFill>
                <a:sym typeface="+mn-ea"/>
              </a:rPr>
              <a:t>, primary </a:t>
            </a:r>
            <a:r>
              <a:rPr lang="en-US" altLang="zh-CN" sz="1660" i="1" dirty="0">
                <a:solidFill>
                  <a:srgbClr val="0000FF"/>
                </a:solidFill>
                <a:sym typeface="+mn-ea"/>
              </a:rPr>
              <a:t>channel</a:t>
            </a:r>
            <a:r>
              <a:rPr lang="en-US" altLang="zh-CN" sz="1660" i="1" dirty="0" smtClean="0">
                <a:solidFill>
                  <a:srgbClr val="0000FF"/>
                </a:solidFill>
                <a:sym typeface="+mn-ea"/>
              </a:rPr>
              <a:t>, and </a:t>
            </a:r>
            <a:r>
              <a:rPr lang="en-US" altLang="zh-CN" sz="1660" i="1" dirty="0">
                <a:solidFill>
                  <a:srgbClr val="0000FF"/>
                </a:solidFill>
                <a:sym typeface="+mn-ea"/>
              </a:rPr>
              <a:t>compressed SSID of </a:t>
            </a:r>
            <a:r>
              <a:rPr lang="en-US" altLang="zh-CN" sz="1660" i="1" dirty="0" err="1">
                <a:solidFill>
                  <a:srgbClr val="0000FF"/>
                </a:solidFill>
                <a:sym typeface="+mn-ea"/>
              </a:rPr>
              <a:t>neighbour</a:t>
            </a:r>
            <a:r>
              <a:rPr lang="en-US" altLang="zh-CN" sz="1660" i="1" dirty="0">
                <a:solidFill>
                  <a:srgbClr val="0000FF"/>
                </a:solidFill>
                <a:sym typeface="+mn-ea"/>
              </a:rPr>
              <a:t> APs could be sent through PCR </a:t>
            </a:r>
            <a:r>
              <a:rPr lang="en-US" altLang="zh-CN" sz="1660" i="1" dirty="0" smtClean="0">
                <a:solidFill>
                  <a:srgbClr val="0000FF"/>
                </a:solidFill>
                <a:sym typeface="+mn-ea"/>
              </a:rPr>
              <a:t>messages such </a:t>
            </a:r>
            <a:r>
              <a:rPr lang="en-US" altLang="zh-CN" sz="1660" i="1" dirty="0">
                <a:solidFill>
                  <a:srgbClr val="0000FF"/>
                </a:solidFill>
                <a:sym typeface="+mn-ea"/>
              </a:rPr>
              <a:t>as Beacon frame</a:t>
            </a:r>
            <a:r>
              <a:rPr lang="en-US" altLang="zh-CN" sz="1660" i="1" dirty="0" smtClean="0">
                <a:solidFill>
                  <a:srgbClr val="0000FF"/>
                </a:solidFill>
                <a:sym typeface="+mn-ea"/>
              </a:rPr>
              <a:t>, probe </a:t>
            </a:r>
            <a:r>
              <a:rPr lang="en-US" altLang="zh-CN" sz="1660" i="1" dirty="0">
                <a:solidFill>
                  <a:srgbClr val="0000FF"/>
                </a:solidFill>
                <a:sym typeface="+mn-ea"/>
              </a:rPr>
              <a:t>response frame</a:t>
            </a:r>
            <a:r>
              <a:rPr lang="en-US" altLang="zh-CN" sz="1660" i="1" dirty="0" smtClean="0">
                <a:solidFill>
                  <a:srgbClr val="0000FF"/>
                </a:solidFill>
                <a:sym typeface="+mn-ea"/>
              </a:rPr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400" dirty="0">
                <a:sym typeface="+mn-ea"/>
              </a:rPr>
              <a:t>Y</a:t>
            </a:r>
            <a:endParaRPr lang="en-US" altLang="zh-CN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400" dirty="0">
                <a:sym typeface="+mn-ea"/>
              </a:rPr>
              <a:t>N</a:t>
            </a:r>
            <a:endParaRPr lang="en-US" altLang="zh-CN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400" dirty="0">
                <a:sym typeface="+mn-ea"/>
              </a:rPr>
              <a:t>A</a:t>
            </a:r>
            <a:endParaRPr lang="en-US" altLang="zh-CN" sz="2400" dirty="0"/>
          </a:p>
          <a:p>
            <a:pPr marL="457200" lvl="1" indent="0">
              <a:buNone/>
            </a:pPr>
            <a:endParaRPr lang="en-US" altLang="zh-CN" sz="1665" i="1" dirty="0">
              <a:solidFill>
                <a:srgbClr val="0000FF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14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Straw poll </a:t>
            </a:r>
            <a:r>
              <a:rPr lang="en-US" altLang="zh-CN" dirty="0" smtClean="0">
                <a:solidFill>
                  <a:schemeClr val="tx1"/>
                </a:solidFill>
              </a:rPr>
              <a:t>6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1800" dirty="0">
                <a:solidFill>
                  <a:srgbClr val="0000FF"/>
                </a:solidFill>
                <a:sym typeface="+mn-ea"/>
              </a:rPr>
              <a:t>Proposed text in Draft</a:t>
            </a:r>
            <a:endParaRPr lang="en-US" altLang="zh-CN" sz="1800" i="1" dirty="0" smtClean="0"/>
          </a:p>
          <a:p>
            <a:pPr marL="0" indent="0">
              <a:buNone/>
            </a:pPr>
            <a:r>
              <a:rPr lang="zh-CN" altLang="en-US" sz="1800" i="1" dirty="0" smtClean="0"/>
              <a:t>TGba </a:t>
            </a:r>
            <a:r>
              <a:rPr lang="zh-CN" altLang="en-US" sz="1800" i="1" dirty="0"/>
              <a:t>Editor: Change the paragraphs below of this subclause as follows :</a:t>
            </a:r>
          </a:p>
          <a:p>
            <a:pPr marL="0" indent="0">
              <a:buNone/>
            </a:pPr>
            <a:endParaRPr lang="zh-CN" altLang="en-US" sz="1800" dirty="0"/>
          </a:p>
          <a:p>
            <a:pPr marL="0" indent="0">
              <a:buNone/>
            </a:pPr>
            <a:r>
              <a:rPr lang="zh-CN" altLang="en-US" sz="1800" dirty="0"/>
              <a:t>9.10 WUR frame formats</a:t>
            </a:r>
          </a:p>
          <a:p>
            <a:pPr marL="0" indent="0">
              <a:buNone/>
            </a:pPr>
            <a:r>
              <a:rPr lang="zh-CN" altLang="en-US" sz="1800" dirty="0"/>
              <a:t>9.10.3.3 WUR Discovery frame format</a:t>
            </a:r>
          </a:p>
          <a:p>
            <a:pPr marL="0" lvl="1">
              <a:buNone/>
            </a:pPr>
            <a:r>
              <a:rPr lang="en-US" altLang="zh-CN" sz="1800" dirty="0">
                <a:sym typeface="+mn-ea"/>
              </a:rPr>
              <a:t>The Frame body field of the WUR Discovery frame contains primary channel and compressed SSID of the </a:t>
            </a:r>
            <a:r>
              <a:rPr lang="en-US" altLang="zh-CN" sz="1800" dirty="0" smtClean="0">
                <a:sym typeface="+mn-ea"/>
              </a:rPr>
              <a:t>AP. WUR </a:t>
            </a:r>
            <a:r>
              <a:rPr lang="en-US" altLang="zh-CN" sz="1800" dirty="0">
                <a:sym typeface="+mn-ea"/>
              </a:rPr>
              <a:t>discovery channel location</a:t>
            </a:r>
            <a:r>
              <a:rPr lang="en-US" altLang="zh-CN" sz="1800" dirty="0" smtClean="0">
                <a:sym typeface="+mn-ea"/>
              </a:rPr>
              <a:t>, primary </a:t>
            </a:r>
            <a:r>
              <a:rPr lang="en-US" altLang="zh-CN" sz="1800" dirty="0">
                <a:sym typeface="+mn-ea"/>
              </a:rPr>
              <a:t>channel</a:t>
            </a:r>
            <a:r>
              <a:rPr lang="en-US" altLang="zh-CN" sz="1800" dirty="0" smtClean="0">
                <a:sym typeface="+mn-ea"/>
              </a:rPr>
              <a:t>, and </a:t>
            </a:r>
            <a:r>
              <a:rPr lang="en-US" altLang="zh-CN" sz="1800" dirty="0">
                <a:sym typeface="+mn-ea"/>
              </a:rPr>
              <a:t>compressed SSID of </a:t>
            </a:r>
            <a:r>
              <a:rPr lang="en-US" altLang="zh-CN" sz="1800" dirty="0" err="1">
                <a:sym typeface="+mn-ea"/>
              </a:rPr>
              <a:t>nei</a:t>
            </a:r>
            <a:r>
              <a:rPr lang="en-US" altLang="zh-CN" sz="1800" dirty="0" err="1">
                <a:cs typeface="+mn-ea"/>
                <a:sym typeface="+mn-ea"/>
              </a:rPr>
              <a:t>ghbour</a:t>
            </a:r>
            <a:r>
              <a:rPr lang="en-US" altLang="zh-CN" sz="1800" dirty="0">
                <a:cs typeface="+mn-ea"/>
                <a:sym typeface="+mn-ea"/>
              </a:rPr>
              <a:t> APs are  provided by PCR </a:t>
            </a:r>
            <a:r>
              <a:rPr lang="en-US" altLang="zh-CN" sz="1800" dirty="0" smtClean="0">
                <a:cs typeface="+mn-ea"/>
                <a:sym typeface="+mn-ea"/>
              </a:rPr>
              <a:t>messages such </a:t>
            </a:r>
            <a:r>
              <a:rPr lang="en-US" altLang="zh-CN" sz="1800" dirty="0">
                <a:cs typeface="+mn-ea"/>
                <a:sym typeface="+mn-ea"/>
              </a:rPr>
              <a:t>as Beacon frame</a:t>
            </a:r>
            <a:r>
              <a:rPr lang="en-US" altLang="zh-CN" sz="1800" dirty="0" smtClean="0">
                <a:cs typeface="+mn-ea"/>
                <a:sym typeface="+mn-ea"/>
              </a:rPr>
              <a:t>, probe </a:t>
            </a:r>
            <a:r>
              <a:rPr lang="en-US" altLang="zh-CN" sz="1800" dirty="0">
                <a:cs typeface="+mn-ea"/>
                <a:sym typeface="+mn-ea"/>
              </a:rPr>
              <a:t>response frame.</a:t>
            </a:r>
            <a:endParaRPr lang="en-US" altLang="zh-CN" sz="1800" dirty="0">
              <a:cs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ym typeface="+mn-ea"/>
              </a:rPr>
              <a:t>Y</a:t>
            </a:r>
            <a:endParaRPr lang="en-US" altLang="zh-CN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400" dirty="0">
                <a:sym typeface="+mn-ea"/>
              </a:rPr>
              <a:t>N</a:t>
            </a:r>
            <a:endParaRPr lang="en-US" altLang="zh-CN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400" dirty="0">
                <a:sym typeface="+mn-ea"/>
              </a:rPr>
              <a:t>A</a:t>
            </a:r>
            <a:endParaRPr lang="en-US" altLang="zh-CN" sz="2400" dirty="0"/>
          </a:p>
          <a:p>
            <a:pPr marL="0" indent="0">
              <a:buNone/>
            </a:pPr>
            <a:endParaRPr lang="en-US" altLang="zh-CN" sz="1800" b="0" i="1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15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 smtClean="0"/>
              <a:t>[1]11-17-0029-10-00ba-wur-usage-model-document</a:t>
            </a:r>
          </a:p>
          <a:p>
            <a:pPr marL="0" indent="0">
              <a:buNone/>
            </a:pPr>
            <a:r>
              <a:rPr lang="en-US" altLang="zh-CN" sz="2000" dirty="0" smtClean="0"/>
              <a:t>[2]11-17-0575-06-00ba-spec-framework</a:t>
            </a:r>
          </a:p>
          <a:p>
            <a:pPr marL="0" indent="0">
              <a:buNone/>
            </a:pPr>
            <a:endParaRPr lang="en-US" altLang="zh-CN" sz="2000" dirty="0" smtClean="0"/>
          </a:p>
          <a:p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16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342900" lvl="1" indent="-342900">
              <a:buChar char="•"/>
            </a:pPr>
            <a:r>
              <a:rPr lang="en-US" altLang="zh-CN" sz="2100" b="1" dirty="0" smtClean="0">
                <a:ea typeface="+mn-ea"/>
                <a:cs typeface="+mn-cs"/>
                <a:sym typeface="+mn-ea"/>
              </a:rPr>
              <a:t>Usage </a:t>
            </a:r>
            <a:r>
              <a:rPr lang="en-US" altLang="zh-CN" sz="2100" b="1" dirty="0" smtClean="0">
                <a:ea typeface="+mn-ea"/>
                <a:cs typeface="+mn-cs"/>
                <a:sym typeface="+mn-ea"/>
              </a:rPr>
              <a:t>model 9 Smart scanning :The mobile device passively scans through multiple channels using WUR, and collects basic information about nearby APs. The collected info can be used to facilitate the devices’ roaming decisions.</a:t>
            </a:r>
          </a:p>
          <a:p>
            <a:pPr marL="457200" lvl="1" indent="0">
              <a:buNone/>
            </a:pPr>
            <a:endParaRPr lang="zh-CN" altLang="zh-CN" i="1" dirty="0" smtClean="0">
              <a:solidFill>
                <a:srgbClr val="FF0000"/>
              </a:solidFill>
            </a:endParaRPr>
          </a:p>
          <a:p>
            <a:pPr lvl="0"/>
            <a:r>
              <a:rPr lang="en-US" altLang="zh-CN" sz="2000" dirty="0" smtClean="0"/>
              <a:t>We futher discuss passive scanning using wake up radio in this proposal.</a:t>
            </a:r>
            <a:endParaRPr lang="en-US" altLang="zh-CN" sz="1600" dirty="0" smtClean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2000" b="0" dirty="0" smtClean="0">
                <a:solidFill>
                  <a:schemeClr val="tx1"/>
                </a:solidFill>
              </a:rPr>
              <a:t>An WUR STA may perform passive scanning using its wake up radio  during WUR mode as background scanning to collect information about neighbor BSSs or target BSS/ESS for the purpose of AP </a:t>
            </a:r>
            <a:r>
              <a:rPr lang="en-US" altLang="zh-CN" sz="2000" b="0" dirty="0" smtClean="0"/>
              <a:t>(re)selection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.</a:t>
            </a:r>
            <a:endParaRPr lang="en-US" altLang="zh-CN" sz="2000" b="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However, it would be very inefficient and power consuming if an WUR STA </a:t>
            </a:r>
            <a:r>
              <a:rPr lang="en-US" altLang="zh-CN" sz="2000" b="0" dirty="0" smtClean="0"/>
              <a:t>does </a:t>
            </a:r>
            <a:r>
              <a:rPr lang="en-US" altLang="zh-CN" sz="2000" b="0" dirty="0" smtClean="0"/>
              <a:t>WUR scanning on several WUR channels first and then do PCR scanning on 20MHz channels.</a:t>
            </a:r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To implement WUR scanning effectively, some information is suggested to be provided to a WUR </a:t>
            </a:r>
            <a:r>
              <a:rPr lang="en-US" altLang="zh-CN" sz="2000" b="0" dirty="0" smtClean="0"/>
              <a:t>STA:</a:t>
            </a:r>
            <a:endParaRPr lang="en-US" altLang="zh-CN" sz="2400" dirty="0" smtClean="0"/>
          </a:p>
          <a:p>
            <a:pPr lvl="1"/>
            <a:r>
              <a:rPr lang="en-US" altLang="zh-CN" sz="1600" dirty="0" smtClean="0"/>
              <a:t>Neighbor WUR information can be provided to the STA to facilitate WUR scanning: </a:t>
            </a:r>
          </a:p>
          <a:p>
            <a:pPr lvl="2"/>
            <a:r>
              <a:rPr lang="en-US" altLang="zh-CN" sz="1400" dirty="0" smtClean="0"/>
              <a:t>WUR discovery channel, SSID/compressed SSID, and primary channel are proposed.</a:t>
            </a:r>
          </a:p>
          <a:p>
            <a:pPr lvl="1" algn="l"/>
            <a:r>
              <a:rPr lang="en-US" altLang="zh-CN" sz="1600" dirty="0" smtClean="0">
                <a:cs typeface="+mn-ea"/>
              </a:rPr>
              <a:t>Methods to advertise these information are also </a:t>
            </a:r>
            <a:r>
              <a:rPr lang="en-US" altLang="zh-CN" sz="1600" dirty="0" smtClean="0">
                <a:cs typeface="+mn-ea"/>
              </a:rPr>
              <a:t>discussed.</a:t>
            </a:r>
            <a:endParaRPr lang="en-US" altLang="zh-CN" sz="2000" dirty="0" smtClean="0">
              <a:cs typeface="+mn-ea"/>
            </a:endParaRPr>
          </a:p>
          <a:p>
            <a:pPr lvl="1" algn="l"/>
            <a:endParaRPr lang="en-US" altLang="zh-CN" sz="2000" dirty="0" smtClean="0">
              <a:cs typeface="+mn-ea"/>
            </a:endParaRPr>
          </a:p>
          <a:p>
            <a:endParaRPr lang="en-US" altLang="zh-CN" sz="1400" dirty="0" smtClean="0"/>
          </a:p>
          <a:p>
            <a:endParaRPr lang="en-US" altLang="zh-CN" sz="1800" dirty="0" smtClean="0"/>
          </a:p>
          <a:p>
            <a:endParaRPr lang="en-US" altLang="zh-CN" sz="1400" dirty="0" smtClean="0"/>
          </a:p>
          <a:p>
            <a:pPr lvl="1"/>
            <a:endParaRPr lang="en-US" altLang="zh-CN" sz="1400" b="0" dirty="0" smtClean="0"/>
          </a:p>
          <a:p>
            <a:pPr lvl="1"/>
            <a:endParaRPr lang="en-US" altLang="zh-CN" sz="1600" dirty="0" smtClean="0"/>
          </a:p>
          <a:p>
            <a:endParaRPr lang="en-US" altLang="zh-CN" dirty="0" smtClean="0"/>
          </a:p>
          <a:p>
            <a:endParaRPr lang="en-US" altLang="zh-CN" sz="2000" dirty="0" smtClean="0"/>
          </a:p>
          <a:p>
            <a:pPr lvl="1"/>
            <a:endParaRPr lang="en-US" altLang="zh-CN" sz="16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t>3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Scheme (1/3)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en-US" altLang="zh-CN" sz="1665" dirty="0">
                <a:solidFill>
                  <a:srgbClr val="0000FF"/>
                </a:solidFill>
              </a:rPr>
              <a:t>Information A</a:t>
            </a:r>
            <a:r>
              <a:rPr lang="en-US" altLang="zh-CN" sz="1665" dirty="0" smtClean="0">
                <a:solidFill>
                  <a:srgbClr val="0000FF"/>
                </a:solidFill>
              </a:rPr>
              <a:t>: </a:t>
            </a:r>
            <a:r>
              <a:rPr lang="en-US" altLang="zh-CN" sz="1665" dirty="0" smtClean="0"/>
              <a:t>WUR discovery channel </a:t>
            </a:r>
            <a:r>
              <a:rPr lang="en-US" altLang="zh-CN" sz="1665" dirty="0"/>
              <a:t>location</a:t>
            </a:r>
            <a:endParaRPr lang="en-US" altLang="zh-CN" sz="1665" b="0" dirty="0"/>
          </a:p>
          <a:p>
            <a:r>
              <a:rPr lang="en-US" altLang="zh-CN" sz="1665" b="0" dirty="0"/>
              <a:t>To help a STA in WUR mode performing WUR </a:t>
            </a:r>
            <a:r>
              <a:rPr lang="en-US" altLang="zh-CN" sz="1665" b="0" dirty="0" smtClean="0"/>
              <a:t>scanning with less power consumption, WUR discovery channel(s</a:t>
            </a:r>
            <a:r>
              <a:rPr lang="en-US" altLang="zh-CN" sz="1665" b="0" dirty="0"/>
              <a:t>) </a:t>
            </a:r>
            <a:r>
              <a:rPr lang="en-US" altLang="zh-CN" sz="1665" b="0" dirty="0" smtClean="0"/>
              <a:t>of neighbor BSSs or target BSS(s)/ESS(s) could </a:t>
            </a:r>
            <a:r>
              <a:rPr lang="en-US" altLang="zh-CN" sz="1665" b="0" dirty="0"/>
              <a:t>be provided </a:t>
            </a:r>
            <a:r>
              <a:rPr lang="en-US" altLang="zh-CN" sz="1665" b="0" dirty="0" smtClean="0"/>
              <a:t>to the STA by its associated AP.</a:t>
            </a:r>
          </a:p>
          <a:p>
            <a:pPr lvl="1"/>
            <a:r>
              <a:rPr lang="en-US" altLang="zh-CN" sz="1400" b="0" dirty="0" smtClean="0"/>
              <a:t>Only one WUR discovery channel per BSS /ESS needs to be advertised.</a:t>
            </a:r>
          </a:p>
          <a:p>
            <a:pPr lvl="1"/>
            <a:r>
              <a:rPr lang="en-US" altLang="zh-CN" sz="1400" b="0" dirty="0" smtClean="0"/>
              <a:t>WUR scanning will </a:t>
            </a:r>
            <a:r>
              <a:rPr lang="en-US" altLang="zh-CN" sz="1400" b="0" dirty="0"/>
              <a:t>be </a:t>
            </a:r>
            <a:r>
              <a:rPr lang="en-US" altLang="zh-CN" sz="1400" b="0" dirty="0" smtClean="0"/>
              <a:t>limited to </a:t>
            </a:r>
            <a:r>
              <a:rPr lang="en-US" altLang="zh-CN" sz="1400" dirty="0" smtClean="0"/>
              <a:t>specific </a:t>
            </a:r>
            <a:r>
              <a:rPr lang="en-US" altLang="zh-CN" sz="1400" b="0" dirty="0" smtClean="0"/>
              <a:t>WUR </a:t>
            </a:r>
            <a:r>
              <a:rPr lang="en-US" altLang="zh-CN" sz="1400" b="0" dirty="0" err="1" smtClean="0"/>
              <a:t>discvoery</a:t>
            </a:r>
            <a:r>
              <a:rPr lang="en-US" altLang="zh-CN" sz="1400" b="0" dirty="0" smtClean="0"/>
              <a:t> channels</a:t>
            </a:r>
            <a:r>
              <a:rPr lang="en-US" altLang="zh-CN" sz="1400" b="0" dirty="0" smtClean="0"/>
              <a:t>.</a:t>
            </a:r>
            <a:endParaRPr lang="en-US" altLang="zh-CN" sz="1400" b="0" dirty="0"/>
          </a:p>
          <a:p>
            <a:pPr lvl="1"/>
            <a:r>
              <a:rPr lang="en-US" altLang="zh-CN" sz="1400" b="0" dirty="0"/>
              <a:t>The STA can monitor its </a:t>
            </a:r>
            <a:r>
              <a:rPr lang="en-US" altLang="zh-CN" sz="1400" b="0" dirty="0" smtClean="0"/>
              <a:t>own WUR frame on its WUR </a:t>
            </a:r>
            <a:r>
              <a:rPr lang="en-US" altLang="zh-CN" sz="1400" dirty="0" smtClean="0"/>
              <a:t>channel </a:t>
            </a:r>
            <a:r>
              <a:rPr lang="en-US" altLang="zh-CN" sz="1400" b="0" dirty="0" smtClean="0"/>
              <a:t>during </a:t>
            </a:r>
            <a:r>
              <a:rPr lang="en-US" altLang="zh-CN" sz="1400" b="0" dirty="0"/>
              <a:t>ON windows and perform WUR </a:t>
            </a:r>
            <a:r>
              <a:rPr lang="en-US" altLang="zh-CN" sz="1400" b="0" dirty="0" smtClean="0"/>
              <a:t>scanning </a:t>
            </a:r>
            <a:r>
              <a:rPr lang="en-US" altLang="zh-CN" sz="1400" b="0" dirty="0"/>
              <a:t>on </a:t>
            </a:r>
            <a:r>
              <a:rPr lang="en-US" altLang="zh-CN" sz="1400" b="0" dirty="0" smtClean="0"/>
              <a:t>dedicated WUR discovery channels </a:t>
            </a:r>
            <a:r>
              <a:rPr lang="en-US" altLang="zh-CN" sz="1400" b="0" dirty="0"/>
              <a:t>during OFF windows </a:t>
            </a:r>
            <a:r>
              <a:rPr lang="en-US" altLang="zh-CN" sz="1400" b="0" dirty="0" smtClean="0"/>
              <a:t>of </a:t>
            </a:r>
            <a:r>
              <a:rPr lang="en-US" altLang="zh-CN" sz="1400" b="0" dirty="0"/>
              <a:t>duty </a:t>
            </a:r>
            <a:r>
              <a:rPr lang="en-US" altLang="zh-CN" sz="1400" b="0" dirty="0" smtClean="0"/>
              <a:t>cycles if needed.</a:t>
            </a:r>
            <a:endParaRPr lang="en-US" altLang="zh-CN" sz="1400" dirty="0">
              <a:cs typeface="+mn-ea"/>
              <a:sym typeface="+mn-ea"/>
            </a:endParaRPr>
          </a:p>
          <a:p>
            <a:pPr marL="0" lvl="0" indent="0" algn="l">
              <a:buNone/>
            </a:pPr>
            <a:endParaRPr lang="en-US" altLang="zh-CN" sz="1660" b="0" dirty="0"/>
          </a:p>
          <a:p>
            <a:pPr marL="0" lvl="0" indent="0" algn="l">
              <a:buNone/>
            </a:pPr>
            <a:r>
              <a:rPr lang="en-US" altLang="zh-CN" sz="1660" dirty="0">
                <a:solidFill>
                  <a:srgbClr val="0000FF"/>
                </a:solidFill>
              </a:rPr>
              <a:t>Information Delivery method:</a:t>
            </a:r>
            <a:endParaRPr lang="en-US" altLang="zh-CN" sz="1660" b="0" dirty="0"/>
          </a:p>
          <a:p>
            <a:pPr lvl="0"/>
            <a:r>
              <a:rPr lang="en-US" altLang="zh-CN" sz="1400" b="0" dirty="0">
                <a:sym typeface="+mn-ea"/>
              </a:rPr>
              <a:t>Opt 1</a:t>
            </a:r>
            <a:r>
              <a:rPr lang="en-US" altLang="zh-CN" sz="1400" b="0" dirty="0" smtClean="0">
                <a:sym typeface="+mn-ea"/>
              </a:rPr>
              <a:t>: delivered in a neighbor WUR parameter element </a:t>
            </a:r>
            <a:r>
              <a:rPr lang="en-US" altLang="zh-CN" sz="1400" b="0" dirty="0">
                <a:sym typeface="+mn-ea"/>
              </a:rPr>
              <a:t>by </a:t>
            </a:r>
            <a:r>
              <a:rPr lang="en-US" altLang="zh-CN" sz="1400" b="0" dirty="0" smtClean="0">
                <a:sym typeface="+mn-ea"/>
              </a:rPr>
              <a:t>PCR </a:t>
            </a:r>
            <a:r>
              <a:rPr lang="en-US" altLang="zh-CN" sz="1400" b="0" dirty="0">
                <a:sym typeface="+mn-ea"/>
              </a:rPr>
              <a:t>in 802.11 </a:t>
            </a:r>
            <a:r>
              <a:rPr lang="en-US" altLang="zh-CN" sz="1400" b="0" dirty="0" smtClean="0">
                <a:sym typeface="+mn-ea"/>
              </a:rPr>
              <a:t>frame such as </a:t>
            </a:r>
            <a:r>
              <a:rPr lang="en-US" altLang="zh-CN" sz="1400" b="0" dirty="0">
                <a:sym typeface="+mn-ea"/>
              </a:rPr>
              <a:t>beacon/probe response </a:t>
            </a:r>
            <a:r>
              <a:rPr lang="en-US" altLang="zh-CN" sz="1400" b="0" dirty="0" smtClean="0">
                <a:sym typeface="+mn-ea"/>
              </a:rPr>
              <a:t>frame </a:t>
            </a:r>
          </a:p>
          <a:p>
            <a:pPr lvl="1"/>
            <a:r>
              <a:rPr lang="en-US" altLang="zh-CN" sz="1400" b="0" dirty="0" smtClean="0">
                <a:sym typeface="+mn-ea"/>
              </a:rPr>
              <a:t>Pros:  </a:t>
            </a:r>
            <a:r>
              <a:rPr lang="en-US" altLang="zh-CN" sz="1400" dirty="0" smtClean="0">
                <a:sym typeface="+mn-ea"/>
              </a:rPr>
              <a:t>Considering the overhead, it is more efficient to sent this information by PCR</a:t>
            </a:r>
            <a:endParaRPr lang="en-US" altLang="zh-CN" sz="1400" b="0" dirty="0" smtClean="0">
              <a:sym typeface="+mn-ea"/>
            </a:endParaRPr>
          </a:p>
          <a:p>
            <a:pPr lvl="1"/>
            <a:r>
              <a:rPr lang="en-US" altLang="zh-CN" sz="1400" b="0" dirty="0" smtClean="0">
                <a:sym typeface="+mn-ea"/>
              </a:rPr>
              <a:t>cons</a:t>
            </a:r>
            <a:r>
              <a:rPr lang="en-US" altLang="zh-CN" sz="1400" b="0" dirty="0">
                <a:sym typeface="+mn-ea"/>
              </a:rPr>
              <a:t>: </a:t>
            </a:r>
            <a:r>
              <a:rPr lang="en-US" altLang="zh-CN" sz="1400" b="0" dirty="0" smtClean="0">
                <a:sym typeface="+mn-ea"/>
              </a:rPr>
              <a:t> Any </a:t>
            </a:r>
            <a:r>
              <a:rPr lang="en-US" altLang="zh-CN" sz="1400" b="0" dirty="0">
                <a:sym typeface="+mn-ea"/>
              </a:rPr>
              <a:t>change about WUR discovery channel location will be notified by waking up the STA.</a:t>
            </a:r>
          </a:p>
          <a:p>
            <a:pPr lvl="1"/>
            <a:endParaRPr lang="en-US" altLang="zh-CN" sz="1400" b="0" dirty="0">
              <a:sym typeface="+mn-ea"/>
            </a:endParaRPr>
          </a:p>
          <a:p>
            <a:r>
              <a:rPr lang="en-US" altLang="zh-CN" sz="1400" b="0" dirty="0"/>
              <a:t>Opt 2: </a:t>
            </a:r>
            <a:r>
              <a:rPr lang="en-US" altLang="zh-CN" sz="1400" b="0" dirty="0" smtClean="0">
                <a:sym typeface="+mn-ea"/>
              </a:rPr>
              <a:t>delivered by </a:t>
            </a:r>
            <a:r>
              <a:rPr lang="en-US" altLang="zh-CN" sz="1400" b="0" dirty="0" smtClean="0"/>
              <a:t>WUR frame such </a:t>
            </a:r>
            <a:r>
              <a:rPr lang="en-US" altLang="zh-CN" sz="1400" b="0" dirty="0"/>
              <a:t>as </a:t>
            </a:r>
            <a:r>
              <a:rPr lang="en-US" altLang="zh-CN" sz="1400" b="0" dirty="0" smtClean="0"/>
              <a:t>WUR </a:t>
            </a:r>
            <a:r>
              <a:rPr lang="en-US" altLang="zh-CN" sz="1400" b="0" dirty="0"/>
              <a:t>beacon or </a:t>
            </a:r>
            <a:r>
              <a:rPr lang="en-US" altLang="zh-CN" sz="1400" b="0" dirty="0" smtClean="0"/>
              <a:t> </a:t>
            </a:r>
            <a:r>
              <a:rPr lang="en-US" altLang="zh-CN" sz="1400" b="0" dirty="0"/>
              <a:t>WUR discovery </a:t>
            </a:r>
            <a:r>
              <a:rPr lang="en-US" altLang="zh-CN" sz="1400" b="0" dirty="0" smtClean="0"/>
              <a:t>frame</a:t>
            </a:r>
            <a:endParaRPr lang="en-US" altLang="zh-CN" sz="1665" b="0" dirty="0"/>
          </a:p>
          <a:p>
            <a:pPr lvl="1"/>
            <a:r>
              <a:rPr lang="en-US" altLang="zh-CN" sz="1400" b="0" dirty="0">
                <a:sym typeface="+mn-ea"/>
              </a:rPr>
              <a:t>Pros</a:t>
            </a:r>
            <a:r>
              <a:rPr lang="en-US" altLang="zh-CN" sz="1400" b="0" dirty="0" smtClean="0">
                <a:sym typeface="+mn-ea"/>
              </a:rPr>
              <a:t>: Any </a:t>
            </a:r>
            <a:r>
              <a:rPr lang="en-US" altLang="zh-CN" sz="1400" b="0" dirty="0">
                <a:sym typeface="+mn-ea"/>
              </a:rPr>
              <a:t>change about WUR channel location can be notified without waking up the STA.</a:t>
            </a:r>
          </a:p>
          <a:p>
            <a:pPr lvl="1"/>
            <a:r>
              <a:rPr lang="en-US" altLang="zh-CN" sz="1400" b="0" dirty="0">
                <a:sym typeface="+mn-ea"/>
              </a:rPr>
              <a:t>cons</a:t>
            </a:r>
            <a:r>
              <a:rPr lang="en-US" altLang="zh-CN" sz="1400" b="0" dirty="0" smtClean="0">
                <a:sym typeface="+mn-ea"/>
              </a:rPr>
              <a:t>: less efficient if the information of WUR </a:t>
            </a:r>
            <a:r>
              <a:rPr lang="en-US" altLang="zh-CN" sz="1400" dirty="0">
                <a:sym typeface="+mn-ea"/>
              </a:rPr>
              <a:t>discovery </a:t>
            </a:r>
            <a:r>
              <a:rPr lang="en-US" altLang="zh-CN" sz="1400" b="0" dirty="0" smtClean="0">
                <a:sym typeface="+mn-ea"/>
              </a:rPr>
              <a:t>channel location is </a:t>
            </a:r>
            <a:r>
              <a:rPr lang="en-US" altLang="zh-CN" sz="1400" b="0" dirty="0">
                <a:sym typeface="+mn-ea"/>
              </a:rPr>
              <a:t>large.</a:t>
            </a:r>
            <a:endParaRPr lang="en-US" altLang="zh-CN" sz="1665" b="0" dirty="0"/>
          </a:p>
          <a:p>
            <a:pPr marL="457200" lvl="1" indent="0">
              <a:buNone/>
            </a:pPr>
            <a:endParaRPr lang="en-US" altLang="zh-CN" sz="1665" b="0" dirty="0"/>
          </a:p>
          <a:p>
            <a:endParaRPr lang="en-US" altLang="zh-CN" sz="1665" b="0" dirty="0"/>
          </a:p>
          <a:p>
            <a:pPr marL="0" indent="0">
              <a:buNone/>
            </a:pPr>
            <a:endParaRPr lang="en-US" altLang="zh-CN" dirty="0"/>
          </a:p>
          <a:p>
            <a:pPr algn="l"/>
            <a:endParaRPr lang="en-US" altLang="zh-CN" sz="1665" b="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Scheme (2/3)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CN" sz="2000" dirty="0">
                <a:solidFill>
                  <a:srgbClr val="0000FF"/>
                </a:solidFill>
              </a:rPr>
              <a:t>Information B: </a:t>
            </a:r>
            <a:r>
              <a:rPr lang="en-US" altLang="zh-CN" sz="2000" dirty="0" smtClean="0">
                <a:solidFill>
                  <a:srgbClr val="0000FF"/>
                </a:solidFill>
              </a:rPr>
              <a:t>compressed SSID</a:t>
            </a:r>
            <a:endParaRPr lang="en-US" altLang="zh-CN" sz="2000" b="0" dirty="0">
              <a:solidFill>
                <a:srgbClr val="0000FF"/>
              </a:solidFill>
            </a:endParaRPr>
          </a:p>
          <a:p>
            <a:r>
              <a:rPr lang="en-US" altLang="zh-CN" sz="1600" b="0" dirty="0"/>
              <a:t>Compressed SSIDs can assist STA to choose candidate AP(s) within the same ESS during WUR scanning.</a:t>
            </a:r>
          </a:p>
          <a:p>
            <a:pPr lvl="1"/>
            <a:r>
              <a:rPr lang="en-US" altLang="zh-CN" sz="1200" b="0" dirty="0" smtClean="0"/>
              <a:t>In </a:t>
            </a:r>
            <a:r>
              <a:rPr lang="en-US" altLang="zh-CN" sz="1200" b="0" dirty="0"/>
              <a:t>some use </a:t>
            </a:r>
            <a:r>
              <a:rPr lang="en-US" altLang="zh-CN" sz="1200" b="0" dirty="0" smtClean="0"/>
              <a:t>case, for </a:t>
            </a:r>
            <a:r>
              <a:rPr lang="en-US" altLang="zh-CN" sz="1200" b="0" dirty="0"/>
              <a:t>example, in a network of warehousing system, many freight companies </a:t>
            </a:r>
            <a:r>
              <a:rPr lang="en-US" altLang="zh-CN" sz="1200" b="0" dirty="0" smtClean="0"/>
              <a:t>may share </a:t>
            </a:r>
            <a:r>
              <a:rPr lang="en-US" altLang="zh-CN" sz="1200" b="0" dirty="0"/>
              <a:t>the same warehouse. A plurality of APs of </a:t>
            </a:r>
            <a:r>
              <a:rPr lang="en-US" altLang="zh-CN" sz="1200" b="0" dirty="0" smtClean="0"/>
              <a:t>a </a:t>
            </a:r>
            <a:r>
              <a:rPr lang="en-US" altLang="zh-CN" sz="1200" b="0" dirty="0"/>
              <a:t>specific company </a:t>
            </a:r>
            <a:r>
              <a:rPr lang="en-US" altLang="zh-CN" sz="1200" b="0" dirty="0" smtClean="0"/>
              <a:t>forms </a:t>
            </a:r>
            <a:r>
              <a:rPr lang="en-US" altLang="zh-CN" sz="1200" b="0" dirty="0"/>
              <a:t>a separate ESS for the ease of </a:t>
            </a:r>
            <a:r>
              <a:rPr lang="en-US" altLang="zh-CN" sz="1200" b="0" dirty="0" smtClean="0"/>
              <a:t>network management.</a:t>
            </a:r>
          </a:p>
          <a:p>
            <a:pPr lvl="1"/>
            <a:r>
              <a:rPr lang="en-US" altLang="zh-CN" sz="1200" b="0" dirty="0" smtClean="0"/>
              <a:t> </a:t>
            </a:r>
            <a:r>
              <a:rPr lang="en-US" altLang="zh-CN" sz="1200" b="0" dirty="0"/>
              <a:t>A STA may prefer to choose a candidate AP within the same ESS </a:t>
            </a:r>
            <a:r>
              <a:rPr lang="en-US" altLang="zh-CN" sz="1200" b="0" dirty="0" smtClean="0"/>
              <a:t>for </a:t>
            </a:r>
            <a:r>
              <a:rPr lang="en-US" altLang="zh-CN" sz="1200" b="0" dirty="0" smtClean="0">
                <a:sym typeface="+mn-ea"/>
              </a:rPr>
              <a:t>fast </a:t>
            </a:r>
            <a:r>
              <a:rPr lang="en-US" altLang="zh-CN" sz="1200" b="0" dirty="0">
                <a:sym typeface="+mn-ea"/>
              </a:rPr>
              <a:t>BSS </a:t>
            </a:r>
            <a:r>
              <a:rPr lang="en-US" altLang="zh-CN" sz="1200" b="0" dirty="0" smtClean="0">
                <a:sym typeface="+mn-ea"/>
              </a:rPr>
              <a:t>transition</a:t>
            </a:r>
            <a:endParaRPr lang="en-US" altLang="zh-CN" sz="1200" b="0" dirty="0"/>
          </a:p>
          <a:p>
            <a:endParaRPr lang="en-US" altLang="zh-CN" sz="1665" b="0" dirty="0"/>
          </a:p>
          <a:p>
            <a:pPr marL="0" lvl="0" indent="0" algn="l">
              <a:buNone/>
            </a:pPr>
            <a:r>
              <a:rPr lang="en-US" altLang="zh-CN" sz="1800" dirty="0">
                <a:solidFill>
                  <a:srgbClr val="0000FF"/>
                </a:solidFill>
                <a:sym typeface="+mn-ea"/>
              </a:rPr>
              <a:t>Information Delivery method:</a:t>
            </a:r>
            <a:endParaRPr lang="en-US" altLang="zh-CN" sz="1660" b="0" dirty="0"/>
          </a:p>
          <a:p>
            <a:r>
              <a:rPr lang="en-US" altLang="zh-CN" sz="1400" b="0" dirty="0" smtClean="0">
                <a:sym typeface="+mn-ea"/>
              </a:rPr>
              <a:t>An AP can indicate the candidate compressed SSID to help the STA select a target AP in a neighbor WUR parameter element by PCR in </a:t>
            </a:r>
            <a:r>
              <a:rPr lang="en-US" altLang="zh-CN" sz="1400" b="0" dirty="0">
                <a:sym typeface="+mn-ea"/>
              </a:rPr>
              <a:t>802.11 </a:t>
            </a:r>
            <a:r>
              <a:rPr lang="en-US" altLang="zh-CN" sz="1400" b="0" dirty="0" smtClean="0">
                <a:sym typeface="+mn-ea"/>
              </a:rPr>
              <a:t>frame such as beacon/probe response frame </a:t>
            </a:r>
          </a:p>
          <a:p>
            <a:r>
              <a:rPr lang="en-US" altLang="zh-CN" sz="1400" b="0" dirty="0" smtClean="0">
                <a:sym typeface="+mn-ea"/>
              </a:rPr>
              <a:t>WUR frames</a:t>
            </a:r>
            <a:r>
              <a:rPr lang="en-US" altLang="zh-CN" sz="1800" b="0" dirty="0" smtClean="0"/>
              <a:t> </a:t>
            </a:r>
            <a:r>
              <a:rPr lang="en-US" altLang="zh-CN" sz="1400" b="0" dirty="0" smtClean="0">
                <a:sym typeface="+mn-ea"/>
              </a:rPr>
              <a:t>such as WUR beacon/WUR discovery </a:t>
            </a:r>
            <a:r>
              <a:rPr lang="en-US" altLang="zh-CN" sz="1400" b="0" dirty="0" smtClean="0">
                <a:sym typeface="+mn-ea"/>
              </a:rPr>
              <a:t>frame </a:t>
            </a:r>
            <a:r>
              <a:rPr lang="en-US" altLang="zh-CN" sz="1400" b="0" dirty="0" smtClean="0">
                <a:sym typeface="+mn-ea"/>
              </a:rPr>
              <a:t>could also advertise its compressed SSID </a:t>
            </a:r>
          </a:p>
          <a:p>
            <a:pPr lvl="1"/>
            <a:r>
              <a:rPr lang="en-US" altLang="zh-CN" sz="1400" dirty="0" smtClean="0">
                <a:ea typeface="+mn-ea"/>
                <a:cs typeface="+mn-cs"/>
                <a:sym typeface="+mn-ea"/>
              </a:rPr>
              <a:t>A compressed SSID is used to reduced the overhead. </a:t>
            </a:r>
            <a:r>
              <a:rPr lang="en-US" altLang="zh-CN" sz="1400" dirty="0" err="1" smtClean="0">
                <a:ea typeface="+mn-ea"/>
                <a:cs typeface="+mn-cs"/>
                <a:sym typeface="+mn-ea"/>
              </a:rPr>
              <a:t>e</a:t>
            </a:r>
            <a:r>
              <a:rPr lang="en-US" altLang="zh-CN" sz="1400" dirty="0" err="1" smtClean="0"/>
              <a:t>g</a:t>
            </a:r>
            <a:r>
              <a:rPr lang="en-US" altLang="zh-CN" sz="1400" dirty="0" smtClean="0"/>
              <a:t>. </a:t>
            </a:r>
            <a:r>
              <a:rPr lang="en-US" altLang="zh-CN" sz="1400" dirty="0"/>
              <a:t>4byte </a:t>
            </a:r>
            <a:r>
              <a:rPr lang="en-US" altLang="zh-CN" sz="1400" dirty="0" smtClean="0"/>
              <a:t>as defined in </a:t>
            </a:r>
            <a:r>
              <a:rPr lang="en-US" altLang="zh-CN" sz="1400" dirty="0" smtClean="0"/>
              <a:t>802.11ah.</a:t>
            </a:r>
            <a:endParaRPr lang="en-US" altLang="zh-CN" sz="1400" dirty="0" smtClean="0"/>
          </a:p>
          <a:p>
            <a:pPr lvl="1"/>
            <a:endParaRPr lang="en-US" altLang="zh-CN" sz="1400" dirty="0">
              <a:solidFill>
                <a:srgbClr val="0000FF"/>
              </a:solidFill>
              <a:ea typeface="+mn-ea"/>
              <a:cs typeface="+mn-cs"/>
              <a:sym typeface="+mn-ea"/>
            </a:endParaRPr>
          </a:p>
          <a:p>
            <a:pPr lvl="1">
              <a:buNone/>
            </a:pPr>
            <a:endParaRPr lang="en-US" altLang="zh-CN" sz="1400" b="0" dirty="0">
              <a:solidFill>
                <a:srgbClr val="0000FF"/>
              </a:solidFill>
            </a:endParaRPr>
          </a:p>
          <a:p>
            <a:endParaRPr lang="en-US" altLang="zh-CN" sz="1665" b="0" dirty="0"/>
          </a:p>
          <a:p>
            <a:pPr marL="0" indent="0">
              <a:buNone/>
            </a:pPr>
            <a:endParaRPr lang="en-US" altLang="zh-CN" dirty="0"/>
          </a:p>
          <a:p>
            <a:pPr algn="l"/>
            <a:endParaRPr lang="en-US" altLang="zh-CN" sz="1665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Scheme (3/3)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85926"/>
            <a:ext cx="7772400" cy="4329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>
                <a:solidFill>
                  <a:srgbClr val="0000FF"/>
                </a:solidFill>
              </a:rPr>
              <a:t>Information C</a:t>
            </a:r>
            <a:r>
              <a:rPr lang="en-US" altLang="zh-CN" sz="1800" dirty="0" smtClean="0">
                <a:solidFill>
                  <a:srgbClr val="0000FF"/>
                </a:solidFill>
              </a:rPr>
              <a:t>: Primary channel of PCR</a:t>
            </a:r>
            <a:endParaRPr lang="en-US" altLang="zh-CN" sz="2000" b="0" dirty="0"/>
          </a:p>
          <a:p>
            <a:r>
              <a:rPr lang="en-US" altLang="zh-CN" sz="1400" b="0" dirty="0" smtClean="0"/>
              <a:t>Once an WUR </a:t>
            </a:r>
            <a:r>
              <a:rPr lang="en-US" altLang="zh-CN" sz="1400" b="0" dirty="0"/>
              <a:t>STA has already </a:t>
            </a:r>
            <a:r>
              <a:rPr lang="en-US" altLang="zh-CN" sz="1400" b="0" dirty="0" smtClean="0"/>
              <a:t>selected </a:t>
            </a:r>
            <a:r>
              <a:rPr lang="en-US" altLang="zh-CN" sz="1400" b="0" dirty="0"/>
              <a:t>some APs as candidate APs through WUR </a:t>
            </a:r>
            <a:r>
              <a:rPr lang="en-US" altLang="zh-CN" sz="1400" b="0" dirty="0" smtClean="0"/>
              <a:t>scanning, the WUR STA </a:t>
            </a:r>
            <a:r>
              <a:rPr lang="en-US" altLang="zh-CN" sz="1400" b="0" dirty="0"/>
              <a:t>turns on its main radio for AP </a:t>
            </a:r>
            <a:r>
              <a:rPr lang="en-US" altLang="zh-CN" sz="1400" b="0" dirty="0" smtClean="0"/>
              <a:t>discovery. It would be more efficient if </a:t>
            </a:r>
            <a:r>
              <a:rPr lang="en-US" altLang="zh-CN" sz="1400" b="0" dirty="0"/>
              <a:t>it </a:t>
            </a:r>
            <a:r>
              <a:rPr lang="en-US" altLang="zh-CN" sz="1400" b="0" dirty="0" smtClean="0"/>
              <a:t>can </a:t>
            </a:r>
            <a:r>
              <a:rPr lang="en-US" altLang="zh-CN" sz="1400" b="0" dirty="0"/>
              <a:t>use the result of </a:t>
            </a:r>
            <a:r>
              <a:rPr lang="en-US" altLang="zh-CN" sz="1400" b="0" dirty="0" smtClean="0"/>
              <a:t>WUR scanning </a:t>
            </a:r>
            <a:r>
              <a:rPr lang="en-US" altLang="zh-CN" sz="1400" b="0" dirty="0"/>
              <a:t>for future association.</a:t>
            </a:r>
          </a:p>
          <a:p>
            <a:r>
              <a:rPr lang="en-US" altLang="zh-CN" sz="1400" b="0" dirty="0"/>
              <a:t>If the STA has no information about the candidate AP(s)' primary channel, </a:t>
            </a:r>
            <a:r>
              <a:rPr lang="en-US" altLang="zh-CN" sz="1400" b="0" dirty="0" smtClean="0"/>
              <a:t>then the STA </a:t>
            </a:r>
            <a:r>
              <a:rPr lang="en-US" altLang="zh-CN" sz="1400" b="0" dirty="0"/>
              <a:t>still has to perform main radio </a:t>
            </a:r>
            <a:r>
              <a:rPr lang="en-US" altLang="zh-CN" sz="1400" b="0" dirty="0" smtClean="0"/>
              <a:t>scanning </a:t>
            </a:r>
            <a:r>
              <a:rPr lang="en-US" altLang="zh-CN" sz="1400" b="0" dirty="0"/>
              <a:t>on each channel to find the </a:t>
            </a:r>
            <a:r>
              <a:rPr lang="en-US" altLang="zh-CN" sz="1400" b="0" dirty="0">
                <a:sym typeface="+mn-ea"/>
              </a:rPr>
              <a:t>candidate APs</a:t>
            </a:r>
            <a:r>
              <a:rPr lang="en-US" altLang="zh-CN" sz="1400" b="0" dirty="0" smtClean="0">
                <a:sym typeface="+mn-ea"/>
              </a:rPr>
              <a:t>, which </a:t>
            </a:r>
            <a:r>
              <a:rPr lang="en-US" altLang="zh-CN" sz="1400" b="0" dirty="0">
                <a:sym typeface="+mn-ea"/>
              </a:rPr>
              <a:t>is certainly </a:t>
            </a:r>
            <a:r>
              <a:rPr lang="en-US" altLang="zh-CN" sz="1400" b="0" dirty="0" smtClean="0">
                <a:sym typeface="+mn-ea"/>
              </a:rPr>
              <a:t>not efficient</a:t>
            </a:r>
            <a:r>
              <a:rPr lang="en-US" altLang="zh-CN" sz="1400" b="0" dirty="0">
                <a:sym typeface="+mn-ea"/>
              </a:rPr>
              <a:t>.</a:t>
            </a:r>
            <a:endParaRPr lang="en-US" altLang="zh-CN" sz="1400" b="0" dirty="0"/>
          </a:p>
          <a:p>
            <a:r>
              <a:rPr lang="en-US" altLang="zh-CN" sz="1400" b="0" dirty="0"/>
              <a:t>It's suggested that the primary channel of  a </a:t>
            </a:r>
            <a:r>
              <a:rPr lang="en-US" altLang="zh-CN" sz="1400" b="0" dirty="0" smtClean="0"/>
              <a:t>target </a:t>
            </a:r>
            <a:r>
              <a:rPr lang="en-US" altLang="zh-CN" sz="1400" b="0" dirty="0"/>
              <a:t>AP </a:t>
            </a:r>
            <a:r>
              <a:rPr lang="en-US" altLang="zh-CN" sz="1400" b="0" dirty="0" smtClean="0"/>
              <a:t>should be </a:t>
            </a:r>
            <a:r>
              <a:rPr lang="en-US" altLang="zh-CN" sz="1400" b="0" dirty="0"/>
              <a:t>provided to the </a:t>
            </a:r>
            <a:r>
              <a:rPr lang="en-US" altLang="zh-CN" sz="1400" b="0" dirty="0">
                <a:sym typeface="+mn-ea"/>
              </a:rPr>
              <a:t>associated </a:t>
            </a:r>
            <a:r>
              <a:rPr lang="en-US" altLang="zh-CN" sz="1400" b="0" dirty="0"/>
              <a:t>STA.</a:t>
            </a:r>
          </a:p>
          <a:p>
            <a:pPr marL="0" indent="0">
              <a:buNone/>
            </a:pPr>
            <a:endParaRPr lang="en-US" altLang="zh-CN" sz="1400" b="0" dirty="0"/>
          </a:p>
          <a:p>
            <a:pPr marL="0" lvl="0" indent="0" algn="l">
              <a:buNone/>
            </a:pPr>
            <a:r>
              <a:rPr lang="en-US" altLang="zh-CN" sz="1600" dirty="0">
                <a:solidFill>
                  <a:srgbClr val="0000FF"/>
                </a:solidFill>
                <a:sym typeface="+mn-ea"/>
              </a:rPr>
              <a:t>Information Delivery method:</a:t>
            </a:r>
            <a:endParaRPr lang="en-US" altLang="zh-CN" sz="1400" b="0" dirty="0"/>
          </a:p>
          <a:p>
            <a:pPr lvl="0"/>
            <a:r>
              <a:rPr lang="en-US" altLang="zh-CN" sz="1400" b="0" dirty="0">
                <a:sym typeface="+mn-ea"/>
              </a:rPr>
              <a:t>Opt </a:t>
            </a:r>
            <a:r>
              <a:rPr lang="en-US" altLang="zh-CN" sz="1400" b="0" dirty="0" smtClean="0">
                <a:sym typeface="+mn-ea"/>
              </a:rPr>
              <a:t>1:deliverd in a neighbor WUR parameter element by PCR in 802.11 frame such as beacon/probe response frame </a:t>
            </a:r>
            <a:endParaRPr lang="en-US" altLang="zh-CN" sz="1400" b="0" dirty="0">
              <a:sym typeface="+mn-ea"/>
            </a:endParaRPr>
          </a:p>
          <a:p>
            <a:pPr lvl="1"/>
            <a:r>
              <a:rPr lang="en-US" altLang="zh-CN" sz="1400" b="0" dirty="0">
                <a:sym typeface="+mn-ea"/>
              </a:rPr>
              <a:t>Any change about primary channel location will be notified by waking up the STA.</a:t>
            </a:r>
          </a:p>
          <a:p>
            <a:pPr lvl="1"/>
            <a:endParaRPr lang="en-US" altLang="zh-CN" sz="1400" b="0" dirty="0">
              <a:sym typeface="+mn-ea"/>
            </a:endParaRPr>
          </a:p>
          <a:p>
            <a:r>
              <a:rPr lang="en-US" altLang="zh-CN" sz="1400" b="0" dirty="0">
                <a:sym typeface="+mn-ea"/>
              </a:rPr>
              <a:t>Opt 2: </a:t>
            </a:r>
            <a:r>
              <a:rPr lang="en-US" altLang="zh-CN" sz="1400" b="0" dirty="0" smtClean="0">
                <a:sym typeface="+mn-ea"/>
              </a:rPr>
              <a:t>delivered in </a:t>
            </a:r>
            <a:r>
              <a:rPr lang="en-US" altLang="zh-CN" sz="1400" b="0" dirty="0">
                <a:sym typeface="+mn-ea"/>
              </a:rPr>
              <a:t>WUR </a:t>
            </a:r>
            <a:r>
              <a:rPr lang="en-US" altLang="zh-CN" sz="1400" b="0" dirty="0" smtClean="0">
                <a:sym typeface="+mn-ea"/>
              </a:rPr>
              <a:t>frame </a:t>
            </a:r>
          </a:p>
          <a:p>
            <a:pPr lvl="1"/>
            <a:r>
              <a:rPr lang="en-US" altLang="zh-CN" sz="1400" b="0" dirty="0" smtClean="0">
                <a:sym typeface="+mn-ea"/>
              </a:rPr>
              <a:t>Any change about primary channel location can be notified without waking up the STA.</a:t>
            </a:r>
            <a:endParaRPr lang="en-US" altLang="zh-CN" sz="1165" b="0" dirty="0" smtClean="0">
              <a:sym typeface="+mn-ea"/>
            </a:endParaRPr>
          </a:p>
          <a:p>
            <a:pPr lvl="1"/>
            <a:endParaRPr lang="en-US" altLang="zh-CN" sz="1400" b="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zh-CN" sz="14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6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Example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altLang="zh-CN" sz="1600" b="0" dirty="0" smtClean="0">
                <a:sym typeface="+mn-ea"/>
              </a:rPr>
              <a:t>Example 1:</a:t>
            </a:r>
            <a:endParaRPr lang="en-US" altLang="zh-CN" sz="2000" b="0" dirty="0">
              <a:sym typeface="+mn-ea"/>
            </a:endParaRPr>
          </a:p>
          <a:p>
            <a:pPr lvl="1"/>
            <a:r>
              <a:rPr lang="en-US" altLang="zh-CN" sz="1400" dirty="0">
                <a:sym typeface="+mn-ea"/>
              </a:rPr>
              <a:t> </a:t>
            </a:r>
            <a:r>
              <a:rPr lang="en-US" altLang="zh-CN" sz="1600" dirty="0" smtClean="0">
                <a:sym typeface="+mn-ea"/>
              </a:rPr>
              <a:t>An AP advertises its own WUR parameter </a:t>
            </a:r>
            <a:r>
              <a:rPr lang="en-US" altLang="zh-CN" sz="1600" b="0" dirty="0">
                <a:sym typeface="+mn-ea"/>
              </a:rPr>
              <a:t>element </a:t>
            </a:r>
            <a:r>
              <a:rPr lang="en-US" altLang="zh-CN" sz="1600" b="0" dirty="0" smtClean="0">
                <a:sym typeface="+mn-ea"/>
              </a:rPr>
              <a:t>in PCR including:</a:t>
            </a:r>
          </a:p>
          <a:p>
            <a:pPr lvl="2"/>
            <a:r>
              <a:rPr lang="en-US" altLang="zh-CN" sz="1400" dirty="0" smtClean="0">
                <a:sym typeface="+mn-ea"/>
              </a:rPr>
              <a:t>its compressed SSID and/or BSS ID</a:t>
            </a:r>
          </a:p>
          <a:p>
            <a:pPr lvl="2"/>
            <a:r>
              <a:rPr lang="en-US" altLang="zh-CN" sz="1400" dirty="0" smtClean="0">
                <a:sym typeface="+mn-ea"/>
              </a:rPr>
              <a:t>its WUR </a:t>
            </a:r>
            <a:r>
              <a:rPr lang="en-US" altLang="zh-CN" sz="1400" b="0" dirty="0" smtClean="0">
                <a:sym typeface="+mn-ea"/>
              </a:rPr>
              <a:t>channel or primary WUR channel if the AP allocates more than one </a:t>
            </a:r>
            <a:r>
              <a:rPr lang="en-US" altLang="zh-CN" sz="1400" dirty="0" smtClean="0">
                <a:sym typeface="+mn-ea"/>
              </a:rPr>
              <a:t>WUR channels</a:t>
            </a:r>
            <a:endParaRPr lang="en-US" altLang="zh-CN" sz="1400" b="0" dirty="0" smtClean="0">
              <a:sym typeface="+mn-ea"/>
            </a:endParaRPr>
          </a:p>
          <a:p>
            <a:pPr lvl="1"/>
            <a:r>
              <a:rPr lang="en-US" altLang="zh-CN" sz="1600" b="0" dirty="0" smtClean="0">
                <a:sym typeface="+mn-ea"/>
              </a:rPr>
              <a:t> The </a:t>
            </a:r>
            <a:r>
              <a:rPr lang="en-US" altLang="zh-CN" sz="1600" b="0" dirty="0">
                <a:sym typeface="+mn-ea"/>
              </a:rPr>
              <a:t>AP </a:t>
            </a:r>
            <a:r>
              <a:rPr lang="en-US" altLang="zh-CN" sz="1600" b="0" dirty="0" smtClean="0">
                <a:sym typeface="+mn-ea"/>
              </a:rPr>
              <a:t>may also include a </a:t>
            </a:r>
            <a:r>
              <a:rPr lang="en-US" altLang="zh-CN" sz="1600" dirty="0" smtClean="0">
                <a:sym typeface="+mn-ea"/>
              </a:rPr>
              <a:t>neighbor WUR parameter element in PCR to indicate the WUR configuration of target BSS(s) or ESS to ass</a:t>
            </a:r>
            <a:r>
              <a:rPr lang="en-US" altLang="zh-CN" sz="1600" b="0" dirty="0" smtClean="0">
                <a:sym typeface="+mn-ea"/>
              </a:rPr>
              <a:t>ist STAs for </a:t>
            </a:r>
            <a:r>
              <a:rPr lang="en-US" altLang="zh-CN" sz="1600" dirty="0" smtClean="0">
                <a:sym typeface="+mn-ea"/>
              </a:rPr>
              <a:t>fast WUR</a:t>
            </a:r>
            <a:r>
              <a:rPr lang="en-US" altLang="zh-CN" sz="1600" b="0" dirty="0" smtClean="0">
                <a:sym typeface="+mn-ea"/>
              </a:rPr>
              <a:t> scanning, including:</a:t>
            </a:r>
          </a:p>
          <a:p>
            <a:pPr lvl="2"/>
            <a:r>
              <a:rPr lang="en-US" altLang="zh-CN" sz="1400" dirty="0" smtClean="0">
                <a:sym typeface="+mn-ea"/>
              </a:rPr>
              <a:t>target compressed SSID and/or BSS ID</a:t>
            </a:r>
          </a:p>
          <a:p>
            <a:pPr lvl="2"/>
            <a:r>
              <a:rPr lang="en-US" altLang="zh-CN" sz="1400" dirty="0" smtClean="0">
                <a:sym typeface="+mn-ea"/>
              </a:rPr>
              <a:t>(Primary) WUR channels of target BSS(s) or ESS </a:t>
            </a:r>
          </a:p>
          <a:p>
            <a:pPr lvl="2"/>
            <a:r>
              <a:rPr lang="en-US" altLang="zh-CN" sz="1400" dirty="0" smtClean="0">
                <a:sym typeface="+mn-ea"/>
              </a:rPr>
              <a:t> Primary channel of target BSS(s) or ESS </a:t>
            </a:r>
            <a:endParaRPr lang="en-US" altLang="zh-CN" sz="1400" b="0" dirty="0"/>
          </a:p>
          <a:p>
            <a:pPr lvl="1"/>
            <a:r>
              <a:rPr lang="en-US" altLang="zh-CN" sz="1600" dirty="0" smtClean="0">
                <a:sym typeface="+mn-ea"/>
              </a:rPr>
              <a:t>An WUR frame should indicate its compressed SSID and/or BSS ID to facilitate WUR STAs to scan the target BSS or ESS </a:t>
            </a:r>
          </a:p>
          <a:p>
            <a:pPr lvl="2"/>
            <a:r>
              <a:rPr lang="en-US" altLang="zh-CN" sz="1400" dirty="0" smtClean="0">
                <a:sym typeface="+mn-ea"/>
              </a:rPr>
              <a:t>The WUR frame can be a </a:t>
            </a:r>
            <a:r>
              <a:rPr lang="en-US" altLang="zh-CN" sz="1400" dirty="0" smtClean="0">
                <a:sym typeface="+mn-ea"/>
              </a:rPr>
              <a:t>unicast /</a:t>
            </a:r>
            <a:r>
              <a:rPr lang="en-US" altLang="zh-CN" sz="1400" dirty="0" smtClean="0">
                <a:sym typeface="+mn-ea"/>
              </a:rPr>
              <a:t>multicast WUR packet  or an WUR Beacon or a specific WUR frame for network selection</a:t>
            </a:r>
          </a:p>
          <a:p>
            <a:pPr lvl="2"/>
            <a:r>
              <a:rPr lang="en-US" altLang="zh-CN" sz="1400" dirty="0" smtClean="0">
                <a:sym typeface="+mn-ea"/>
              </a:rPr>
              <a:t>WUR STAs scan the target WUR channels and match the scanned compressed SSID and BSS ID with the target one, and</a:t>
            </a:r>
          </a:p>
          <a:p>
            <a:pPr lvl="2"/>
            <a:r>
              <a:rPr lang="en-US" altLang="zh-CN" sz="1400" dirty="0" smtClean="0">
                <a:sym typeface="+mn-ea"/>
              </a:rPr>
              <a:t>Turn on its PCR to scan the primary channels of target BSS(s)</a:t>
            </a:r>
            <a:endParaRPr lang="en-US" altLang="zh-CN" sz="1200" dirty="0" smtClean="0">
              <a:sym typeface="+mn-ea"/>
            </a:endParaRPr>
          </a:p>
          <a:p>
            <a:pPr lvl="2">
              <a:buNone/>
            </a:pPr>
            <a:r>
              <a:rPr lang="en-US" altLang="zh-CN" sz="1200" dirty="0" smtClean="0">
                <a:sym typeface="+mn-ea"/>
              </a:rPr>
              <a:t> </a:t>
            </a:r>
          </a:p>
          <a:p>
            <a:pPr lvl="2"/>
            <a:endParaRPr lang="en-US" altLang="zh-CN" sz="1200" dirty="0">
              <a:sym typeface="+mn-ea"/>
            </a:endParaRPr>
          </a:p>
          <a:p>
            <a:pPr marL="857250" lvl="2" indent="0" algn="l">
              <a:buNone/>
            </a:pPr>
            <a:endParaRPr lang="en-US" altLang="zh-CN" sz="2000" b="0" dirty="0">
              <a:sym typeface="+mn-ea"/>
            </a:endParaRPr>
          </a:p>
          <a:p>
            <a:pPr algn="l">
              <a:buNone/>
            </a:pPr>
            <a:endParaRPr lang="en-US" altLang="zh-CN" sz="24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7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Example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altLang="zh-CN" sz="1800" b="0" dirty="0" smtClean="0">
                <a:sym typeface="+mn-ea"/>
              </a:rPr>
              <a:t>Example 2:</a:t>
            </a:r>
            <a:endParaRPr lang="en-US" altLang="zh-CN" b="0" dirty="0">
              <a:sym typeface="+mn-ea"/>
            </a:endParaRPr>
          </a:p>
          <a:p>
            <a:pPr lvl="1"/>
            <a:r>
              <a:rPr lang="en-US" altLang="zh-CN" sz="1600" dirty="0">
                <a:sym typeface="+mn-ea"/>
              </a:rPr>
              <a:t> </a:t>
            </a:r>
            <a:r>
              <a:rPr lang="en-US" altLang="zh-CN" sz="1600" dirty="0" smtClean="0">
                <a:sym typeface="+mn-ea"/>
              </a:rPr>
              <a:t>An AP advertises its own WUR parameter </a:t>
            </a:r>
            <a:r>
              <a:rPr lang="en-US" altLang="zh-CN" sz="1600" b="0" dirty="0">
                <a:sym typeface="+mn-ea"/>
              </a:rPr>
              <a:t>element </a:t>
            </a:r>
            <a:r>
              <a:rPr lang="en-US" altLang="zh-CN" sz="1600" b="0" dirty="0" smtClean="0">
                <a:sym typeface="+mn-ea"/>
              </a:rPr>
              <a:t>in PCR including:</a:t>
            </a:r>
          </a:p>
          <a:p>
            <a:pPr lvl="2"/>
            <a:r>
              <a:rPr lang="en-US" altLang="zh-CN" sz="1400" dirty="0" smtClean="0">
                <a:sym typeface="+mn-ea"/>
              </a:rPr>
              <a:t>its compressed SSID and/or BSS ID</a:t>
            </a:r>
          </a:p>
          <a:p>
            <a:pPr lvl="2"/>
            <a:r>
              <a:rPr lang="en-US" altLang="zh-CN" sz="1400" dirty="0" smtClean="0">
                <a:sym typeface="+mn-ea"/>
              </a:rPr>
              <a:t>its WUR </a:t>
            </a:r>
            <a:r>
              <a:rPr lang="en-US" altLang="zh-CN" sz="1400" b="0" dirty="0" smtClean="0">
                <a:sym typeface="+mn-ea"/>
              </a:rPr>
              <a:t>channel or primary WUR channel if the AP allocates more than one </a:t>
            </a:r>
            <a:r>
              <a:rPr lang="en-US" altLang="zh-CN" sz="1400" dirty="0" smtClean="0">
                <a:sym typeface="+mn-ea"/>
              </a:rPr>
              <a:t>WUR channels</a:t>
            </a:r>
            <a:endParaRPr lang="en-US" altLang="zh-CN" sz="1400" b="0" dirty="0" smtClean="0">
              <a:sym typeface="+mn-ea"/>
            </a:endParaRPr>
          </a:p>
          <a:p>
            <a:pPr lvl="1"/>
            <a:r>
              <a:rPr lang="en-US" altLang="zh-CN" sz="1600" b="0" dirty="0" smtClean="0">
                <a:sym typeface="+mn-ea"/>
              </a:rPr>
              <a:t> The </a:t>
            </a:r>
            <a:r>
              <a:rPr lang="en-US" altLang="zh-CN" sz="1600" b="0" dirty="0">
                <a:sym typeface="+mn-ea"/>
              </a:rPr>
              <a:t>AP </a:t>
            </a:r>
            <a:r>
              <a:rPr lang="en-US" altLang="zh-CN" sz="1600" b="0" dirty="0" smtClean="0">
                <a:sym typeface="+mn-ea"/>
              </a:rPr>
              <a:t>may indicate i</a:t>
            </a:r>
            <a:r>
              <a:rPr lang="en-US" altLang="zh-CN" sz="1600" dirty="0" smtClean="0">
                <a:sym typeface="+mn-ea"/>
              </a:rPr>
              <a:t>n PCR the target BSS(s) or ESS to ass</a:t>
            </a:r>
            <a:r>
              <a:rPr lang="en-US" altLang="zh-CN" sz="1600" b="0" dirty="0" smtClean="0">
                <a:sym typeface="+mn-ea"/>
              </a:rPr>
              <a:t>ist STAs for </a:t>
            </a:r>
            <a:r>
              <a:rPr lang="en-US" altLang="zh-CN" sz="1600" dirty="0" smtClean="0">
                <a:sym typeface="+mn-ea"/>
              </a:rPr>
              <a:t>network selection</a:t>
            </a:r>
            <a:r>
              <a:rPr lang="en-US" altLang="zh-CN" sz="1600" b="0" dirty="0" smtClean="0">
                <a:sym typeface="+mn-ea"/>
              </a:rPr>
              <a:t>, including:</a:t>
            </a:r>
          </a:p>
          <a:p>
            <a:pPr lvl="2"/>
            <a:r>
              <a:rPr lang="en-US" altLang="zh-CN" sz="1400" dirty="0" smtClean="0">
                <a:sym typeface="+mn-ea"/>
              </a:rPr>
              <a:t>target compressed </a:t>
            </a:r>
            <a:r>
              <a:rPr lang="en-US" altLang="zh-CN" sz="1400" dirty="0" smtClean="0">
                <a:sym typeface="+mn-ea"/>
              </a:rPr>
              <a:t>SSID(s) </a:t>
            </a:r>
            <a:r>
              <a:rPr lang="en-US" altLang="zh-CN" sz="1400" dirty="0" smtClean="0">
                <a:sym typeface="+mn-ea"/>
              </a:rPr>
              <a:t>and/or BSS </a:t>
            </a:r>
            <a:r>
              <a:rPr lang="en-US" altLang="zh-CN" sz="1400" dirty="0" smtClean="0">
                <a:sym typeface="+mn-ea"/>
              </a:rPr>
              <a:t>ID(s)</a:t>
            </a:r>
            <a:endParaRPr lang="en-US" altLang="zh-CN" sz="1400" dirty="0" smtClean="0">
              <a:sym typeface="+mn-ea"/>
            </a:endParaRPr>
          </a:p>
          <a:p>
            <a:pPr lvl="2"/>
            <a:r>
              <a:rPr lang="en-US" altLang="zh-CN" sz="1400" dirty="0" smtClean="0">
                <a:sym typeface="+mn-ea"/>
              </a:rPr>
              <a:t>target WUR channel list </a:t>
            </a:r>
          </a:p>
          <a:p>
            <a:pPr lvl="1"/>
            <a:r>
              <a:rPr lang="en-US" altLang="zh-CN" sz="1600" dirty="0" smtClean="0">
                <a:sym typeface="+mn-ea"/>
              </a:rPr>
              <a:t>An WUR frame should indicate its primary channel and its compressed SSID and/or BSS ID to facilitate WUR STAs to scan the target BSS or ESS on the indicated primary channel </a:t>
            </a:r>
          </a:p>
          <a:p>
            <a:pPr lvl="2"/>
            <a:r>
              <a:rPr lang="en-US" altLang="zh-CN" sz="1400" dirty="0" smtClean="0">
                <a:sym typeface="+mn-ea"/>
              </a:rPr>
              <a:t>The WUR frame can be an WUR Beacon or a specific WUR frame for network selection</a:t>
            </a:r>
          </a:p>
          <a:p>
            <a:pPr lvl="2"/>
            <a:r>
              <a:rPr lang="en-US" altLang="zh-CN" sz="1400" dirty="0" smtClean="0">
                <a:sym typeface="+mn-ea"/>
              </a:rPr>
              <a:t>WUR STAs scan the target BSS or ESS through target WUR channels, and</a:t>
            </a:r>
          </a:p>
          <a:p>
            <a:pPr lvl="2"/>
            <a:r>
              <a:rPr lang="en-US" altLang="zh-CN" sz="1400" dirty="0" smtClean="0">
                <a:sym typeface="+mn-ea"/>
              </a:rPr>
              <a:t>Acquire  the primary channel info of the target PCR from WUR frame </a:t>
            </a:r>
          </a:p>
          <a:p>
            <a:pPr lvl="2"/>
            <a:r>
              <a:rPr lang="en-US" altLang="zh-CN" sz="1400" dirty="0" smtClean="0">
                <a:sym typeface="+mn-ea"/>
              </a:rPr>
              <a:t>Turn on its PCR to scan the primary channels of target BSS(s)</a:t>
            </a:r>
          </a:p>
          <a:p>
            <a:pPr lvl="2">
              <a:buNone/>
            </a:pPr>
            <a:r>
              <a:rPr lang="en-US" altLang="zh-CN" sz="1400" dirty="0" smtClean="0">
                <a:sym typeface="+mn-ea"/>
              </a:rPr>
              <a:t> </a:t>
            </a:r>
            <a:endParaRPr lang="en-US" altLang="zh-CN" sz="1200" dirty="0" smtClean="0">
              <a:sym typeface="+mn-ea"/>
            </a:endParaRPr>
          </a:p>
          <a:p>
            <a:pPr lvl="2"/>
            <a:endParaRPr lang="en-US" altLang="zh-CN" sz="1200" dirty="0">
              <a:sym typeface="+mn-ea"/>
            </a:endParaRPr>
          </a:p>
          <a:p>
            <a:pPr marL="857250" lvl="2" indent="0" algn="l">
              <a:buNone/>
            </a:pPr>
            <a:endParaRPr lang="en-US" altLang="zh-CN" sz="2000" b="0" dirty="0">
              <a:sym typeface="+mn-ea"/>
            </a:endParaRPr>
          </a:p>
          <a:p>
            <a:pPr algn="l">
              <a:buNone/>
            </a:pPr>
            <a:endParaRPr lang="en-US" altLang="zh-CN" sz="24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8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lstStyle/>
          <a:p>
            <a:r>
              <a:rPr lang="en-US" altLang="zh-CN" dirty="0" smtClean="0"/>
              <a:t>We discussed the WUR parameters of neighbor BSSs/ESS that are needed for improving power consumption with WUR scanning </a:t>
            </a:r>
          </a:p>
          <a:p>
            <a:pPr lvl="1" algn="l"/>
            <a:r>
              <a:rPr lang="en-US" altLang="zh-CN" dirty="0" smtClean="0">
                <a:cs typeface="+mn-ea"/>
              </a:rPr>
              <a:t>WUR discovery channel location </a:t>
            </a:r>
          </a:p>
          <a:p>
            <a:pPr lvl="1" algn="l"/>
            <a:r>
              <a:rPr lang="en-US" altLang="zh-CN" dirty="0" smtClean="0">
                <a:cs typeface="+mn-ea"/>
              </a:rPr>
              <a:t>Compressed SSID</a:t>
            </a:r>
          </a:p>
          <a:p>
            <a:pPr lvl="1" algn="l"/>
            <a:r>
              <a:rPr lang="en-US" altLang="zh-CN" dirty="0" smtClean="0">
                <a:cs typeface="+mn-ea"/>
              </a:rPr>
              <a:t>primary channel 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The method of advertising these parameters has also been discussed.</a:t>
            </a:r>
          </a:p>
          <a:p>
            <a:pPr lvl="1"/>
            <a:r>
              <a:rPr lang="en-US" altLang="zh-CN" dirty="0" smtClean="0"/>
              <a:t>By using 802.11 message such as Beacon frame or probe response frame </a:t>
            </a:r>
          </a:p>
          <a:p>
            <a:pPr lvl="1"/>
            <a:r>
              <a:rPr lang="en-US" altLang="zh-CN" dirty="0" smtClean="0"/>
              <a:t>By using wake up frame such as WUR </a:t>
            </a:r>
            <a:r>
              <a:rPr lang="en-US" altLang="zh-CN" dirty="0" smtClean="0"/>
              <a:t>unicast /</a:t>
            </a:r>
            <a:r>
              <a:rPr lang="en-US" altLang="zh-CN" dirty="0" smtClean="0"/>
              <a:t>multicast packet, WUR beacon or WUR discovery frame.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9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1522</Words>
  <Application>Microsoft Office PowerPoint</Application>
  <PresentationFormat>全屏显示(4:3)</PresentationFormat>
  <Paragraphs>228</Paragraphs>
  <Slides>16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 Unicode MS</vt:lpstr>
      <vt:lpstr>宋体</vt:lpstr>
      <vt:lpstr>Arial</vt:lpstr>
      <vt:lpstr>Times New Roman</vt:lpstr>
      <vt:lpstr>Default Design</vt:lpstr>
      <vt:lpstr>Consideration on WUR frame for Fast Scanning </vt:lpstr>
      <vt:lpstr>Background</vt:lpstr>
      <vt:lpstr>Introduction</vt:lpstr>
      <vt:lpstr>Proposed Scheme (1/3)</vt:lpstr>
      <vt:lpstr>Proposed Scheme (2/3)</vt:lpstr>
      <vt:lpstr>Proposed Scheme (3/3)</vt:lpstr>
      <vt:lpstr>Proposed Example (1/2)</vt:lpstr>
      <vt:lpstr>Proposed Example (2/2)</vt:lpstr>
      <vt:lpstr>Summary </vt:lpstr>
      <vt:lpstr> Straw Poll  1 </vt:lpstr>
      <vt:lpstr>Straw Poll  2</vt:lpstr>
      <vt:lpstr>Straw Poll  3</vt:lpstr>
      <vt:lpstr>Straw Poll  4</vt:lpstr>
      <vt:lpstr>Straw poll 5</vt:lpstr>
      <vt:lpstr>Straw poll 6</vt:lpstr>
      <vt:lpstr>References</vt:lpstr>
    </vt:vector>
  </TitlesOfParts>
  <Company>xyz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Beacon transmission</dc:title>
  <dc:creator>吕开颖00029037</dc:creator>
  <cp:lastModifiedBy>吕开颖00029037</cp:lastModifiedBy>
  <cp:revision>2901</cp:revision>
  <dcterms:created xsi:type="dcterms:W3CDTF">2006-02-24T01:46:00Z</dcterms:created>
  <dcterms:modified xsi:type="dcterms:W3CDTF">2018-01-15T05:42:58Z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2052-10.8.0.6206</vt:lpwstr>
  </property>
</Properties>
</file>