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9" r:id="rId3"/>
    <p:sldId id="283" r:id="rId4"/>
    <p:sldId id="341" r:id="rId5"/>
    <p:sldId id="284" r:id="rId6"/>
    <p:sldId id="286" r:id="rId7"/>
    <p:sldId id="352" r:id="rId8"/>
    <p:sldId id="309" r:id="rId9"/>
    <p:sldId id="310" r:id="rId10"/>
    <p:sldId id="323" r:id="rId11"/>
    <p:sldId id="260" r:id="rId12"/>
    <p:sldId id="277" r:id="rId13"/>
    <p:sldId id="313" r:id="rId14"/>
    <p:sldId id="314" r:id="rId15"/>
    <p:sldId id="281" r:id="rId16"/>
    <p:sldId id="279" r:id="rId17"/>
    <p:sldId id="280" r:id="rId18"/>
    <p:sldId id="325" r:id="rId19"/>
    <p:sldId id="294" r:id="rId20"/>
    <p:sldId id="295" r:id="rId21"/>
    <p:sldId id="301" r:id="rId22"/>
    <p:sldId id="321" r:id="rId23"/>
    <p:sldId id="322" r:id="rId24"/>
    <p:sldId id="296" r:id="rId25"/>
    <p:sldId id="297" r:id="rId26"/>
    <p:sldId id="298" r:id="rId27"/>
    <p:sldId id="326" r:id="rId28"/>
    <p:sldId id="342" r:id="rId29"/>
    <p:sldId id="302" r:id="rId30"/>
    <p:sldId id="343" r:id="rId31"/>
    <p:sldId id="304" r:id="rId32"/>
    <p:sldId id="305" r:id="rId33"/>
    <p:sldId id="344" r:id="rId34"/>
    <p:sldId id="351" r:id="rId35"/>
    <p:sldId id="292" r:id="rId36"/>
    <p:sldId id="327" r:id="rId37"/>
    <p:sldId id="334" r:id="rId38"/>
    <p:sldId id="328" r:id="rId39"/>
    <p:sldId id="329" r:id="rId40"/>
    <p:sldId id="345" r:id="rId41"/>
    <p:sldId id="346" r:id="rId42"/>
    <p:sldId id="339" r:id="rId43"/>
    <p:sldId id="340" r:id="rId44"/>
    <p:sldId id="330" r:id="rId45"/>
    <p:sldId id="331" r:id="rId46"/>
    <p:sldId id="347" r:id="rId47"/>
    <p:sldId id="348" r:id="rId48"/>
    <p:sldId id="337" r:id="rId49"/>
    <p:sldId id="338" r:id="rId50"/>
    <p:sldId id="332" r:id="rId51"/>
    <p:sldId id="333" r:id="rId52"/>
    <p:sldId id="349" r:id="rId53"/>
    <p:sldId id="350" r:id="rId54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831" autoAdjust="0"/>
    <p:restoredTop sz="94660"/>
  </p:normalViewPr>
  <p:slideViewPr>
    <p:cSldViewPr>
      <p:cViewPr varScale="1">
        <p:scale>
          <a:sx n="100" d="100"/>
          <a:sy n="100" d="100"/>
        </p:scale>
        <p:origin x="2502" y="7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26F95-1402-4254-BB4A-22FF46B43C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802.11-17/1617r0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Shellhammer, Qualcomm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84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6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33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743373" y="355601"/>
            <a:ext cx="2457015" cy="291254"/>
          </a:xfrm>
        </p:spPr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690880"/>
            <a:ext cx="9072563" cy="93472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3200" dirty="0"/>
              <a:t>Dual Sync Designs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625600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2017-11-03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8960" y="2069253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26294"/>
              </p:ext>
            </p:extLst>
          </p:nvPr>
        </p:nvGraphicFramePr>
        <p:xfrm>
          <a:off x="549275" y="2428875"/>
          <a:ext cx="8675688" cy="257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Document" r:id="rId4" imgW="8463037" imgH="2506166" progId="Word.Document.8">
                  <p:embed/>
                </p:oleObj>
              </mc:Choice>
              <mc:Fallback>
                <p:oleObj name="Document" r:id="rId4" imgW="8463037" imgH="250616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2428875"/>
                        <a:ext cx="8675688" cy="257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DA16-D152-464D-B29C-62DD62A7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8991600" cy="944878"/>
          </a:xfrm>
        </p:spPr>
        <p:txBody>
          <a:bodyPr/>
          <a:lstStyle/>
          <a:p>
            <a:r>
              <a:rPr lang="en-US" sz="3200" dirty="0"/>
              <a:t>Equal Duration Sync – Computational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32463-6CF0-46B2-8A4E-7E842A567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DA7DC-C487-467A-A9BA-CDFCD9E7FAB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262B92-F68D-42EC-B571-BD2F8F8A36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3335DCE-72DB-401E-81E1-72DDA974D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921987"/>
              </p:ext>
            </p:extLst>
          </p:nvPr>
        </p:nvGraphicFramePr>
        <p:xfrm>
          <a:off x="743373" y="2438400"/>
          <a:ext cx="776716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027">
                  <a:extLst>
                    <a:ext uri="{9D8B030D-6E8A-4147-A177-3AD203B41FA5}">
                      <a16:colId xmlns:a16="http://schemas.microsoft.com/office/drawing/2014/main" val="1027820231"/>
                    </a:ext>
                  </a:extLst>
                </a:gridCol>
                <a:gridCol w="3024135">
                  <a:extLst>
                    <a:ext uri="{9D8B030D-6E8A-4147-A177-3AD203B41FA5}">
                      <a16:colId xmlns:a16="http://schemas.microsoft.com/office/drawing/2014/main" val="16365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of Correlator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 of Correlator (Samples)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each Sample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A4E-10C2-47AF-BEDF-021D3A32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03488"/>
            <a:ext cx="8288868" cy="872912"/>
          </a:xfrm>
        </p:spPr>
        <p:txBody>
          <a:bodyPr/>
          <a:lstStyle/>
          <a:p>
            <a:r>
              <a:rPr lang="en-US" sz="3200" dirty="0"/>
              <a:t>Unequal Duration Sync – Dual Correlators and  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057400"/>
                <a:ext cx="8410788" cy="4443309"/>
              </a:xfrm>
            </p:spPr>
            <p:txBody>
              <a:bodyPr/>
              <a:lstStyle/>
              <a:p>
                <a:r>
                  <a:rPr lang="en-US" dirty="0"/>
                  <a:t>2 µs Sync Bit Duration</a:t>
                </a:r>
              </a:p>
              <a:p>
                <a:r>
                  <a:rPr lang="en-US" dirty="0"/>
                  <a:t>16-bit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16-bit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𝑆h𝑜𝑟𝑡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Duration of Short Sync is 32 µs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</m:t>
                    </m:r>
                    <m:acc>
                      <m:accPr>
                        <m:chr m:val="̅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Duration of Long Sync is 128 µs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64 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have good autocorrelation and cross correlation properties between Long and Short Sync Designs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[0, 1, 0, 1, 1, 0, 0, 1, 1, 1, 1, 0, 1, 0, 0, 0]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[1, 1, 1, 0, 0, 1, 0, 1, 0, 1, 1, 0, 1, 0, 0, 0]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057400"/>
                <a:ext cx="8410788" cy="4443309"/>
              </a:xfrm>
              <a:blipFill>
                <a:blip r:embed="rId2"/>
                <a:stretch>
                  <a:fillRect l="-942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8985-AC83-49BA-B681-3A5CD783F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98E1-1A2A-4FEC-A8A2-BEA79C7ACE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35C812-7F7D-410F-8161-D3B46AC292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89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B9F-E9B6-430A-90E7-F452D904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731523"/>
            <a:ext cx="8578427" cy="944878"/>
          </a:xfrm>
        </p:spPr>
        <p:txBody>
          <a:bodyPr/>
          <a:lstStyle/>
          <a:p>
            <a:r>
              <a:rPr lang="en-US" sz="2800" dirty="0"/>
              <a:t>Dual Correlator/Aggregator – Correlation Metrics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FB1AFB-0407-4967-ACD2-DE3CA26C5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602221"/>
              </p:ext>
            </p:extLst>
          </p:nvPr>
        </p:nvGraphicFramePr>
        <p:xfrm>
          <a:off x="1752600" y="2112963"/>
          <a:ext cx="56388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81">
                  <a:extLst>
                    <a:ext uri="{9D8B030D-6E8A-4147-A177-3AD203B41FA5}">
                      <a16:colId xmlns:a16="http://schemas.microsoft.com/office/drawing/2014/main" val="198349094"/>
                    </a:ext>
                  </a:extLst>
                </a:gridCol>
                <a:gridCol w="2118519">
                  <a:extLst>
                    <a:ext uri="{9D8B030D-6E8A-4147-A177-3AD203B41FA5}">
                      <a16:colId xmlns:a16="http://schemas.microsoft.com/office/drawing/2014/main" val="398723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CCMetric(Short,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CCMetric(Long, 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9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A29F-A249-4109-B8E0-BC28256D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0F9E-41CD-4DDC-B82C-65EFEB075F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8C9B8A-0F83-4E8E-8D70-70D7BF2F97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B32712-609C-4E8B-B8D4-E39B11931835}"/>
              </a:ext>
            </a:extLst>
          </p:cNvPr>
          <p:cNvSpPr txBox="1">
            <a:spLocks/>
          </p:cNvSpPr>
          <p:nvPr/>
        </p:nvSpPr>
        <p:spPr bwMode="auto">
          <a:xfrm>
            <a:off x="731520" y="6096000"/>
            <a:ext cx="8288868" cy="404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Correlation Plots provided in Backup</a:t>
            </a:r>
          </a:p>
        </p:txBody>
      </p:sp>
    </p:spTree>
    <p:extLst>
      <p:ext uri="{BB962C8B-B14F-4D97-AF65-F5344CB8AC3E}">
        <p14:creationId xmlns:p14="http://schemas.microsoft.com/office/powerpoint/2010/main" val="95267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991600" cy="868678"/>
          </a:xfrm>
        </p:spPr>
        <p:txBody>
          <a:bodyPr/>
          <a:lstStyle/>
          <a:p>
            <a:r>
              <a:rPr lang="en-US" sz="2800" dirty="0"/>
              <a:t>Dual Correlator/Aggregator – PER Sim: Low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1.01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AEFB0D-EE91-44FC-81DF-613A62568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1" y="1712337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2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3"/>
            <a:ext cx="8915400" cy="868678"/>
          </a:xfrm>
        </p:spPr>
        <p:txBody>
          <a:bodyPr/>
          <a:lstStyle/>
          <a:p>
            <a:r>
              <a:rPr lang="en-US" sz="2800" dirty="0"/>
              <a:t>Dual Correlator/Aggregator – PER Sim: High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1.28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2D2BF-6454-4105-8DA8-B6138A67A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36" y="1707233"/>
            <a:ext cx="9401635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5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BFCA-ECD1-498C-9A5B-97EF184E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Dual Correlator/Aggregator – Sync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91554-3E92-4DC8-85E0-19B3BAC206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Short Sync is just the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hence can be detected at the output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correlator</a:t>
                </a:r>
              </a:p>
              <a:p>
                <a:r>
                  <a:rPr lang="en-US" dirty="0"/>
                  <a:t>The Long Sync consists of a concatenation of versions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Long Sync can be detected by combining delayed version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correlator output, in what we call an Aggregator (it aggregates peaks out of the correlators)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91554-3E92-4DC8-85E0-19B3BAC206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6" t="-1113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FBF84-F410-466C-9D24-C052A6EC2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447A5-049F-44D8-AB50-43F078DFE1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32080C5-39F5-4294-9971-2F381E7810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3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3739-68BF-46C7-8E6F-7D6978BE6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Dual Correlator/Aggregator – Low Complexity Long Sync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48789-6E15-49C7-AE6C-0C82B719CA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56B6-BCE1-412F-B4E7-16EFAE36CFC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6915A3-A218-4634-85D4-9D51F064D7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F18EB-F0D9-4654-BB9B-F8AFD25C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057400"/>
            <a:ext cx="8468146" cy="40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1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38C8-9A2A-4C86-BD78-DA65C9B2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Dual Correlator/Aggregator – Aggregator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623F0-8654-41B7-8394-02DEBF96F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5181600"/>
                <a:ext cx="8288868" cy="131910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16 bit long.   Each bit is 2 µs in duration</a:t>
                </a:r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each 32 µs in duration</a:t>
                </a:r>
              </a:p>
              <a:p>
                <a:r>
                  <a:rPr lang="en-US" dirty="0"/>
                  <a:t>For 4 MHz sampling that corresponds to 128 samples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623F0-8654-41B7-8394-02DEBF96F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5181600"/>
                <a:ext cx="8288868" cy="1319109"/>
              </a:xfrm>
              <a:blipFill>
                <a:blip r:embed="rId2"/>
                <a:stretch>
                  <a:fillRect l="-956" t="-370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CA863-E256-4C6A-8E44-E0216F04BE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FFC54-C696-4A0A-8422-0D899C35AEC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395450-273F-473D-AEBC-65587A4340D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E9AD8-9B31-40CE-A78F-60D77963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39174"/>
            <a:ext cx="6684829" cy="3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4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D837-B431-4897-BE4F-E120B5BB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14400"/>
            <a:ext cx="8915400" cy="792478"/>
          </a:xfrm>
        </p:spPr>
        <p:txBody>
          <a:bodyPr/>
          <a:lstStyle/>
          <a:p>
            <a:r>
              <a:rPr lang="en-US" sz="2800" dirty="0"/>
              <a:t>Dual Correlator/Aggregator– Computational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97F1-5A36-4CE4-A397-6A0CE4FC28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693C-EA69-4C2F-8239-BE864EC7B1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7C3C9-81B7-4E2D-8163-640F2975EB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99AAC2-8C74-4A51-A945-56D579F1B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78822"/>
              </p:ext>
            </p:extLst>
          </p:nvPr>
        </p:nvGraphicFramePr>
        <p:xfrm>
          <a:off x="743373" y="2026920"/>
          <a:ext cx="766878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227">
                  <a:extLst>
                    <a:ext uri="{9D8B030D-6E8A-4147-A177-3AD203B41FA5}">
                      <a16:colId xmlns:a16="http://schemas.microsoft.com/office/drawing/2014/main" val="1027820231"/>
                    </a:ext>
                  </a:extLst>
                </a:gridCol>
                <a:gridCol w="2468562">
                  <a:extLst>
                    <a:ext uri="{9D8B030D-6E8A-4147-A177-3AD203B41FA5}">
                      <a16:colId xmlns:a16="http://schemas.microsoft.com/office/drawing/2014/main" val="16365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of S Correlator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 of S Correlator (Samples)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S Correlator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T Correlator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22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9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Number of Adds Per Sample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8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02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A4E-10C2-47AF-BEDF-021D3A32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2"/>
            <a:ext cx="8991600" cy="1136227"/>
          </a:xfrm>
        </p:spPr>
        <p:txBody>
          <a:bodyPr/>
          <a:lstStyle/>
          <a:p>
            <a:r>
              <a:rPr lang="en-US" sz="2800" dirty="0"/>
              <a:t>Unequal Duration Sync – Correlator plus Dual Aggregator: Design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113282"/>
                <a:ext cx="8410788" cy="4387427"/>
              </a:xfrm>
            </p:spPr>
            <p:txBody>
              <a:bodyPr/>
              <a:lstStyle/>
              <a:p>
                <a:r>
                  <a:rPr lang="en-US" dirty="0"/>
                  <a:t>Here we use a sequence with good correlation properties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also have a short sequence for padding which we call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short and long preambles are constructed by concatenating replicas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its complement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, or the padding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benefit of this approach is to use a correlator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at the receiver, for detecting both the short and long preambles, to minimize power consumption and complexity at the receiver</a:t>
                </a:r>
              </a:p>
              <a:p>
                <a:r>
                  <a:rPr lang="en-US" dirty="0"/>
                  <a:t>The use of the pad bits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provide a different spacing between the correlator output peaks for the long and short syncs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2984A8-346E-41BA-9A27-F55BE5FADA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113282"/>
                <a:ext cx="8410788" cy="4387427"/>
              </a:xfrm>
              <a:blipFill>
                <a:blip r:embed="rId2"/>
                <a:stretch>
                  <a:fillRect l="-942" t="-1113" r="-362" b="-4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F8985-AC83-49BA-B681-3A5CD783F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C98E1-1A2A-4FEC-A8A2-BEA79C7ACEA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35C812-7F7D-410F-8161-D3B46AC2921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9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F481-382A-4D0B-B205-F7368271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62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1099A-CC9B-40BB-BE9F-525C9928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9067800" cy="5334000"/>
          </a:xfrm>
        </p:spPr>
        <p:txBody>
          <a:bodyPr/>
          <a:lstStyle/>
          <a:p>
            <a:r>
              <a:rPr lang="en-US" dirty="0"/>
              <a:t>Two Sync Designs: Short and Long</a:t>
            </a:r>
          </a:p>
          <a:p>
            <a:r>
              <a:rPr lang="en-US" dirty="0"/>
              <a:t>The Short Sync is used with the High Data rate</a:t>
            </a:r>
          </a:p>
          <a:p>
            <a:r>
              <a:rPr lang="en-US" dirty="0"/>
              <a:t>The Long Sync is used with the Low Data rate</a:t>
            </a:r>
          </a:p>
          <a:p>
            <a:r>
              <a:rPr lang="en-US" dirty="0"/>
              <a:t>In one design the Sync for the High and Low data rates are the same duration (but we still use “Long” and “Short” for consistency)</a:t>
            </a:r>
          </a:p>
          <a:p>
            <a:r>
              <a:rPr lang="en-US" dirty="0"/>
              <a:t>Based on previous simulations [1] a Long sync duration of 128 µs is sufficient.  We expect that we can use a shorter duration for the high data rate given the higher SNR</a:t>
            </a:r>
          </a:p>
          <a:p>
            <a:r>
              <a:rPr lang="en-US" dirty="0"/>
              <a:t>The design of these Dual Syncs must support three requirements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Packet Detection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Symbol Timing Recovery</a:t>
            </a:r>
          </a:p>
          <a:p>
            <a:pPr marL="944893" lvl="1" indent="-457200">
              <a:buFont typeface="+mj-lt"/>
              <a:buAutoNum type="arabicPeriod"/>
            </a:pPr>
            <a:r>
              <a:rPr lang="en-US" dirty="0"/>
              <a:t>Identification of Sync type (short or long) to indicate the data rate of the Data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DFD7D-5444-4F26-AF29-E5E6803C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5ACE8-1006-420F-9046-21BB2A7FE2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99F5A7-E2C9-44D2-8031-31CDD8DDEE3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72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B4D6-C3D0-4287-96C6-1F5AA48F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18304"/>
            <a:ext cx="9372600" cy="705696"/>
          </a:xfrm>
        </p:spPr>
        <p:txBody>
          <a:bodyPr/>
          <a:lstStyle/>
          <a:p>
            <a:r>
              <a:rPr lang="en-US" sz="2800" dirty="0"/>
              <a:t>Correlator/Dual Aggregators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FA6B7-DD52-4BAF-9553-039490FE6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676400"/>
                <a:ext cx="8288868" cy="5029200"/>
              </a:xfrm>
            </p:spPr>
            <p:txBody>
              <a:bodyPr/>
              <a:lstStyle/>
              <a:p>
                <a:r>
                  <a:rPr lang="en-US" dirty="0"/>
                  <a:t>2 µs Sync Bit Duration</a:t>
                </a:r>
              </a:p>
              <a:p>
                <a:r>
                  <a:rPr lang="en-US" dirty="0"/>
                  <a:t>The Short Sync will be selected to be shorter than the Long Sequence</a:t>
                </a:r>
              </a:p>
              <a:p>
                <a:r>
                  <a:rPr lang="en-US" dirty="0"/>
                  <a:t>We will select a 2 µs Sync Bit Duration to allow for the use of more bits in the Sync compared to 4 µs Sync bit duration</a:t>
                </a:r>
              </a:p>
              <a:p>
                <a:r>
                  <a:rPr lang="en-US" dirty="0"/>
                  <a:t>We will select a 8-bit sequence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1,1,0,1,0,0,0,1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Padding Sequence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[1, 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Duration of Long Sync is 128 µs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64 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𝑆h𝑜𝑟𝑡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𝑆𝑦𝑛𝑐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Duration of Short Sync is 56 µs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×2 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FA6B7-DD52-4BAF-9553-039490FE6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676400"/>
                <a:ext cx="8288868" cy="5029200"/>
              </a:xfrm>
              <a:blipFill>
                <a:blip r:embed="rId2"/>
                <a:stretch>
                  <a:fillRect l="-956" t="-970" r="-1250" b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009E3-D598-4D70-A1AD-F473FE29A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6B2FA-F94E-440C-A55A-DA126C3D7A8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617CED-ED59-4B2D-9010-91E0D147555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424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B9F-E9B6-430A-90E7-F452D9041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12" y="731522"/>
            <a:ext cx="8715588" cy="1136227"/>
          </a:xfrm>
        </p:spPr>
        <p:txBody>
          <a:bodyPr/>
          <a:lstStyle/>
          <a:p>
            <a:r>
              <a:rPr lang="en-US" sz="3200" dirty="0"/>
              <a:t>Correlator/Dual Aggregators – Correlation Metrics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FB1AFB-0407-4967-ACD2-DE3CA26C58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2112963"/>
          <a:ext cx="56388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81">
                  <a:extLst>
                    <a:ext uri="{9D8B030D-6E8A-4147-A177-3AD203B41FA5}">
                      <a16:colId xmlns:a16="http://schemas.microsoft.com/office/drawing/2014/main" val="198349094"/>
                    </a:ext>
                  </a:extLst>
                </a:gridCol>
                <a:gridCol w="2118519">
                  <a:extLst>
                    <a:ext uri="{9D8B030D-6E8A-4147-A177-3AD203B41FA5}">
                      <a16:colId xmlns:a16="http://schemas.microsoft.com/office/drawing/2014/main" val="398723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CCMetric(Short,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CCMetric(Long, 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9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A29F-A249-4109-B8E0-BC28256D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0F9E-41CD-4DDC-B82C-65EFEB075F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8C9B8A-0F83-4E8E-8D70-70D7BF2F97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F8111A-05CD-4124-B134-3EB114AB22CE}"/>
              </a:ext>
            </a:extLst>
          </p:cNvPr>
          <p:cNvSpPr txBox="1">
            <a:spLocks/>
          </p:cNvSpPr>
          <p:nvPr/>
        </p:nvSpPr>
        <p:spPr bwMode="auto">
          <a:xfrm>
            <a:off x="731520" y="6096000"/>
            <a:ext cx="8288868" cy="404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Correlation Plots provided in Backup</a:t>
            </a:r>
          </a:p>
        </p:txBody>
      </p:sp>
    </p:spTree>
    <p:extLst>
      <p:ext uri="{BB962C8B-B14F-4D97-AF65-F5344CB8AC3E}">
        <p14:creationId xmlns:p14="http://schemas.microsoft.com/office/powerpoint/2010/main" val="264323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8991600" cy="868678"/>
          </a:xfrm>
        </p:spPr>
        <p:txBody>
          <a:bodyPr/>
          <a:lstStyle/>
          <a:p>
            <a:r>
              <a:rPr lang="en-US" sz="2800" dirty="0"/>
              <a:t>Correlator/Dual Aggregators – PER Sim: Low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1.01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D4E06-6D62-4465-B3E7-BDB43C22E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1" y="1630260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4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067800" cy="868678"/>
          </a:xfrm>
        </p:spPr>
        <p:txBody>
          <a:bodyPr/>
          <a:lstStyle/>
          <a:p>
            <a:r>
              <a:rPr lang="en-US" sz="2800" dirty="0"/>
              <a:t>Correlator/Dual Aggregators – PER Sim: High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0.46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45288A-3E40-4F2E-AC30-F520EE34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88183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74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CC15-639C-4355-9C76-84CB2051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8715588" cy="792478"/>
          </a:xfrm>
        </p:spPr>
        <p:txBody>
          <a:bodyPr/>
          <a:lstStyle/>
          <a:p>
            <a:r>
              <a:rPr lang="en-US" sz="3200" dirty="0"/>
              <a:t>Correlator/Dual Aggregators – Sync Detector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7BAED-6B2F-4A10-967D-27FD17F4D8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8CA20-883E-469D-89EA-8757DF6B65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903D05-8DC3-4586-BBEF-0375011BEF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66ACE-8DFE-4F3E-9702-BCFF60D11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95" y="2133600"/>
            <a:ext cx="8401517" cy="33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94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E4E03-88C9-499A-A399-74B17794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8"/>
          </a:xfrm>
        </p:spPr>
        <p:txBody>
          <a:bodyPr/>
          <a:lstStyle/>
          <a:p>
            <a:r>
              <a:rPr lang="en-US" sz="3200" dirty="0"/>
              <a:t>Correlator/Dual Aggregators – Long Aggregator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9C3E0-686E-4F9B-A043-0CB641AFFF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C4703-5C7C-475E-A6B5-8EA2224CD1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BD4F35-3137-49FB-AC7B-2E786B43E8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2B336-58C7-4B8A-9DF0-F47A69FAC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13" y="2362200"/>
            <a:ext cx="8460614" cy="28298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2A5552-84E9-44E0-B13C-2DA36FC55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486400"/>
            <a:ext cx="8288868" cy="1014309"/>
          </a:xfrm>
        </p:spPr>
        <p:txBody>
          <a:bodyPr/>
          <a:lstStyle/>
          <a:p>
            <a:r>
              <a:rPr lang="en-US" dirty="0"/>
              <a:t>Sampling Rate = 4 MHz</a:t>
            </a:r>
          </a:p>
          <a:p>
            <a:r>
              <a:rPr lang="en-US" dirty="0"/>
              <a:t>Delay = 16 µs at 4 MHz = 64 samples</a:t>
            </a:r>
          </a:p>
        </p:txBody>
      </p:sp>
    </p:spTree>
    <p:extLst>
      <p:ext uri="{BB962C8B-B14F-4D97-AF65-F5344CB8AC3E}">
        <p14:creationId xmlns:p14="http://schemas.microsoft.com/office/powerpoint/2010/main" val="3845966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BC15-5B42-4D10-AAF0-52B5023D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2"/>
            <a:ext cx="8763000" cy="1136227"/>
          </a:xfrm>
        </p:spPr>
        <p:txBody>
          <a:bodyPr/>
          <a:lstStyle/>
          <a:p>
            <a:r>
              <a:rPr lang="en-US" sz="3200" dirty="0"/>
              <a:t>Correlator/Dual Aggregators – Short Aggregator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5211-0CBD-4C93-9B75-C76642F37E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47D12-DF79-4AB3-A45A-DA2F595D632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D25B49-EC39-4F51-8486-4CAA4F3FA01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3FB4A5-76A5-4185-8B68-3C0186BE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486400"/>
            <a:ext cx="8288868" cy="1014309"/>
          </a:xfrm>
        </p:spPr>
        <p:txBody>
          <a:bodyPr/>
          <a:lstStyle/>
          <a:p>
            <a:r>
              <a:rPr lang="en-US" dirty="0"/>
              <a:t>Sampling Rate = 4 MHz</a:t>
            </a:r>
          </a:p>
          <a:p>
            <a:r>
              <a:rPr lang="en-US" dirty="0"/>
              <a:t>Delay = 20 µs at 4 MHz = 80 samples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D56532-EDD8-4144-A8AC-AADF516E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4119356" cy="30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D837-B431-4897-BE4F-E120B5BB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07722"/>
            <a:ext cx="8991600" cy="792478"/>
          </a:xfrm>
        </p:spPr>
        <p:txBody>
          <a:bodyPr/>
          <a:lstStyle/>
          <a:p>
            <a:r>
              <a:rPr lang="en-US" sz="2800" dirty="0"/>
              <a:t>Correlator/Dual Aggregators – Computational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97F1-5A36-4CE4-A397-6A0CE4FC28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4693C-EA69-4C2F-8239-BE864EC7B1C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7C3C9-81B7-4E2D-8163-640F2975EBB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99AAC2-8C74-4A51-A945-56D579F1B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136223"/>
              </p:ext>
            </p:extLst>
          </p:nvPr>
        </p:nvGraphicFramePr>
        <p:xfrm>
          <a:off x="914400" y="1950720"/>
          <a:ext cx="7696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3876">
                  <a:extLst>
                    <a:ext uri="{9D8B030D-6E8A-4147-A177-3AD203B41FA5}">
                      <a16:colId xmlns:a16="http://schemas.microsoft.com/office/drawing/2014/main" val="1027820231"/>
                    </a:ext>
                  </a:extLst>
                </a:gridCol>
                <a:gridCol w="2662324">
                  <a:extLst>
                    <a:ext uri="{9D8B030D-6E8A-4147-A177-3AD203B41FA5}">
                      <a16:colId xmlns:a16="http://schemas.microsoft.com/office/drawing/2014/main" val="1636526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73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Duration of Correlator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2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83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 of Correlator (Samples)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36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Correlator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50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Long 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99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in Short 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342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Number of Adds Per Sample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38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Adds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693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23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098D-961D-4AC8-82C6-885358D5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873226"/>
          </a:xfrm>
        </p:spPr>
        <p:txBody>
          <a:bodyPr/>
          <a:lstStyle/>
          <a:p>
            <a:r>
              <a:rPr lang="en-US" sz="3600" dirty="0"/>
              <a:t>Comparison – Correlation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1A8CD-3D47-45EC-8AD9-33595466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5791200"/>
            <a:ext cx="8288868" cy="914400"/>
          </a:xfrm>
        </p:spPr>
        <p:txBody>
          <a:bodyPr/>
          <a:lstStyle/>
          <a:p>
            <a:r>
              <a:rPr lang="en-US" dirty="0"/>
              <a:t>All three designs have high correlation metrics leading to low miss-classification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7FD1F-AA38-4742-963B-68D6FD8E17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E0050-5426-4B47-A66A-FAB77CCC8A5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2E6CA4-2F54-4315-9BF7-A82FAC713E4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99A60A-3CF3-498F-9C29-65132D934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63012"/>
              </p:ext>
            </p:extLst>
          </p:nvPr>
        </p:nvGraphicFramePr>
        <p:xfrm>
          <a:off x="457200" y="1806257"/>
          <a:ext cx="89154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353">
                  <a:extLst>
                    <a:ext uri="{9D8B030D-6E8A-4147-A177-3AD203B41FA5}">
                      <a16:colId xmlns:a16="http://schemas.microsoft.com/office/drawing/2014/main" val="3203180045"/>
                    </a:ext>
                  </a:extLst>
                </a:gridCol>
                <a:gridCol w="1287743">
                  <a:extLst>
                    <a:ext uri="{9D8B030D-6E8A-4147-A177-3AD203B41FA5}">
                      <a16:colId xmlns:a16="http://schemas.microsoft.com/office/drawing/2014/main" val="101070623"/>
                    </a:ext>
                  </a:extLst>
                </a:gridCol>
                <a:gridCol w="1317048">
                  <a:extLst>
                    <a:ext uri="{9D8B030D-6E8A-4147-A177-3AD203B41FA5}">
                      <a16:colId xmlns:a16="http://schemas.microsoft.com/office/drawing/2014/main" val="3620294123"/>
                    </a:ext>
                  </a:extLst>
                </a:gridCol>
                <a:gridCol w="1317048">
                  <a:extLst>
                    <a:ext uri="{9D8B030D-6E8A-4147-A177-3AD203B41FA5}">
                      <a16:colId xmlns:a16="http://schemas.microsoft.com/office/drawing/2014/main" val="3023454116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554027952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1808798"/>
                    </a:ext>
                  </a:extLst>
                </a:gridCol>
                <a:gridCol w="1215736">
                  <a:extLst>
                    <a:ext uri="{9D8B030D-6E8A-4147-A177-3AD203B41FA5}">
                      <a16:colId xmlns:a16="http://schemas.microsoft.com/office/drawing/2014/main" val="3126730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AC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CC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AC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CC 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5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9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Correlators /Aggregator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Correlator /Dual Aggregators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6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6420-7594-4E2E-A0A3-55B877DA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600" dirty="0"/>
              <a:t>Comparison – Demodulation Performance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85EED85-D0A0-4178-9509-53F6DBCDE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626226"/>
              </p:ext>
            </p:extLst>
          </p:nvPr>
        </p:nvGraphicFramePr>
        <p:xfrm>
          <a:off x="152401" y="1524000"/>
          <a:ext cx="9524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08">
                  <a:extLst>
                    <a:ext uri="{9D8B030D-6E8A-4147-A177-3AD203B41FA5}">
                      <a16:colId xmlns:a16="http://schemas.microsoft.com/office/drawing/2014/main" val="3849777228"/>
                    </a:ext>
                  </a:extLst>
                </a:gridCol>
                <a:gridCol w="999592">
                  <a:extLst>
                    <a:ext uri="{9D8B030D-6E8A-4147-A177-3AD203B41FA5}">
                      <a16:colId xmlns:a16="http://schemas.microsoft.com/office/drawing/2014/main" val="401198371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37594425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389975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34541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55402795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1808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Duration (µs)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–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–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AWGN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–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Loss Real Sync Detect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Rate</a:t>
                      </a:r>
                    </a:p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 D (dB)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5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Equal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9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Correlators /Aggregator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14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Correlator /Dual Aggregators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753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69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EAAE-05E5-475E-90B5-B6321E662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254D-F85F-436A-8CFA-5800722C43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0858D7-3F9A-46BB-B1F1-82F0C25E27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AA52AB-1641-449F-855B-8DA0A57F93F1}"/>
              </a:ext>
            </a:extLst>
          </p:cNvPr>
          <p:cNvSpPr txBox="1">
            <a:spLocks/>
          </p:cNvSpPr>
          <p:nvPr/>
        </p:nvSpPr>
        <p:spPr bwMode="auto">
          <a:xfrm>
            <a:off x="609599" y="4599092"/>
            <a:ext cx="8502227" cy="21065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>
                <a:cs typeface="Calibri" panose="020F0502020204030204" pitchFamily="34" charset="0"/>
              </a:rPr>
              <a:t>Long Sync duration of 128 µs gives around 1 dB loss (Model D), due to Sync detection and timing.  To do better we would need to go to 256 µs, which is excessively long</a:t>
            </a:r>
          </a:p>
          <a:p>
            <a:r>
              <a:rPr lang="en-US" sz="2200" kern="0" dirty="0">
                <a:cs typeface="Calibri" panose="020F0502020204030204" pitchFamily="34" charset="0"/>
              </a:rPr>
              <a:t>Short Sync of 32 µs gives around 1 dB loss, while 56 µs gives around ½ dB loss.  There seems to be no need to use 128 µs for the high data rate</a:t>
            </a:r>
          </a:p>
        </p:txBody>
      </p:sp>
    </p:spTree>
    <p:extLst>
      <p:ext uri="{BB962C8B-B14F-4D97-AF65-F5344CB8AC3E}">
        <p14:creationId xmlns:p14="http://schemas.microsoft.com/office/powerpoint/2010/main" val="29720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4AA1-FDAE-4FDF-8DD2-FFFFE3FBF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50638"/>
            <a:ext cx="8288868" cy="492362"/>
          </a:xfrm>
        </p:spPr>
        <p:txBody>
          <a:bodyPr/>
          <a:lstStyle/>
          <a:p>
            <a:r>
              <a:rPr lang="en-US" sz="3200" dirty="0"/>
              <a:t>Correlation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24C14-EBE7-42F0-A669-4B5DD0576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32" y="1219199"/>
            <a:ext cx="8834967" cy="979549"/>
          </a:xfrm>
        </p:spPr>
        <p:txBody>
          <a:bodyPr/>
          <a:lstStyle/>
          <a:p>
            <a:r>
              <a:rPr lang="en-US" sz="2000" dirty="0"/>
              <a:t>Introduce auto and cross correlation metrics for the Long and Short Sequences, like in [2]. The larger the metric the lower the false alarm rate and the better the timing estimate</a:t>
            </a:r>
          </a:p>
          <a:p>
            <a:r>
              <a:rPr lang="en-US" sz="2000" u="sng" dirty="0"/>
              <a:t>Autocorrelation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852AF-D4BD-4177-B015-F57FBA13D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2589E-2BB8-45F7-9FB7-734CC04514C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87B008-516B-43D0-8639-BC3B413223F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DE842-F240-407E-9018-7CAA8B774802}"/>
                  </a:ext>
                </a:extLst>
              </p:cNvPr>
              <p:cNvSpPr txBox="1"/>
              <p:nvPr/>
            </p:nvSpPr>
            <p:spPr>
              <a:xfrm>
                <a:off x="2018834" y="2586522"/>
                <a:ext cx="4815357" cy="65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𝐴𝐶𝑀𝑒𝑡𝑟𝑖𝑐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𝑆h𝑜𝑟𝑡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𝑆𝑒𝑐𝑜𝑛𝑑𝐿𝑎𝑟𝑔𝑒𝑠𝑡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3DE842-F240-407E-9018-7CAA8B774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834" y="2586522"/>
                <a:ext cx="4815357" cy="652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11C62E9-9C46-471E-B779-04317BC215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2009" y="3348969"/>
                <a:ext cx="8482966" cy="10156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kern="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kern="0" dirty="0"/>
                  <a:t>is the sequence output of the Short Sync Detector with an input of a Short Sync</a:t>
                </a:r>
              </a:p>
              <a:p>
                <a:r>
                  <a:rPr lang="en-US" sz="2000" kern="0" dirty="0"/>
                  <a:t>Similar definition for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𝐴𝐶𝑀𝑒𝑡𝑟𝑖𝑐</m:t>
                    </m:r>
                    <m:d>
                      <m:d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𝐿𝑜𝑛𝑔</m:t>
                        </m:r>
                      </m:e>
                    </m:d>
                  </m:oMath>
                </a14:m>
                <a:r>
                  <a:rPr lang="en-US" sz="2000" kern="0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11C62E9-9C46-471E-B779-04317BC21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2009" y="3348969"/>
                <a:ext cx="8482966" cy="1015602"/>
              </a:xfrm>
              <a:prstGeom prst="rect">
                <a:avLst/>
              </a:prstGeom>
              <a:blipFill>
                <a:blip r:embed="rId3"/>
                <a:stretch>
                  <a:fillRect l="-647" t="-2994" b="-17365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A335BF-1BDF-4E01-877A-513B709E93BC}"/>
              </a:ext>
            </a:extLst>
          </p:cNvPr>
          <p:cNvSpPr txBox="1">
            <a:spLocks/>
          </p:cNvSpPr>
          <p:nvPr/>
        </p:nvSpPr>
        <p:spPr bwMode="auto">
          <a:xfrm>
            <a:off x="851534" y="4419600"/>
            <a:ext cx="8288868" cy="553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u="sng" kern="0" dirty="0"/>
              <a:t>Cross Correlation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84332-D1DE-496E-8072-C6F901CF8F2A}"/>
                  </a:ext>
                </a:extLst>
              </p:cNvPr>
              <p:cNvSpPr txBox="1"/>
              <p:nvPr/>
            </p:nvSpPr>
            <p:spPr>
              <a:xfrm>
                <a:off x="2294391" y="4829808"/>
                <a:ext cx="4264244" cy="6526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𝐶𝐶𝑀𝑒𝑡𝑟𝑖𝑐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𝑆h𝑜𝑟𝑡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𝐿𝑜𝑛𝑔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784332-D1DE-496E-8072-C6F901CF8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391" y="4829808"/>
                <a:ext cx="4264244" cy="652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7EF6E02-6EA0-43EC-BF74-1091092252B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3434" y="5486400"/>
                <a:ext cx="8482966" cy="14207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000" kern="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kern="0" dirty="0"/>
                  <a:t> </a:t>
                </a:r>
                <a:r>
                  <a:rPr lang="en-US" sz="2000" kern="0" dirty="0"/>
                  <a:t>is the sequence output of the Short Sync Detector with the input of a Short Sync and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kern="0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kern="0" dirty="0"/>
                  <a:t>is the sequence output of the Short Sync Detector with the input of a Long Sync</a:t>
                </a:r>
              </a:p>
              <a:p>
                <a:r>
                  <a:rPr lang="en-US" sz="2000" kern="0" dirty="0"/>
                  <a:t>Similar definition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𝐶𝑀𝑒𝑡𝑟𝑖𝑐</m:t>
                    </m:r>
                    <m:d>
                      <m:dPr>
                        <m:ctrlP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𝐿𝑜𝑛𝑔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𝑆h𝑜𝑟𝑡</m:t>
                        </m:r>
                      </m:e>
                    </m:d>
                  </m:oMath>
                </a14:m>
                <a:r>
                  <a:rPr lang="en-US" sz="2000" kern="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7EF6E02-6EA0-43EC-BF74-109109225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3434" y="5486400"/>
                <a:ext cx="8482966" cy="1420709"/>
              </a:xfrm>
              <a:prstGeom prst="rect">
                <a:avLst/>
              </a:prstGeom>
              <a:blipFill>
                <a:blip r:embed="rId5"/>
                <a:stretch>
                  <a:fillRect l="-575" t="-2146" b="-557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293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6420-7594-4E2E-A0A3-55B877DA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62000"/>
          </a:xfrm>
        </p:spPr>
        <p:txBody>
          <a:bodyPr/>
          <a:lstStyle/>
          <a:p>
            <a:r>
              <a:rPr lang="en-US" sz="3600" dirty="0"/>
              <a:t>Comparison – Overhead and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E85EED85-D0A0-4178-9509-53F6DBCDEDB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2453242"/>
                  </p:ext>
                </p:extLst>
              </p:nvPr>
            </p:nvGraphicFramePr>
            <p:xfrm>
              <a:off x="646854" y="1447800"/>
              <a:ext cx="8464971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3146">
                      <a:extLst>
                        <a:ext uri="{9D8B030D-6E8A-4147-A177-3AD203B41FA5}">
                          <a16:colId xmlns:a16="http://schemas.microsoft.com/office/drawing/2014/main" val="384977722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17688113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57065856"/>
                        </a:ext>
                      </a:extLst>
                    </a:gridCol>
                    <a:gridCol w="1872825">
                      <a:extLst>
                        <a:ext uri="{9D8B030D-6E8A-4147-A177-3AD203B41FA5}">
                          <a16:colId xmlns:a16="http://schemas.microsoft.com/office/drawing/2014/main" val="3126730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Short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Long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Complexity</a:t>
                          </a:r>
                        </a:p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Million Adds Per Second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450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Equal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6797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Dual Correlators/Aggregator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144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Correlator/Dual Aggregators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2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8178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E85EED85-D0A0-4178-9509-53F6DBCDEDB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32453242"/>
                  </p:ext>
                </p:extLst>
              </p:nvPr>
            </p:nvGraphicFramePr>
            <p:xfrm>
              <a:off x="646854" y="1447800"/>
              <a:ext cx="8464971" cy="239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3146">
                      <a:extLst>
                        <a:ext uri="{9D8B030D-6E8A-4147-A177-3AD203B41FA5}">
                          <a16:colId xmlns:a16="http://schemas.microsoft.com/office/drawing/2014/main" val="3849777228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176881135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657065856"/>
                        </a:ext>
                      </a:extLst>
                    </a:gridCol>
                    <a:gridCol w="1872825">
                      <a:extLst>
                        <a:ext uri="{9D8B030D-6E8A-4147-A177-3AD203B41FA5}">
                          <a16:colId xmlns:a16="http://schemas.microsoft.com/office/drawing/2014/main" val="3126730308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Short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Long Duration (µs)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Complexity</a:t>
                          </a:r>
                        </a:p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Million Adds Per Second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094501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Equal Duration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2048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67975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Dual Correlators/Aggregator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9144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Correlator/Dual Aggregators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0269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Design 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2769" t="-554098" r="-130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81786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EAAE-05E5-475E-90B5-B6321E6622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E254D-F85F-436A-8CFA-5800722C43A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0858D7-3F9A-46BB-B1F1-82F0C25E27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08EBD4-12E4-49EE-9943-9B38369BCD19}"/>
              </a:ext>
            </a:extLst>
          </p:cNvPr>
          <p:cNvSpPr txBox="1">
            <a:spLocks/>
          </p:cNvSpPr>
          <p:nvPr/>
        </p:nvSpPr>
        <p:spPr bwMode="auto">
          <a:xfrm>
            <a:off x="609600" y="4114800"/>
            <a:ext cx="8686800" cy="266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>
                <a:cs typeface="Calibri" panose="020F0502020204030204" pitchFamily="34" charset="0"/>
              </a:rPr>
              <a:t>The three designs covered in this presentation have satisfactory PER performance</a:t>
            </a:r>
          </a:p>
          <a:p>
            <a:r>
              <a:rPr lang="en-US" sz="2200" kern="0" dirty="0">
                <a:cs typeface="Calibri" panose="020F0502020204030204" pitchFamily="34" charset="0"/>
              </a:rPr>
              <a:t>The Dual Correlators/Aggregator and the Correlator/Dual Aggregators designs have </a:t>
            </a:r>
            <a:r>
              <a:rPr lang="en-US" sz="2200" i="1" u="sng" kern="0" dirty="0">
                <a:cs typeface="Calibri" panose="020F0502020204030204" pitchFamily="34" charset="0"/>
              </a:rPr>
              <a:t>both lower overhead and comparable or lower complexity</a:t>
            </a:r>
            <a:r>
              <a:rPr lang="en-US" sz="2200" kern="0" dirty="0">
                <a:cs typeface="Calibri" panose="020F0502020204030204" pitchFamily="34" charset="0"/>
              </a:rPr>
              <a:t> than the Equal Duration design and the Design in [3]</a:t>
            </a:r>
          </a:p>
          <a:p>
            <a:r>
              <a:rPr lang="en-US" sz="2200" kern="0" dirty="0">
                <a:cs typeface="Calibri" panose="020F0502020204030204" pitchFamily="34" charset="0"/>
              </a:rPr>
              <a:t>Have not simulated the Design in [3].  The cross correlation of the Long and Short is only 2 which is poorer than the other designs</a:t>
            </a:r>
          </a:p>
          <a:p>
            <a:endParaRPr lang="en-US" sz="2200" kern="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8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28CEC-A1DB-43B4-9FBC-3ED0B0EA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68678"/>
          </a:xfrm>
        </p:spPr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14C9-0BEA-4B26-9CCC-52D201B68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04999"/>
            <a:ext cx="8488680" cy="4419601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We recommend 128 µs Sync Field for the low data rate and a shorter duration (e.g. 32 or 56 µs) Sync Field for the high data rate</a:t>
            </a:r>
          </a:p>
          <a:p>
            <a:r>
              <a:rPr lang="en-US" dirty="0">
                <a:cs typeface="Calibri" panose="020F0502020204030204" pitchFamily="34" charset="0"/>
              </a:rPr>
              <a:t>We recommend a structured sequence design for the long Sync Field to enable lower complexity implementations</a:t>
            </a:r>
          </a:p>
          <a:p>
            <a:r>
              <a:rPr lang="en-US" dirty="0">
                <a:cs typeface="Calibri" panose="020F0502020204030204" pitchFamily="34" charset="0"/>
              </a:rPr>
              <a:t>All our designs have been simulated to demonstrate satisfactory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00D54-6FE5-44F0-95B8-8DBF61D56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1821B-3B78-415F-871A-7E4092939F4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66DF47-42F9-4CE9-A6E7-A7F6CF5AA70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861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CB15-D919-49F7-B12F-619A77CB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Straw Poll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1AE0-5920-433C-8B72-21981AC3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a Sync field duration of 128 </a:t>
            </a:r>
            <a:r>
              <a:rPr lang="en-US" dirty="0">
                <a:cs typeface="Calibri" panose="020F0502020204030204" pitchFamily="34" charset="0"/>
              </a:rPr>
              <a:t>µs</a:t>
            </a:r>
            <a:r>
              <a:rPr lang="en-US" dirty="0"/>
              <a:t> for the low data?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FA5B-50ED-4F85-BF23-6716EF0A7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01DFC-A1DA-4F5F-A017-BDE70BC3E7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2A6094-813C-4664-9779-B7B4DE317F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390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CB15-D919-49F7-B12F-619A77CB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Straw Poll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61AE0-5920-433C-8B72-21981AC37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a Sync field duration less than 128 </a:t>
            </a:r>
            <a:r>
              <a:rPr lang="en-US" dirty="0">
                <a:cs typeface="Calibri" panose="020F0502020204030204" pitchFamily="34" charset="0"/>
              </a:rPr>
              <a:t>µs</a:t>
            </a:r>
            <a:r>
              <a:rPr lang="en-US" dirty="0"/>
              <a:t> for the high data rate?</a:t>
            </a:r>
          </a:p>
          <a:p>
            <a:endParaRPr lang="en-US" dirty="0"/>
          </a:p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7FA5B-50ED-4F85-BF23-6716EF0A7A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01DFC-A1DA-4F5F-A017-BDE70BC3E7A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2A6094-813C-4664-9779-B7B4DE317F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977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802D-8B02-45DC-AE4B-240446100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2" y="914400"/>
            <a:ext cx="8288868" cy="640077"/>
          </a:xfrm>
        </p:spPr>
        <p:txBody>
          <a:bodyPr/>
          <a:lstStyle/>
          <a:p>
            <a:r>
              <a:rPr lang="en-US" sz="3600" dirty="0"/>
              <a:t>Straw Poll #3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49E0C-BA59-415B-B2EA-8E6BE98864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52600"/>
                <a:ext cx="8991600" cy="5029200"/>
              </a:xfrm>
            </p:spPr>
            <p:txBody>
              <a:bodyPr/>
              <a:lstStyle/>
              <a:p>
                <a:r>
                  <a:rPr lang="en-US" dirty="0"/>
                  <a:t>Do you agree that the Long Sync Field design should be based on a structured sequence to enable lower complexity implementation?</a:t>
                </a:r>
              </a:p>
              <a:p>
                <a:r>
                  <a:rPr lang="en-US" dirty="0"/>
                  <a:t>Note, examples of this approach are:</a:t>
                </a:r>
              </a:p>
              <a:p>
                <a:pPr lvl="1"/>
                <a:r>
                  <a:rPr lang="en-US" dirty="0"/>
                  <a:t>Example 1: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as shown in Slide 11</a:t>
                </a:r>
              </a:p>
              <a:p>
                <a:pPr lvl="1"/>
                <a:r>
                  <a:rPr lang="en-US" dirty="0"/>
                  <a:t>Example 2: As shown in Slide 20</a:t>
                </a:r>
              </a:p>
              <a:p>
                <a:pPr lvl="1"/>
                <a:r>
                  <a:rPr lang="en-US" dirty="0"/>
                  <a:t>Example 3: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exact structure is TBD</a:t>
                </a:r>
              </a:p>
              <a:p>
                <a:r>
                  <a:rPr lang="en-US" dirty="0"/>
                  <a:t>Yes</a:t>
                </a:r>
              </a:p>
              <a:p>
                <a:r>
                  <a:rPr lang="en-US" dirty="0"/>
                  <a:t>No</a:t>
                </a:r>
              </a:p>
              <a:p>
                <a:r>
                  <a:rPr lang="en-US" dirty="0"/>
                  <a:t>Abstain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D49E0C-BA59-415B-B2EA-8E6BE9886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52600"/>
                <a:ext cx="8991600" cy="5029200"/>
              </a:xfrm>
              <a:blipFill>
                <a:blip r:embed="rId2"/>
                <a:stretch>
                  <a:fillRect l="-949" t="-970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0ED56-233B-4668-AC4C-57E74344D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41DA-D911-4AB4-86F1-D2917CAFA41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6E540E-A91A-45D8-A1B6-32467DD571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380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4545-B2AA-40E9-B4E4-CB8A6C081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9600E-9293-4FCA-85D1-E7A9B0213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Bin Tian, Lochan Verma, “WUR Preamble Evaluation,” IEEE 802.11-17/1355r1, Sept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Rui Cao, Hongyuan Zhang, “WUR Preamble SYNC Field Design,” IEEE 802.11-17/1343r0, Sept 2017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Shahrnaz Azizi, Juan Fang, Vinod Kristem, Thomas Kenney, “WUR Preamble Performance Study with Phase Noise and ACI,”  IEEE 802.11-17/1442r1, Sept 2017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CE69E-B996-41BF-B9B8-917BCF44B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1EDAF-94D6-48E0-93AE-62267D00AF2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40B0C4-80C6-473E-AB1C-86CE39DC2B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31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3992-9B5D-48AE-8B41-4B80C4A8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835573"/>
            <a:ext cx="8288868" cy="1136227"/>
          </a:xfrm>
        </p:spPr>
        <p:txBody>
          <a:bodyPr/>
          <a:lstStyle/>
          <a:p>
            <a:r>
              <a:rPr lang="en-US" sz="4800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E295F-E652-4BCA-BA1D-05F24418FD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6E96F-57B9-43F4-A470-10CEE3F899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ED003-77C9-4217-BD75-D909F9B5F9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6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A2F5-49BD-4E7E-9BCF-801D4735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85802"/>
            <a:ext cx="9448800" cy="761998"/>
          </a:xfrm>
        </p:spPr>
        <p:txBody>
          <a:bodyPr/>
          <a:lstStyle/>
          <a:p>
            <a:r>
              <a:rPr lang="en-US" sz="3200" dirty="0"/>
              <a:t>Equal Duration Sync – Long Sync Correlator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6CCF-4BE0-4312-8CA0-427AE6111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019800"/>
            <a:ext cx="8288868" cy="838200"/>
          </a:xfrm>
        </p:spPr>
        <p:txBody>
          <a:bodyPr/>
          <a:lstStyle/>
          <a:p>
            <a:r>
              <a:rPr lang="en-US" sz="2000" dirty="0"/>
              <a:t>The Short Sync Correlator is the same as the Long Sync Correlator, we just look for negative peaks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3775C-A5AA-4F30-9B48-DFEACD0F9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BB0F7-7671-465C-96DA-DCD349CC6F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A56704-CD02-4E53-8CCF-BEAB0E38A94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A4321A-DD59-4A6A-AAA5-CBA33B596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78" y="1486748"/>
            <a:ext cx="5834063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83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144000" cy="792477"/>
          </a:xfrm>
        </p:spPr>
        <p:txBody>
          <a:bodyPr/>
          <a:lstStyle/>
          <a:p>
            <a:r>
              <a:rPr lang="en-US" sz="3200" dirty="0"/>
              <a:t>Equal Duration Sync – PER Sim: Low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0.34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9F274-EFBF-4D0D-B846-1D28C399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17441"/>
            <a:ext cx="9401635" cy="42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8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12" y="731523"/>
            <a:ext cx="8563188" cy="868678"/>
          </a:xfrm>
        </p:spPr>
        <p:txBody>
          <a:bodyPr/>
          <a:lstStyle/>
          <a:p>
            <a:r>
              <a:rPr lang="en-US" sz="3200" dirty="0"/>
              <a:t>Equal Duration Sync – PER Sim: High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0.16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BB0C1-3AB2-4DA5-9BDB-E4FF2978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9" y="1703920"/>
            <a:ext cx="9401635" cy="42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7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D8681-3524-4FA7-A818-046C6314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Design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B646-D3D4-426B-8336-E4995E726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Will Show Three Sync Designs</a:t>
            </a:r>
          </a:p>
          <a:p>
            <a:pPr marL="0" indent="0">
              <a:buNone/>
            </a:pPr>
            <a:r>
              <a:rPr lang="en-US" u="sng" dirty="0"/>
              <a:t>Equal Duration </a:t>
            </a:r>
            <a:r>
              <a:rPr lang="en-US" dirty="0"/>
              <a:t>Sync Fields for High and Low Data Rates</a:t>
            </a:r>
          </a:p>
          <a:p>
            <a:pPr marL="487693" lvl="1" indent="0">
              <a:buNone/>
            </a:pPr>
            <a:r>
              <a:rPr lang="en-US" sz="2400" i="1" dirty="0"/>
              <a:t>1. Equal Duration Sync Fields</a:t>
            </a:r>
          </a:p>
          <a:p>
            <a:pPr marL="0" indent="0">
              <a:buNone/>
            </a:pPr>
            <a:r>
              <a:rPr lang="en-US" u="sng" dirty="0"/>
              <a:t>Unequal Duration </a:t>
            </a:r>
            <a:r>
              <a:rPr lang="en-US" dirty="0"/>
              <a:t>Sync Fields for High and Low Data Rates</a:t>
            </a:r>
          </a:p>
          <a:p>
            <a:pPr marL="487693" lvl="1" indent="0">
              <a:buNone/>
            </a:pPr>
            <a:r>
              <a:rPr lang="en-US" sz="2400" i="1" dirty="0"/>
              <a:t>2. Dual Correlators and Aggregator</a:t>
            </a:r>
          </a:p>
          <a:p>
            <a:pPr marL="487693" lvl="1" indent="0">
              <a:buNone/>
            </a:pPr>
            <a:r>
              <a:rPr lang="en-US" sz="2400" i="1" dirty="0"/>
              <a:t>3. Correlator and Dual Aggregators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CAC32-8ABB-4020-B442-314EF9B5A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F4263-D404-48E1-B465-72183D1724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B0ACB6-46D6-4764-80C0-AD566CA491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244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144000" cy="792477"/>
          </a:xfrm>
        </p:spPr>
        <p:txBody>
          <a:bodyPr/>
          <a:lstStyle/>
          <a:p>
            <a:r>
              <a:rPr lang="en-US" sz="3200" dirty="0"/>
              <a:t>Equal Duration Sync – PER Sim: Low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0.97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3E172-41B4-48D4-9A0C-DB7AB13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9401635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51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12" y="731523"/>
            <a:ext cx="8563188" cy="868678"/>
          </a:xfrm>
        </p:spPr>
        <p:txBody>
          <a:bodyPr/>
          <a:lstStyle/>
          <a:p>
            <a:r>
              <a:rPr lang="en-US" sz="3200" dirty="0"/>
              <a:t>Equal Duration Sync – PER Sim: High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0.37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9A5D2-CE2A-4351-A436-56B8C68D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5" y="1712383"/>
            <a:ext cx="9401635" cy="42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CF60-877A-4DFE-9043-DB252CEC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6855"/>
            <a:ext cx="9144000" cy="800946"/>
          </a:xfrm>
        </p:spPr>
        <p:txBody>
          <a:bodyPr/>
          <a:lstStyle/>
          <a:p>
            <a:r>
              <a:rPr lang="en-US" sz="2800" dirty="0"/>
              <a:t>Dual Correlator/Aggregator – Long Sync Detector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E8DB-5064-4A13-A192-E0CCBF7C2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CCC0-8A7F-4AB3-B7B6-9ECC26F18E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0508C9-7B90-4A1A-B0F7-3A93A308A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3E7DC5-3264-4611-B0DE-A9FC4136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1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51B6-95A9-40F4-BB0E-BEEB815E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6854"/>
            <a:ext cx="9067800" cy="877147"/>
          </a:xfrm>
        </p:spPr>
        <p:txBody>
          <a:bodyPr/>
          <a:lstStyle/>
          <a:p>
            <a:r>
              <a:rPr lang="en-US" sz="2800" dirty="0"/>
              <a:t>Dual Correlator/Aggregator – Short Sync Detector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198C-E01F-41BD-A3CC-BC8F25BC1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4AA5-CB8E-470D-9503-198A58AC99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374BF2-36D6-456F-8546-95B07A256A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ADB64-7B89-4F67-A013-CDF5F2209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1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98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3"/>
            <a:ext cx="8915400" cy="819569"/>
          </a:xfrm>
        </p:spPr>
        <p:txBody>
          <a:bodyPr/>
          <a:lstStyle/>
          <a:p>
            <a:r>
              <a:rPr lang="en-US" sz="2800" dirty="0"/>
              <a:t>Dual Correlator/Aggregator – PER Sim: Low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0.32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E1B0BF-5832-4765-96A1-D93B06250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00201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4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144000" cy="868678"/>
          </a:xfrm>
        </p:spPr>
        <p:txBody>
          <a:bodyPr/>
          <a:lstStyle/>
          <a:p>
            <a:r>
              <a:rPr lang="en-US" sz="2800" dirty="0"/>
              <a:t>Dual Correlator/Aggregator – PER Sim: High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0.90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621336-A293-4101-9F5D-1842957D0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620735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1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3"/>
            <a:ext cx="8915400" cy="819569"/>
          </a:xfrm>
        </p:spPr>
        <p:txBody>
          <a:bodyPr/>
          <a:lstStyle/>
          <a:p>
            <a:r>
              <a:rPr lang="en-US" sz="2800" dirty="0"/>
              <a:t>Dual Correlator/Aggregator – PER Sim: Low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1.10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7413D-FD2D-41E2-B92D-A71B99B1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46" y="1635761"/>
            <a:ext cx="9381241" cy="42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55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144000" cy="868678"/>
          </a:xfrm>
        </p:spPr>
        <p:txBody>
          <a:bodyPr/>
          <a:lstStyle/>
          <a:p>
            <a:r>
              <a:rPr lang="en-US" sz="2800" dirty="0"/>
              <a:t>Dual Correlator/Aggregator – PER Sim: High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1.28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0C6D7-A242-4DC9-98C3-9ED0E72F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25975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3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CF60-877A-4DFE-9043-DB252CEC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46855"/>
            <a:ext cx="8991600" cy="800946"/>
          </a:xfrm>
        </p:spPr>
        <p:txBody>
          <a:bodyPr/>
          <a:lstStyle/>
          <a:p>
            <a:r>
              <a:rPr lang="en-US" sz="2800" dirty="0"/>
              <a:t>Correlator/Dual Aggregators – Long Aggregator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9E8DB-5064-4A13-A192-E0CCBF7C2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CCC0-8A7F-4AB3-B7B6-9ECC26F18E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0508C9-7B90-4A1A-B0F7-3A93A308A6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92F45F-C217-4EFC-82D6-35510DA50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17" y="1600200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49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51B6-95A9-40F4-BB0E-BEEB815E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6854"/>
            <a:ext cx="9220200" cy="877147"/>
          </a:xfrm>
        </p:spPr>
        <p:txBody>
          <a:bodyPr/>
          <a:lstStyle/>
          <a:p>
            <a:r>
              <a:rPr lang="en-US" sz="2800" dirty="0"/>
              <a:t>Correlator/Dual Aggregators – Short Aggregator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198C-E01F-41BD-A3CC-BC8F25BC1E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54AA5-CB8E-470D-9503-198A58AC99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374BF2-36D6-456F-8546-95B07A256AB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7FFEE-5178-4C70-92E1-AF1406B0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17" y="1697145"/>
            <a:ext cx="66675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8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D357-2037-4E20-917D-1A3996AF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 Duration Sync Field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68850-CB38-4671-B7B3-46003D22B6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One approach to the dual sync designs is use two sequences of the same length, which are logical complements of one another</a:t>
                </a:r>
              </a:p>
              <a:p>
                <a:r>
                  <a:rPr lang="en-US" sz="2200" dirty="0"/>
                  <a:t>Let S = [0, 1, 1, 1, 0, 1, 0, 1, 0, 0, 0, 0, 1, 0, 0, 1, 0, 1, 1, 0, 0, 1, 1, 1, 1, 1, 0, 0, 0, 1, 1, 0]</a:t>
                </a: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𝐿𝑜𝑛𝑔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𝑆h𝑜𝑟𝑡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= </m:t>
                    </m:r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2200" dirty="0"/>
              </a:p>
              <a:p>
                <a:pPr lvl="1"/>
                <a:r>
                  <a:rPr lang="en-US" sz="2000" dirty="0"/>
                  <a:t>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000" b="0" dirty="0"/>
                  <a:t> </a:t>
                </a:r>
                <a:r>
                  <a:rPr lang="en-US" sz="2000" dirty="0"/>
                  <a:t>indicates the bit-wise logical complement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In this design the Long Sync and Short Sync are the same duration.  We will call them Long and Short to be consistent with other designs in this presentation</a:t>
                </a:r>
              </a:p>
              <a:p>
                <a:r>
                  <a:rPr lang="en-US" sz="2200" dirty="0"/>
                  <a:t>The Sync Bit duration in this case is 4 µs</a:t>
                </a:r>
              </a:p>
              <a:p>
                <a:r>
                  <a:rPr lang="en-US" sz="2200" dirty="0"/>
                  <a:t>The duration of both the Long Sync and the Short Sync is 128 µs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68850-CB38-4671-B7B3-46003D22B6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9" t="-974" r="-1471" b="-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386C-CE13-48D3-86D6-66A5500B7D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121DC-6C08-4AA1-8300-332DE9D190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8E2A73-4D3A-43EE-91EB-40B232FAAB8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20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067800" cy="868678"/>
          </a:xfrm>
        </p:spPr>
        <p:txBody>
          <a:bodyPr/>
          <a:lstStyle/>
          <a:p>
            <a:r>
              <a:rPr lang="en-US" sz="2800" dirty="0"/>
              <a:t>Correlator/Dual Aggregators – PER Sim: Low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0.31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05E582-D6BF-49DA-A5FE-50AA3CBE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639785"/>
            <a:ext cx="9422029" cy="42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10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12" y="731523"/>
            <a:ext cx="8791788" cy="868678"/>
          </a:xfrm>
        </p:spPr>
        <p:txBody>
          <a:bodyPr/>
          <a:lstStyle/>
          <a:p>
            <a:r>
              <a:rPr lang="en-US" sz="2800" dirty="0"/>
              <a:t>Correlator/Dual Aggregators – PER Sim: High Rate,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0.04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997A2-5B12-4B86-94CE-F8D71132D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" y="1531783"/>
            <a:ext cx="9422029" cy="425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11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1523"/>
            <a:ext cx="9067800" cy="868678"/>
          </a:xfrm>
        </p:spPr>
        <p:txBody>
          <a:bodyPr/>
          <a:lstStyle/>
          <a:p>
            <a:r>
              <a:rPr lang="en-US" sz="2800" dirty="0"/>
              <a:t>Correlator/Dual Aggregators – PER Sim: Low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1.09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95E20-2CBD-409F-B47C-6F692BEC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649310"/>
            <a:ext cx="9422029" cy="42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24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12" y="731523"/>
            <a:ext cx="8791788" cy="868678"/>
          </a:xfrm>
        </p:spPr>
        <p:txBody>
          <a:bodyPr/>
          <a:lstStyle/>
          <a:p>
            <a:r>
              <a:rPr lang="en-US" sz="2800" dirty="0"/>
              <a:t>Correlator/Dual Aggregators – PER Sim: High Rate, 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11053"/>
            <a:ext cx="8288868" cy="546947"/>
          </a:xfrm>
        </p:spPr>
        <p:txBody>
          <a:bodyPr/>
          <a:lstStyle/>
          <a:p>
            <a:r>
              <a:rPr lang="en-US" dirty="0"/>
              <a:t>Loss due to real Sync Detection and Timing = 0.51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195AF-5D12-445F-8F78-93D7E533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00201"/>
            <a:ext cx="9422029" cy="425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0B9F-E9B6-430A-90E7-F452D904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Equal Duration Sync – Correlation Metrics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FB1AFB-0407-4967-ACD2-DE3CA26C5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244560"/>
              </p:ext>
            </p:extLst>
          </p:nvPr>
        </p:nvGraphicFramePr>
        <p:xfrm>
          <a:off x="1752600" y="2112963"/>
          <a:ext cx="56388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281">
                  <a:extLst>
                    <a:ext uri="{9D8B030D-6E8A-4147-A177-3AD203B41FA5}">
                      <a16:colId xmlns:a16="http://schemas.microsoft.com/office/drawing/2014/main" val="198349094"/>
                    </a:ext>
                  </a:extLst>
                </a:gridCol>
                <a:gridCol w="2118519">
                  <a:extLst>
                    <a:ext uri="{9D8B030D-6E8A-4147-A177-3AD203B41FA5}">
                      <a16:colId xmlns:a16="http://schemas.microsoft.com/office/drawing/2014/main" val="3987233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31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CCMetric(Short, 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9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ACMetric(Long)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6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CCMetric(Long, Short)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4906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A29F-A249-4109-B8E0-BC28256DC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60F9E-41CD-4DDC-B82C-65EFEB075F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8C9B8A-0F83-4E8E-8D70-70D7BF2F97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1F8D68-9483-495A-9899-998ACE199AF6}"/>
              </a:ext>
            </a:extLst>
          </p:cNvPr>
          <p:cNvSpPr txBox="1">
            <a:spLocks/>
          </p:cNvSpPr>
          <p:nvPr/>
        </p:nvSpPr>
        <p:spPr bwMode="auto">
          <a:xfrm>
            <a:off x="731520" y="6096000"/>
            <a:ext cx="8288868" cy="404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Correlation Plots provided in Backup</a:t>
            </a:r>
          </a:p>
        </p:txBody>
      </p:sp>
    </p:spTree>
    <p:extLst>
      <p:ext uri="{BB962C8B-B14F-4D97-AF65-F5344CB8AC3E}">
        <p14:creationId xmlns:p14="http://schemas.microsoft.com/office/powerpoint/2010/main" val="2403229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20CC-EFD4-4AEB-9265-E2812D1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716277"/>
          </a:xfrm>
        </p:spPr>
        <p:txBody>
          <a:bodyPr/>
          <a:lstStyle/>
          <a:p>
            <a:r>
              <a:rPr lang="en-US" sz="3600" dirty="0"/>
              <a:t>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F98E2-3EAB-4548-8865-37BDB96E2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441024"/>
                <a:ext cx="8288868" cy="5416976"/>
              </a:xfrm>
            </p:spPr>
            <p:txBody>
              <a:bodyPr/>
              <a:lstStyle/>
              <a:p>
                <a:r>
                  <a:rPr lang="en-US" sz="2200" dirty="0"/>
                  <a:t>Receiver Sampling Rate = 4 MHz</a:t>
                </a:r>
              </a:p>
              <a:p>
                <a:r>
                  <a:rPr lang="en-US" sz="2200" dirty="0"/>
                  <a:t>Data Field Low Data Rate = 62.5 kb/s</a:t>
                </a:r>
              </a:p>
              <a:p>
                <a:pPr lvl="1"/>
                <a:r>
                  <a:rPr lang="en-US" sz="2000" dirty="0"/>
                  <a:t>One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𝐬𝐲𝐦𝐛𝐨𝐥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Zero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𝐬𝐲𝐦𝐨𝐥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Data Field High Data Rate = 250 kb/s</a:t>
                </a:r>
              </a:p>
              <a:p>
                <a:pPr lvl="1"/>
                <a:r>
                  <a:rPr lang="en-US" sz="2000" dirty="0"/>
                  <a:t>One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𝐬𝐲𝐦𝐛𝐨𝐥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Zero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𝐞𝐚𝐜𝐡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𝐎𝐎𝐊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𝐬𝐲𝐦𝐨𝐥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𝐢𝐬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No BCC</a:t>
                </a:r>
              </a:p>
              <a:p>
                <a:r>
                  <a:rPr lang="en-US" sz="2200" dirty="0"/>
                  <a:t>Normalized the correlator output, dividing by the average signal power</a:t>
                </a:r>
              </a:p>
              <a:p>
                <a:r>
                  <a:rPr lang="en-US" sz="2200" dirty="0"/>
                  <a:t>Sync Detection False Alarm rate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dirty="0"/>
                  <a:t> over 2 ms interval</a:t>
                </a:r>
              </a:p>
              <a:p>
                <a:r>
                  <a:rPr lang="en-US" sz="2200" dirty="0"/>
                  <a:t>Simulated both</a:t>
                </a:r>
              </a:p>
              <a:p>
                <a:pPr lvl="1"/>
                <a:r>
                  <a:rPr lang="en-US" sz="2000" dirty="0"/>
                  <a:t>Ideal Sync Detection and Timing</a:t>
                </a:r>
              </a:p>
              <a:p>
                <a:pPr lvl="1"/>
                <a:r>
                  <a:rPr lang="en-US" sz="2000" dirty="0"/>
                  <a:t>Real Sync Detection and Timing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CF98E2-3EAB-4548-8865-37BDB96E2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441024"/>
                <a:ext cx="8288868" cy="5416976"/>
              </a:xfrm>
              <a:blipFill>
                <a:blip r:embed="rId2"/>
                <a:stretch>
                  <a:fillRect l="-809" t="-675" b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A98E2-A6F0-4C1A-9A3F-4EEECBAD0D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265E-3B3B-45C6-8437-DFBBC05514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0132D8-9C94-417D-A44C-74BB553DE65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10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1523"/>
            <a:ext cx="9067800" cy="868678"/>
          </a:xfrm>
        </p:spPr>
        <p:txBody>
          <a:bodyPr/>
          <a:lstStyle/>
          <a:p>
            <a:r>
              <a:rPr lang="en-US" sz="3200" dirty="0"/>
              <a:t>Equal Duration Sync – PER Sim: Low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006253"/>
            <a:ext cx="8288868" cy="900856"/>
          </a:xfrm>
        </p:spPr>
        <p:txBody>
          <a:bodyPr/>
          <a:lstStyle/>
          <a:p>
            <a:r>
              <a:rPr lang="en-US" dirty="0"/>
              <a:t>AWGN and UMi PER plots provided in Backup</a:t>
            </a:r>
          </a:p>
          <a:p>
            <a:r>
              <a:rPr lang="en-US" dirty="0"/>
              <a:t>Loss due to real Sync Detection and Timing = 0.87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879CE-68EE-4914-B4C0-62EB77131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9" y="1684870"/>
            <a:ext cx="9422029" cy="424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37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2633-B137-4693-824D-6ADE0E80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523"/>
            <a:ext cx="8839200" cy="868678"/>
          </a:xfrm>
        </p:spPr>
        <p:txBody>
          <a:bodyPr/>
          <a:lstStyle/>
          <a:p>
            <a:r>
              <a:rPr lang="en-US" sz="3200" dirty="0"/>
              <a:t>Equal Duration Sync – PER Sim: High Rate, Model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3C6D6-2EDE-4682-8F47-39F44825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6324600"/>
            <a:ext cx="8288868" cy="582508"/>
          </a:xfrm>
        </p:spPr>
        <p:txBody>
          <a:bodyPr/>
          <a:lstStyle/>
          <a:p>
            <a:r>
              <a:rPr lang="en-US" dirty="0"/>
              <a:t>Loss due to real Sync Detection and Timing = 0.40 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3A5B0-9BD1-4DEA-8326-6E0AB40F7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CB82B-9732-4012-8430-13A7BCFBA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Shellhammer, Qualcomm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EBE6F3-436D-4E0A-8F35-D3AE358DD92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2017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81987-6E84-4ED1-9636-841162C4A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65" y="1676400"/>
            <a:ext cx="9401635" cy="42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88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1259</TotalTime>
  <Words>2949</Words>
  <Application>Microsoft Office PowerPoint</Application>
  <PresentationFormat>Custom</PresentationFormat>
  <Paragraphs>515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 Unicode MS</vt:lpstr>
      <vt:lpstr>MS Gothic</vt:lpstr>
      <vt:lpstr>Arial</vt:lpstr>
      <vt:lpstr>Calibri</vt:lpstr>
      <vt:lpstr>Cambria Math</vt:lpstr>
      <vt:lpstr>Courier New</vt:lpstr>
      <vt:lpstr>Times New Roman</vt:lpstr>
      <vt:lpstr>Office Theme</vt:lpstr>
      <vt:lpstr>Document</vt:lpstr>
      <vt:lpstr>Dual Sync Designs</vt:lpstr>
      <vt:lpstr>Goals</vt:lpstr>
      <vt:lpstr>Correlation Metrics</vt:lpstr>
      <vt:lpstr>Design Summary</vt:lpstr>
      <vt:lpstr>Equal Duration Sync Field Design</vt:lpstr>
      <vt:lpstr>Equal Duration Sync – Correlation Metrics</vt:lpstr>
      <vt:lpstr>Simulation</vt:lpstr>
      <vt:lpstr>Equal Duration Sync – PER Sim: Low Rate, Model D</vt:lpstr>
      <vt:lpstr>Equal Duration Sync – PER Sim: High Rate, Model D</vt:lpstr>
      <vt:lpstr>Equal Duration Sync – Computational Complexity</vt:lpstr>
      <vt:lpstr>Unequal Duration Sync – Dual Correlators and  Aggregator</vt:lpstr>
      <vt:lpstr>Dual Correlator/Aggregator – Correlation Metrics</vt:lpstr>
      <vt:lpstr>Dual Correlator/Aggregator – PER Sim: Low Rate, Model D</vt:lpstr>
      <vt:lpstr>Dual Correlator/Aggregator – PER Sim: High Rate, Model D</vt:lpstr>
      <vt:lpstr>Dual Correlator/Aggregator – Sync Detection</vt:lpstr>
      <vt:lpstr>Dual Correlator/Aggregator – Low Complexity Long Sync Detector</vt:lpstr>
      <vt:lpstr>Dual Correlator/Aggregator – Aggregator</vt:lpstr>
      <vt:lpstr>Dual Correlator/Aggregator– Computational Complexity</vt:lpstr>
      <vt:lpstr>Unequal Duration Sync – Correlator plus Dual Aggregator: Design Approach</vt:lpstr>
      <vt:lpstr>Correlator/Dual Aggregators</vt:lpstr>
      <vt:lpstr>Correlator/Dual Aggregators – Correlation Metrics</vt:lpstr>
      <vt:lpstr>Correlator/Dual Aggregators – PER Sim: Low Rate, Model D</vt:lpstr>
      <vt:lpstr>Correlator/Dual Aggregators – PER Sim: High Rate, Model D</vt:lpstr>
      <vt:lpstr>Correlator/Dual Aggregators – Sync Detector</vt:lpstr>
      <vt:lpstr>Correlator/Dual Aggregators – Long Aggregator</vt:lpstr>
      <vt:lpstr>Correlator/Dual Aggregators – Short Aggregator</vt:lpstr>
      <vt:lpstr>Correlator/Dual Aggregators – Computational Complexity</vt:lpstr>
      <vt:lpstr>Comparison – Correlation Metrics</vt:lpstr>
      <vt:lpstr>Comparison – Demodulation Performance</vt:lpstr>
      <vt:lpstr>Comparison – Overhead and Complexity</vt:lpstr>
      <vt:lpstr>Summary</vt:lpstr>
      <vt:lpstr>Straw Poll #1</vt:lpstr>
      <vt:lpstr>Straw Poll #2</vt:lpstr>
      <vt:lpstr>Straw Poll #3</vt:lpstr>
      <vt:lpstr>References</vt:lpstr>
      <vt:lpstr>Backup</vt:lpstr>
      <vt:lpstr>Equal Duration Sync – Long Sync Correlator Output</vt:lpstr>
      <vt:lpstr>Equal Duration Sync – PER Sim: Low Rate, AWGN</vt:lpstr>
      <vt:lpstr>Equal Duration Sync – PER Sim: High Rate, AWGN</vt:lpstr>
      <vt:lpstr>Equal Duration Sync – PER Sim: Low Rate, UMi</vt:lpstr>
      <vt:lpstr>Equal Duration Sync – PER Sim: High Rate, UMi</vt:lpstr>
      <vt:lpstr>Dual Correlator/Aggregator – Long Sync Detector Output</vt:lpstr>
      <vt:lpstr>Dual Correlator/Aggregator – Short Sync Detector Output</vt:lpstr>
      <vt:lpstr>Dual Correlator/Aggregator – PER Sim: Low Rate, AWGN</vt:lpstr>
      <vt:lpstr>Dual Correlator/Aggregator – PER Sim: High Rate, AWGN</vt:lpstr>
      <vt:lpstr>Dual Correlator/Aggregator – PER Sim: Low Rate, UMi</vt:lpstr>
      <vt:lpstr>Dual Correlator/Aggregator – PER Sim: High Rate, UMi</vt:lpstr>
      <vt:lpstr>Correlator/Dual Aggregators – Long Aggregator Output</vt:lpstr>
      <vt:lpstr>Correlator/Dual Aggregators – Short Aggregator Output</vt:lpstr>
      <vt:lpstr>Correlator/Dual Aggregators – PER Sim: Low Rate, AWGN</vt:lpstr>
      <vt:lpstr>Correlator/Dual Aggregators – PER Sim: High Rate, AWGN</vt:lpstr>
      <vt:lpstr>Correlator/Dual Aggregators – PER Sim: Low Rate, UMi</vt:lpstr>
      <vt:lpstr>Correlator/Dual Aggregators – PER Sim: High Rate, UMi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285</cp:revision>
  <cp:lastPrinted>2017-10-09T23:17:11Z</cp:lastPrinted>
  <dcterms:created xsi:type="dcterms:W3CDTF">2014-10-30T17:06:39Z</dcterms:created>
  <dcterms:modified xsi:type="dcterms:W3CDTF">2017-11-03T20:38:31Z</dcterms:modified>
</cp:coreProperties>
</file>