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84" r:id="rId3"/>
    <p:sldId id="295" r:id="rId4"/>
    <p:sldId id="308" r:id="rId5"/>
    <p:sldId id="300" r:id="rId6"/>
    <p:sldId id="301" r:id="rId7"/>
    <p:sldId id="324" r:id="rId8"/>
    <p:sldId id="333" r:id="rId9"/>
    <p:sldId id="310" r:id="rId10"/>
    <p:sldId id="320" r:id="rId11"/>
    <p:sldId id="321" r:id="rId12"/>
    <p:sldId id="312" r:id="rId13"/>
    <p:sldId id="311" r:id="rId14"/>
    <p:sldId id="315" r:id="rId15"/>
    <p:sldId id="319" r:id="rId16"/>
    <p:sldId id="334" r:id="rId17"/>
    <p:sldId id="335" r:id="rId18"/>
    <p:sldId id="342" r:id="rId19"/>
    <p:sldId id="336" r:id="rId20"/>
    <p:sldId id="337" r:id="rId21"/>
    <p:sldId id="338" r:id="rId22"/>
    <p:sldId id="339" r:id="rId23"/>
    <p:sldId id="341" r:id="rId24"/>
    <p:sldId id="340" r:id="rId25"/>
    <p:sldId id="343" r:id="rId26"/>
    <p:sldId id="323" r:id="rId27"/>
    <p:sldId id="325" r:id="rId28"/>
    <p:sldId id="326" r:id="rId29"/>
    <p:sldId id="327" r:id="rId30"/>
    <p:sldId id="313" r:id="rId31"/>
    <p:sldId id="314" r:id="rId32"/>
    <p:sldId id="317" r:id="rId33"/>
    <p:sldId id="318" r:id="rId34"/>
    <p:sldId id="328" r:id="rId35"/>
    <p:sldId id="344" r:id="rId36"/>
    <p:sldId id="345" r:id="rId37"/>
    <p:sldId id="346" r:id="rId38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DFF"/>
    <a:srgbClr val="99FF99"/>
    <a:srgbClr val="FF66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414" autoAdjust="0"/>
    <p:restoredTop sz="94703" autoAdjust="0"/>
  </p:normalViewPr>
  <p:slideViewPr>
    <p:cSldViewPr>
      <p:cViewPr varScale="1">
        <p:scale>
          <a:sx n="117" d="100"/>
          <a:sy n="117" d="100"/>
        </p:scale>
        <p:origin x="1230" y="10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-28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516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0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13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70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05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27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0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51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2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6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Shahrnaz Azizi, Intel Corporation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8" name="Rectangle 3"/>
          <p:cNvSpPr txBox="1">
            <a:spLocks noChangeArrowheads="1"/>
          </p:cNvSpPr>
          <p:nvPr userDrawn="1"/>
        </p:nvSpPr>
        <p:spPr bwMode="auto">
          <a:xfrm>
            <a:off x="963085" y="304800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dirty="0" smtClean="0"/>
              <a:t>March 2017</a:t>
            </a:r>
            <a:endParaRPr lang="en-GB" sz="1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2017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Shahrnaz Azizi, Intel Corporation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14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2017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7213600" y="64736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 smtClean="0"/>
              <a:t>Shahrnaz Azizi, Intel Corporation</a:t>
            </a:r>
            <a:endParaRPr lang="en-GB" sz="120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2017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2017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Shahrnaz Azizi, Intel Corporation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Shahrnaz Azizi, Intel Corporation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802.11-17/-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1614r1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6"/>
          </p:nvPr>
        </p:nvSpPr>
        <p:spPr>
          <a:xfrm>
            <a:off x="8077200" y="646854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998662" y="838200"/>
            <a:ext cx="8194676" cy="1435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/>
              <a:t>Discussion on Preamble Sequences For Indication of the WUR Rates 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1062" y="2292351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2017-11-06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840386"/>
              </p:ext>
            </p:extLst>
          </p:nvPr>
        </p:nvGraphicFramePr>
        <p:xfrm>
          <a:off x="1992313" y="3051175"/>
          <a:ext cx="6931025" cy="251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" name="Document" r:id="rId4" imgW="8290118" imgH="3005980" progId="Word.Document.8">
                  <p:embed/>
                </p:oleObj>
              </mc:Choice>
              <mc:Fallback>
                <p:oleObj name="Document" r:id="rId4" imgW="8290118" imgH="300598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3051175"/>
                        <a:ext cx="6931025" cy="2513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998662" y="270827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685801"/>
            <a:ext cx="7770813" cy="685800"/>
          </a:xfrm>
        </p:spPr>
        <p:txBody>
          <a:bodyPr/>
          <a:lstStyle/>
          <a:p>
            <a:r>
              <a:rPr lang="en-US" dirty="0"/>
              <a:t>Simulation parameters </a:t>
            </a:r>
            <a:r>
              <a:rPr lang="en-US" dirty="0" smtClean="0"/>
              <a:t>(Receiver)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50977"/>
            <a:ext cx="9906000" cy="4568823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ym typeface="Wingdings" panose="05000000000000000000" pitchFamily="2" charset="2"/>
              </a:rPr>
              <a:t>The known </a:t>
            </a:r>
            <a:r>
              <a:rPr lang="en-US" sz="1800" dirty="0" smtClean="0">
                <a:sym typeface="Wingdings" panose="05000000000000000000" pitchFamily="2" charset="2"/>
              </a:rPr>
              <a:t>S sequence </a:t>
            </a:r>
            <a:r>
              <a:rPr lang="en-US" sz="1800" dirty="0">
                <a:sym typeface="Wingdings" panose="05000000000000000000" pitchFamily="2" charset="2"/>
              </a:rPr>
              <a:t>is cross correlated (normalized output) with a sliding window of the received </a:t>
            </a:r>
            <a:r>
              <a:rPr lang="en-US" sz="1800" dirty="0" smtClean="0">
                <a:sym typeface="Wingdings" panose="05000000000000000000" pitchFamily="2" charset="2"/>
              </a:rPr>
              <a:t>samples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ym typeface="Wingdings" panose="05000000000000000000" pitchFamily="2" charset="2"/>
              </a:rPr>
              <a:t>Low rate: Two positive peaks, spaced apart by PN </a:t>
            </a:r>
            <a:r>
              <a:rPr lang="en-US" sz="1400" dirty="0" err="1" smtClean="0">
                <a:sym typeface="Wingdings" panose="05000000000000000000" pitchFamily="2" charset="2"/>
              </a:rPr>
              <a:t>seq</a:t>
            </a:r>
            <a:r>
              <a:rPr lang="en-US" sz="1400" dirty="0" smtClean="0">
                <a:sym typeface="Wingdings" panose="05000000000000000000" pitchFamily="2" charset="2"/>
              </a:rPr>
              <a:t> length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ym typeface="Wingdings" panose="05000000000000000000" pitchFamily="2" charset="2"/>
              </a:rPr>
              <a:t>High rate: Single </a:t>
            </a:r>
            <a:r>
              <a:rPr lang="en-US" sz="1400" dirty="0">
                <a:sym typeface="Wingdings" panose="05000000000000000000" pitchFamily="2" charset="2"/>
              </a:rPr>
              <a:t>peak (positive </a:t>
            </a:r>
            <a:r>
              <a:rPr lang="en-US" sz="1400" dirty="0" smtClean="0">
                <a:sym typeface="Wingdings" panose="05000000000000000000" pitchFamily="2" charset="2"/>
              </a:rPr>
              <a:t>or negative</a:t>
            </a:r>
            <a:r>
              <a:rPr lang="en-US" sz="1400" dirty="0">
                <a:sym typeface="Wingdings" panose="05000000000000000000" pitchFamily="2" charset="2"/>
              </a:rPr>
              <a:t>)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4 </a:t>
            </a:r>
            <a:r>
              <a:rPr lang="en-US" sz="1800" dirty="0">
                <a:sym typeface="Wingdings" panose="05000000000000000000" pitchFamily="2" charset="2"/>
              </a:rPr>
              <a:t>MHz LPF (IIR) – generated using MATLAB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ym typeface="Wingdings" panose="05000000000000000000" pitchFamily="2" charset="2"/>
              </a:rPr>
              <a:t>Numerator order=1, denominator order=1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sym typeface="Wingdings" panose="05000000000000000000" pitchFamily="2" charset="2"/>
              </a:rPr>
              <a:t>Passband</a:t>
            </a:r>
            <a:r>
              <a:rPr lang="en-US" sz="1800" dirty="0">
                <a:sym typeface="Wingdings" panose="05000000000000000000" pitchFamily="2" charset="2"/>
              </a:rPr>
              <a:t> freq. = 2MHz, </a:t>
            </a:r>
            <a:r>
              <a:rPr lang="en-US" sz="1800" dirty="0" err="1">
                <a:sym typeface="Wingdings" panose="05000000000000000000" pitchFamily="2" charset="2"/>
              </a:rPr>
              <a:t>Stopband</a:t>
            </a:r>
            <a:r>
              <a:rPr lang="en-US" sz="1800" dirty="0">
                <a:sym typeface="Wingdings" panose="05000000000000000000" pitchFamily="2" charset="2"/>
              </a:rPr>
              <a:t> freq.=6MHz, Sampling freq. =160MHz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ym typeface="Wingdings" panose="05000000000000000000" pitchFamily="2" charset="2"/>
              </a:rPr>
              <a:t>WUR with in-phase only (single </a:t>
            </a:r>
            <a:r>
              <a:rPr lang="en-US" sz="1800" dirty="0" err="1">
                <a:sym typeface="Wingdings" panose="05000000000000000000" pitchFamily="2" charset="2"/>
              </a:rPr>
              <a:t>rx</a:t>
            </a:r>
            <a:r>
              <a:rPr lang="en-US" sz="1800" dirty="0">
                <a:sym typeface="Wingdings" panose="05000000000000000000" pitchFamily="2" charset="2"/>
              </a:rPr>
              <a:t> chain)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ym typeface="Wingdings" panose="05000000000000000000" pitchFamily="2" charset="2"/>
              </a:rPr>
              <a:t>Channels: AWGN and Channel D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No </a:t>
            </a:r>
            <a:r>
              <a:rPr lang="en-US" sz="1800" dirty="0">
                <a:sym typeface="Wingdings" panose="05000000000000000000" pitchFamily="2" charset="2"/>
              </a:rPr>
              <a:t>phase noise </a:t>
            </a:r>
            <a:endParaRPr lang="en-US" sz="1800" dirty="0" smtClean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2.4 </a:t>
            </a:r>
            <a:r>
              <a:rPr lang="en-US" sz="1800" dirty="0">
                <a:sym typeface="Wingdings" panose="05000000000000000000" pitchFamily="2" charset="2"/>
              </a:rPr>
              <a:t>GHz band operation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25 MHz </a:t>
            </a:r>
            <a:r>
              <a:rPr lang="en-US" sz="1800" dirty="0">
                <a:sym typeface="Wingdings" panose="05000000000000000000" pitchFamily="2" charset="2"/>
              </a:rPr>
              <a:t>away ACI: 16 dB </a:t>
            </a:r>
            <a:r>
              <a:rPr lang="en-US" sz="1800" dirty="0" smtClean="0">
                <a:sym typeface="Wingdings" panose="05000000000000000000" pitchFamily="2" charset="2"/>
              </a:rPr>
              <a:t>higher </a:t>
            </a:r>
            <a:r>
              <a:rPr lang="en-US" sz="1800" dirty="0">
                <a:sym typeface="Wingdings" panose="05000000000000000000" pitchFamily="2" charset="2"/>
              </a:rPr>
              <a:t>than the received signal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ym typeface="Wingdings" panose="05000000000000000000" pitchFamily="2" charset="2"/>
              </a:rPr>
              <a:t>SNR is measured </a:t>
            </a:r>
            <a:r>
              <a:rPr lang="en-US" sz="1800" dirty="0" smtClean="0">
                <a:sym typeface="Wingdings" panose="05000000000000000000" pitchFamily="2" charset="2"/>
              </a:rPr>
              <a:t>at 20 MHz bandwidth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Performance quantified with respect to Genie approaches</a:t>
            </a:r>
            <a:endParaRPr lang="en-US" sz="1800" dirty="0"/>
          </a:p>
          <a:p>
            <a:pPr marL="0" indent="0">
              <a:spcBef>
                <a:spcPts val="0"/>
              </a:spcBef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8153400" y="6475414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Shahrnaz Azizi (Intel Corporation)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31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685801"/>
            <a:ext cx="7770813" cy="685800"/>
          </a:xfrm>
        </p:spPr>
        <p:txBody>
          <a:bodyPr/>
          <a:lstStyle/>
          <a:p>
            <a:r>
              <a:rPr lang="en-US" dirty="0" smtClean="0"/>
              <a:t>Genie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9906000" cy="4568823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Genie with ideal rate and </a:t>
            </a:r>
            <a:r>
              <a:rPr lang="en-US" dirty="0" smtClean="0"/>
              <a:t>timing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Genie knows incoming rate and the precise Timing</a:t>
            </a:r>
            <a:endParaRPr lang="en-US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Best possible performance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Non-realistic, but acts like a baseline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Genie </a:t>
            </a:r>
            <a:r>
              <a:rPr lang="en-US" dirty="0"/>
              <a:t>with ideal rate</a:t>
            </a:r>
            <a:endParaRPr lang="en-US" dirty="0" smtClean="0"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Genie </a:t>
            </a:r>
            <a:r>
              <a:rPr lang="en-US" dirty="0" smtClean="0"/>
              <a:t>only knows </a:t>
            </a:r>
            <a:r>
              <a:rPr lang="en-US" dirty="0"/>
              <a:t>if packet is low/high rate, but not the </a:t>
            </a:r>
            <a:r>
              <a:rPr lang="en-US" dirty="0" smtClean="0"/>
              <a:t>timing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Timing acquisition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Low rate transmission: Considered several approaches and picked the best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Correlating with 128 us sequence and comparing strongest peak to threshold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Correlating with 128 us sequence and looking for three peaks (strong center peak)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Later approach gave better PER performance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High rate transmission 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Correlating with 64 us sequence and </a:t>
            </a:r>
            <a:r>
              <a:rPr lang="en-US" dirty="0"/>
              <a:t>comparing strongest peak to </a:t>
            </a:r>
            <a:r>
              <a:rPr lang="en-US" dirty="0" smtClean="0"/>
              <a:t>threshold was good</a:t>
            </a:r>
            <a:endParaRPr lang="en-US" dirty="0"/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0" indent="0">
              <a:spcBef>
                <a:spcPts val="0"/>
              </a:spcBef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8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54" y="915987"/>
            <a:ext cx="10361084" cy="1065213"/>
          </a:xfrm>
        </p:spPr>
        <p:txBody>
          <a:bodyPr/>
          <a:lstStyle/>
          <a:p>
            <a:r>
              <a:rPr lang="en-US" dirty="0" smtClean="0"/>
              <a:t>Miss Classification of Low </a:t>
            </a:r>
            <a:r>
              <a:rPr lang="en-US" dirty="0"/>
              <a:t>R</a:t>
            </a:r>
            <a:r>
              <a:rPr lang="en-US" dirty="0" smtClean="0"/>
              <a:t>ate (S, S) as High </a:t>
            </a:r>
            <a:r>
              <a:rPr lang="en-US" dirty="0"/>
              <a:t>Rate (</a:t>
            </a:r>
            <a:r>
              <a:rPr lang="en-US" dirty="0" smtClean="0"/>
              <a:t>S)</a:t>
            </a:r>
            <a:br>
              <a:rPr lang="en-US" dirty="0" smtClean="0"/>
            </a:br>
            <a:r>
              <a:rPr lang="en-US" dirty="0" smtClean="0"/>
              <a:t>(Proposal 1)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9684" y="5308979"/>
            <a:ext cx="1088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16 bit correlator better than 32 bit correlator, as expected 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8987"/>
            <a:ext cx="5780402" cy="4113213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26" y="2057400"/>
            <a:ext cx="611203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56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1084" cy="1065213"/>
          </a:xfrm>
        </p:spPr>
        <p:txBody>
          <a:bodyPr/>
          <a:lstStyle/>
          <a:p>
            <a:r>
              <a:rPr lang="en-US" dirty="0" smtClean="0"/>
              <a:t>PER- Low </a:t>
            </a:r>
            <a:r>
              <a:rPr lang="en-US" dirty="0"/>
              <a:t>Rate (S, S) </a:t>
            </a:r>
            <a:r>
              <a:rPr lang="en-US" dirty="0" smtClean="0"/>
              <a:t>Transmission (Proposal 1)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5561013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1.5 dB performance gap compared to genie Rate case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 dB performance gap compared to genie Rate and Timing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92429"/>
            <a:ext cx="5459942" cy="3968584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12" y="1524000"/>
            <a:ext cx="5780402" cy="4113213"/>
          </a:xfrm>
        </p:spPr>
      </p:pic>
    </p:spTree>
    <p:extLst>
      <p:ext uri="{BB962C8B-B14F-4D97-AF65-F5344CB8AC3E}">
        <p14:creationId xmlns:p14="http://schemas.microsoft.com/office/powerpoint/2010/main" val="2704338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62676"/>
            <a:ext cx="10361084" cy="808924"/>
          </a:xfrm>
        </p:spPr>
        <p:txBody>
          <a:bodyPr/>
          <a:lstStyle/>
          <a:p>
            <a:r>
              <a:rPr lang="en-US" dirty="0" smtClean="0"/>
              <a:t>PER- High </a:t>
            </a:r>
            <a:r>
              <a:rPr lang="en-US" dirty="0"/>
              <a:t>Rate </a:t>
            </a:r>
            <a:r>
              <a:rPr lang="en-US" dirty="0" smtClean="0"/>
              <a:t>S Transmission (</a:t>
            </a:r>
            <a:r>
              <a:rPr lang="en-US" dirty="0"/>
              <a:t>Proposal 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5561013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64 us correlator is as good as the genie rate case (No performance gap)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1-2 dB dB performance gap compared to genie Rate and Timing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973" y="1327059"/>
            <a:ext cx="6112827" cy="434975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40" y="1295400"/>
            <a:ext cx="5780402" cy="4381418"/>
          </a:xfrm>
        </p:spPr>
      </p:pic>
    </p:spTree>
    <p:extLst>
      <p:ext uri="{BB962C8B-B14F-4D97-AF65-F5344CB8AC3E}">
        <p14:creationId xmlns:p14="http://schemas.microsoft.com/office/powerpoint/2010/main" val="3376193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 of proposal 1:  S and (S, 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Repeated PN sequence with 16-bit (64 us) correlator is  suited to differentiate two rates</a:t>
            </a:r>
          </a:p>
          <a:p>
            <a:pPr lvl="1"/>
            <a:r>
              <a:rPr lang="en-US" dirty="0" smtClean="0"/>
              <a:t>1 dB Performance gap compared to genie rate case</a:t>
            </a:r>
          </a:p>
          <a:p>
            <a:pPr lvl="2"/>
            <a:r>
              <a:rPr lang="en-US" dirty="0" smtClean="0"/>
              <a:t>No performance gap for high rate transmissions </a:t>
            </a:r>
          </a:p>
          <a:p>
            <a:pPr lvl="2"/>
            <a:r>
              <a:rPr lang="en-US" dirty="0" smtClean="0"/>
              <a:t>Performance gap of 1 dB for low rate transmissions </a:t>
            </a:r>
          </a:p>
          <a:p>
            <a:pPr lvl="1"/>
            <a:r>
              <a:rPr lang="en-US" dirty="0" smtClean="0"/>
              <a:t>2 dB Performance gap compared to genie rate and timing</a:t>
            </a:r>
          </a:p>
          <a:p>
            <a:pPr lvl="2"/>
            <a:r>
              <a:rPr lang="en-US" dirty="0" smtClean="0"/>
              <a:t>Performance gap of 2 dB for high rate transmissions </a:t>
            </a:r>
          </a:p>
          <a:p>
            <a:pPr lvl="2"/>
            <a:r>
              <a:rPr lang="en-US" dirty="0" smtClean="0"/>
              <a:t>Performance gap of 1 dB for low rate transmissions 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327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1084" cy="1065213"/>
          </a:xfrm>
        </p:spPr>
        <p:txBody>
          <a:bodyPr/>
          <a:lstStyle/>
          <a:p>
            <a:r>
              <a:rPr lang="en-US" dirty="0" smtClean="0"/>
              <a:t>PER- </a:t>
            </a:r>
            <a:r>
              <a:rPr lang="en-US" dirty="0"/>
              <a:t>Low Rate </a:t>
            </a:r>
            <a:r>
              <a:rPr lang="en-US" dirty="0" smtClean="0"/>
              <a:t>(S, S) </a:t>
            </a:r>
            <a:r>
              <a:rPr lang="en-US" dirty="0"/>
              <a:t>Transmission (Proposal </a:t>
            </a:r>
            <a:r>
              <a:rPr lang="en-US" dirty="0" smtClean="0"/>
              <a:t>2)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5349895"/>
            <a:ext cx="9677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Performance relative to genie Rate and Timing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0.3 </a:t>
            </a:r>
            <a:r>
              <a:rPr lang="en-US" sz="2000" dirty="0">
                <a:solidFill>
                  <a:schemeClr val="tx1"/>
                </a:solidFill>
              </a:rPr>
              <a:t>dB loss in AWGN and </a:t>
            </a:r>
            <a:r>
              <a:rPr lang="en-US" sz="2000" dirty="0" smtClean="0">
                <a:solidFill>
                  <a:schemeClr val="tx1"/>
                </a:solidFill>
              </a:rPr>
              <a:t>0.6 </a:t>
            </a:r>
            <a:r>
              <a:rPr lang="en-US" sz="2000" dirty="0">
                <a:solidFill>
                  <a:schemeClr val="tx1"/>
                </a:solidFill>
              </a:rPr>
              <a:t>dB loss in Channel 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Misclassification error is very small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68601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16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6" y="1365897"/>
            <a:ext cx="5831044" cy="41132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121" y="1346985"/>
            <a:ext cx="6110105" cy="413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14401" y="620301"/>
                <a:ext cx="10361084" cy="1065213"/>
              </a:xfrm>
            </p:spPr>
            <p:txBody>
              <a:bodyPr/>
              <a:lstStyle/>
              <a:p>
                <a:r>
                  <a:rPr lang="en-US" dirty="0" smtClean="0"/>
                  <a:t>PER- High Rate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Transmission </a:t>
                </a:r>
                <a:br>
                  <a:rPr lang="en-US" dirty="0" smtClean="0"/>
                </a:br>
                <a:r>
                  <a:rPr lang="en-US" dirty="0" smtClean="0"/>
                  <a:t> (S, </a:t>
                </a:r>
                <a:r>
                  <a:rPr lang="en-US" dirty="0"/>
                  <a:t>S</a:t>
                </a:r>
                <a:r>
                  <a:rPr lang="en-US" dirty="0" smtClean="0"/>
                  <a:t>) is used for Lower </a:t>
                </a:r>
                <a:r>
                  <a:rPr lang="en-US" dirty="0"/>
                  <a:t>Rate (Proposal </a:t>
                </a:r>
                <a:r>
                  <a:rPr lang="en-US" dirty="0" smtClean="0"/>
                  <a:t>2)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1" y="620301"/>
                <a:ext cx="10361084" cy="1065213"/>
              </a:xfrm>
              <a:blipFill rotWithShape="0">
                <a:blip r:embed="rId2"/>
                <a:stretch>
                  <a:fillRect t="-7471" b="-19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256243" y="5503783"/>
            <a:ext cx="9677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Performance relative to genie Rate and Timing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1.3 dB loss in AWGN and 2 dB </a:t>
            </a:r>
            <a:r>
              <a:rPr lang="en-US" sz="1800" dirty="0" smtClean="0">
                <a:solidFill>
                  <a:schemeClr val="tx1"/>
                </a:solidFill>
              </a:rPr>
              <a:t>loss in Channel 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Misclassification error is very small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68601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" y="1685514"/>
            <a:ext cx="5695396" cy="38770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81726"/>
            <a:ext cx="5531918" cy="390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3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Conclusions of proposal 2: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:r>
                  <a:rPr lang="en-US" dirty="0" smtClean="0"/>
                  <a:t>(S, </a:t>
                </a:r>
                <a:r>
                  <a:rPr lang="en-US" dirty="0"/>
                  <a:t>S)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51014"/>
            <a:ext cx="10361084" cy="4113213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Use of complement sequence reduces misclassification rate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Small misclassification errors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0.3-0.6 dB loss compared to ideal timing and rate (low rate)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1.3-2 dB  loss compared to ideal timing and rate (high rate)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18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5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idx="1"/>
          </p:nvPr>
        </p:nvSpPr>
        <p:spPr>
          <a:xfrm>
            <a:off x="1905000" y="1443592"/>
            <a:ext cx="9296400" cy="48810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42" y="684076"/>
            <a:ext cx="11963399" cy="556034"/>
          </a:xfrm>
        </p:spPr>
        <p:txBody>
          <a:bodyPr/>
          <a:lstStyle/>
          <a:p>
            <a:r>
              <a:rPr lang="en-US" dirty="0" smtClean="0"/>
              <a:t>Option 3: Single </a:t>
            </a:r>
            <a:r>
              <a:rPr lang="en-US" dirty="0"/>
              <a:t>31-bit </a:t>
            </a:r>
            <a:r>
              <a:rPr lang="en-US" dirty="0" smtClean="0"/>
              <a:t>sequence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23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2498284" y="1874004"/>
            <a:ext cx="1752600" cy="72778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Legacy+WUR</a:t>
            </a:r>
            <a:r>
              <a:rPr lang="en-US" sz="1200" dirty="0" smtClean="0">
                <a:solidFill>
                  <a:schemeClr val="tx1"/>
                </a:solidFill>
              </a:rPr>
              <a:t> mark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6484" y="2050332"/>
            <a:ext cx="1765430" cy="31722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Wake-up preamble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47514" y="2061377"/>
            <a:ext cx="858515" cy="31851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MAC header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902108" y="2061377"/>
            <a:ext cx="1492128" cy="31851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Payload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94236" y="2061378"/>
            <a:ext cx="496949" cy="3185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FCS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32964" y="3097255"/>
            <a:ext cx="129905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31-bit PN seq.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31914" y="3097255"/>
            <a:ext cx="400696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4860484" y="2386105"/>
            <a:ext cx="1761367" cy="65284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2509962" y="1764204"/>
            <a:ext cx="174092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163144" y="1468257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24 </a:t>
            </a:r>
            <a:r>
              <a:rPr lang="en-US" sz="1400" dirty="0">
                <a:solidFill>
                  <a:schemeClr val="tx1"/>
                </a:solidFill>
              </a:rPr>
              <a:t>µs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6032274" y="3649701"/>
            <a:ext cx="1722658" cy="2119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6723258" y="3706565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128 µs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32964" y="4674586"/>
            <a:ext cx="129905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31-bit </a:t>
            </a:r>
            <a:r>
              <a:rPr lang="en-US" sz="1200" dirty="0">
                <a:solidFill>
                  <a:schemeClr val="tx1"/>
                </a:solidFill>
              </a:rPr>
              <a:t>PN </a:t>
            </a:r>
            <a:r>
              <a:rPr lang="en-US" sz="1200" dirty="0" err="1" smtClean="0">
                <a:solidFill>
                  <a:schemeClr val="tx1"/>
                </a:solidFill>
              </a:rPr>
              <a:t>seq</a:t>
            </a:r>
            <a:r>
              <a:rPr lang="en-US" sz="1200" dirty="0" smtClean="0">
                <a:solidFill>
                  <a:schemeClr val="tx1"/>
                </a:solidFill>
              </a:rPr>
              <a:t> Complement.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31914" y="4674586"/>
            <a:ext cx="400696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6003484" y="5242596"/>
            <a:ext cx="1735969" cy="244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6621851" y="5254823"/>
            <a:ext cx="718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128 µs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4650262" y="2404458"/>
            <a:ext cx="1826165" cy="21790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83" name="Rectangle 82"/>
          <p:cNvSpPr/>
          <p:nvPr/>
        </p:nvSpPr>
        <p:spPr>
          <a:xfrm>
            <a:off x="2102610" y="3097255"/>
            <a:ext cx="172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Low Rate: 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2065161" y="4630116"/>
                <a:ext cx="2010102" cy="462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Higher Rate: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161" y="4630116"/>
                <a:ext cx="2010102" cy="462434"/>
              </a:xfrm>
              <a:prstGeom prst="rect">
                <a:avLst/>
              </a:prstGeom>
              <a:blipFill rotWithShape="0">
                <a:blip r:embed="rId2"/>
                <a:stretch>
                  <a:fillRect l="-4848" t="-9333" r="-17879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6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1" y="1830389"/>
            <a:ext cx="7770813" cy="46450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lvl="1" indent="0"/>
            <a:r>
              <a:rPr lang="en-US" sz="1600" dirty="0"/>
              <a:t> </a:t>
            </a:r>
          </a:p>
          <a:p>
            <a:pPr marL="914400" lvl="2" indent="0"/>
            <a:endParaRPr lang="en-US" sz="1400" dirty="0"/>
          </a:p>
          <a:p>
            <a:pPr lvl="2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92842" y="1992314"/>
            <a:ext cx="8305800" cy="457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defTabSz="914400" eaLnBrk="0" hangingPunct="0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kern="0" dirty="0"/>
              <a:t>In this presentation, options of WUR Preamble to support different data rates are discussed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kern="0" dirty="0"/>
              <a:t>Considering the discussions in [</a:t>
            </a:r>
            <a:r>
              <a:rPr lang="en-US" kern="0" dirty="0" smtClean="0"/>
              <a:t>1-4] </a:t>
            </a:r>
            <a:r>
              <a:rPr lang="en-US" kern="0" dirty="0"/>
              <a:t>and the results of straw polls during the IEEE meeting, the following two cases are discussed to provide two different preamble durations for the rate indication</a:t>
            </a:r>
          </a:p>
          <a:p>
            <a:pPr lvl="1" defTabSz="914400" eaLnBrk="0" hangingPunct="0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kern="0" dirty="0" smtClean="0"/>
              <a:t>Use </a:t>
            </a:r>
            <a:r>
              <a:rPr lang="en-US" kern="0" dirty="0"/>
              <a:t>of one and two </a:t>
            </a:r>
            <a:r>
              <a:rPr lang="en-US" kern="0" dirty="0" smtClean="0"/>
              <a:t>15-bit </a:t>
            </a:r>
            <a:r>
              <a:rPr lang="en-US" kern="0" dirty="0"/>
              <a:t>PN </a:t>
            </a:r>
            <a:r>
              <a:rPr lang="en-US" kern="0" dirty="0" smtClean="0"/>
              <a:t>and/or complement of the 15-bit PN sequences</a:t>
            </a:r>
            <a:endParaRPr lang="en-US" kern="0" dirty="0"/>
          </a:p>
          <a:p>
            <a:pPr lvl="1" defTabSz="914400" eaLnBrk="0" hangingPunct="0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kern="0" dirty="0"/>
              <a:t>Shorter OOK symbol duration of </a:t>
            </a:r>
            <a:r>
              <a:rPr lang="en-US" kern="0" dirty="0" smtClean="0"/>
              <a:t>2usec (option 5 in backup slides)</a:t>
            </a:r>
            <a:endParaRPr lang="en-US" kern="0" dirty="0"/>
          </a:p>
          <a:p>
            <a:pPr lvl="1">
              <a:buFont typeface="Arial" panose="020B0604020202020204" pitchFamily="34" charset="0"/>
              <a:buChar char="•"/>
            </a:pPr>
            <a:endParaRPr lang="en-US" kern="0" dirty="0"/>
          </a:p>
          <a:p>
            <a:pPr lvl="1">
              <a:buFont typeface="Arial" panose="020B0604020202020204" pitchFamily="34" charset="0"/>
              <a:buChar char="•"/>
            </a:pPr>
            <a:endParaRPr lang="en-US" kern="0" dirty="0"/>
          </a:p>
          <a:p>
            <a:pPr>
              <a:buFont typeface="Arial" panose="020B0604020202020204" pitchFamily="34" charset="0"/>
              <a:buChar char="•"/>
            </a:pPr>
            <a:endParaRPr lang="en-US" kern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idx="16"/>
          </p:nvPr>
        </p:nvSpPr>
        <p:spPr>
          <a:xfrm>
            <a:off x="8305800" y="6521450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79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 Low Rate 31-bit PN Sequence Transmission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07042" y="5537219"/>
            <a:ext cx="9677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Performance relative to genie Rate and Timing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0.4 </a:t>
            </a:r>
            <a:r>
              <a:rPr lang="en-US" sz="2000" dirty="0">
                <a:solidFill>
                  <a:schemeClr val="tx1"/>
                </a:solidFill>
              </a:rPr>
              <a:t>dB loss in AWGN and </a:t>
            </a:r>
            <a:r>
              <a:rPr lang="en-US" sz="2000" dirty="0" smtClean="0">
                <a:solidFill>
                  <a:schemeClr val="tx1"/>
                </a:solidFill>
              </a:rPr>
              <a:t>0.8 </a:t>
            </a:r>
            <a:r>
              <a:rPr lang="en-US" sz="2000" dirty="0">
                <a:solidFill>
                  <a:schemeClr val="tx1"/>
                </a:solidFill>
              </a:rPr>
              <a:t>dB </a:t>
            </a:r>
            <a:r>
              <a:rPr lang="en-US" sz="2000" dirty="0" smtClean="0">
                <a:solidFill>
                  <a:schemeClr val="tx1"/>
                </a:solidFill>
              </a:rPr>
              <a:t>loss in Channel D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048" y="1510145"/>
            <a:ext cx="5894057" cy="4157662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02245"/>
            <a:ext cx="5831044" cy="4113213"/>
          </a:xfrm>
        </p:spPr>
      </p:pic>
    </p:spTree>
    <p:extLst>
      <p:ext uri="{BB962C8B-B14F-4D97-AF65-F5344CB8AC3E}">
        <p14:creationId xmlns:p14="http://schemas.microsoft.com/office/powerpoint/2010/main" val="2535973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1"/>
            <a:ext cx="10970685" cy="1065213"/>
          </a:xfrm>
        </p:spPr>
        <p:txBody>
          <a:bodyPr/>
          <a:lstStyle/>
          <a:p>
            <a:r>
              <a:rPr lang="en-US" dirty="0"/>
              <a:t>PER- </a:t>
            </a:r>
            <a:r>
              <a:rPr lang="en-US" dirty="0" smtClean="0"/>
              <a:t>High Rate: Complement of 31-bit of Low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07042" y="5537219"/>
            <a:ext cx="9677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Performance relative to genie Rate and Timing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0.6 </a:t>
            </a:r>
            <a:r>
              <a:rPr lang="en-US" sz="2000" dirty="0">
                <a:solidFill>
                  <a:schemeClr val="tx1"/>
                </a:solidFill>
              </a:rPr>
              <a:t>dB loss in AWGN and </a:t>
            </a:r>
            <a:r>
              <a:rPr lang="en-US" sz="2000" dirty="0" smtClean="0">
                <a:solidFill>
                  <a:schemeClr val="tx1"/>
                </a:solidFill>
              </a:rPr>
              <a:t>1.3 </a:t>
            </a:r>
            <a:r>
              <a:rPr lang="en-US" sz="2000" dirty="0">
                <a:solidFill>
                  <a:schemeClr val="tx1"/>
                </a:solidFill>
              </a:rPr>
              <a:t>dB </a:t>
            </a:r>
            <a:r>
              <a:rPr lang="en-US" sz="2000" dirty="0" smtClean="0">
                <a:solidFill>
                  <a:schemeClr val="tx1"/>
                </a:solidFill>
              </a:rPr>
              <a:t>loss in Channel D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09718"/>
            <a:ext cx="5831044" cy="41132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22" y="1489086"/>
            <a:ext cx="6110105" cy="41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59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idx="1"/>
          </p:nvPr>
        </p:nvSpPr>
        <p:spPr>
          <a:xfrm>
            <a:off x="1905000" y="1443592"/>
            <a:ext cx="9296400" cy="48810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42" y="684076"/>
            <a:ext cx="11963399" cy="556034"/>
          </a:xfrm>
        </p:spPr>
        <p:txBody>
          <a:bodyPr/>
          <a:lstStyle/>
          <a:p>
            <a:r>
              <a:rPr lang="en-US" dirty="0" smtClean="0"/>
              <a:t>Option 4: Single 15-bit sequence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23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2498284" y="1874004"/>
            <a:ext cx="1752600" cy="72778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Legacy+WUR</a:t>
            </a:r>
            <a:r>
              <a:rPr lang="en-US" sz="1200" dirty="0" smtClean="0">
                <a:solidFill>
                  <a:schemeClr val="tx1"/>
                </a:solidFill>
              </a:rPr>
              <a:t> mark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6484" y="2050332"/>
            <a:ext cx="1765430" cy="31722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Wake-up preamble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47514" y="2061377"/>
            <a:ext cx="858515" cy="31851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MAC header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902108" y="2061377"/>
            <a:ext cx="1492128" cy="31851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Payload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94236" y="2061378"/>
            <a:ext cx="496949" cy="3185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FCS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32964" y="3097255"/>
            <a:ext cx="129905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15-bit PN seq.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31914" y="3097255"/>
            <a:ext cx="400696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4860484" y="2386105"/>
            <a:ext cx="1761367" cy="65284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2509962" y="1764204"/>
            <a:ext cx="174092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163144" y="1468257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24 </a:t>
            </a:r>
            <a:r>
              <a:rPr lang="en-US" sz="1400" dirty="0">
                <a:solidFill>
                  <a:schemeClr val="tx1"/>
                </a:solidFill>
              </a:rPr>
              <a:t>µs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6047514" y="3687400"/>
            <a:ext cx="1722658" cy="2119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6654622" y="3762904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64 µs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32964" y="4674586"/>
            <a:ext cx="129905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15-bit </a:t>
            </a:r>
            <a:r>
              <a:rPr lang="en-US" sz="1200" dirty="0">
                <a:solidFill>
                  <a:schemeClr val="tx1"/>
                </a:solidFill>
              </a:rPr>
              <a:t>PN </a:t>
            </a:r>
            <a:r>
              <a:rPr lang="en-US" sz="1200" dirty="0" err="1" smtClean="0">
                <a:solidFill>
                  <a:schemeClr val="tx1"/>
                </a:solidFill>
              </a:rPr>
              <a:t>seq</a:t>
            </a:r>
            <a:r>
              <a:rPr lang="en-US" sz="1200" dirty="0" smtClean="0">
                <a:solidFill>
                  <a:schemeClr val="tx1"/>
                </a:solidFill>
              </a:rPr>
              <a:t> Complement.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31914" y="4674586"/>
            <a:ext cx="400696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6003484" y="5242596"/>
            <a:ext cx="1735969" cy="244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6621851" y="5254823"/>
            <a:ext cx="718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64 µs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4650262" y="2404458"/>
            <a:ext cx="1826165" cy="21790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83" name="Rectangle 82"/>
          <p:cNvSpPr/>
          <p:nvPr/>
        </p:nvSpPr>
        <p:spPr>
          <a:xfrm>
            <a:off x="1851811" y="3097255"/>
            <a:ext cx="172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Low Rate: 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1904646" y="4630116"/>
                <a:ext cx="2010102" cy="462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Higher Rate: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646" y="4630116"/>
                <a:ext cx="2010102" cy="462434"/>
              </a:xfrm>
              <a:prstGeom prst="rect">
                <a:avLst/>
              </a:prstGeom>
              <a:blipFill rotWithShape="0">
                <a:blip r:embed="rId2"/>
                <a:stretch>
                  <a:fillRect l="-4545" t="-9333" r="-1818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1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0653"/>
            <a:ext cx="10361084" cy="1065213"/>
          </a:xfrm>
        </p:spPr>
        <p:txBody>
          <a:bodyPr/>
          <a:lstStyle/>
          <a:p>
            <a:r>
              <a:rPr lang="en-US" dirty="0"/>
              <a:t>PER- Low Rate 15-bit PN Sequence Transmission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07042" y="5517616"/>
            <a:ext cx="9677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Performance relative to genie Rate and Timing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dB loss in AWGN and </a:t>
            </a:r>
            <a:r>
              <a:rPr lang="en-US" sz="2000" dirty="0" smtClean="0">
                <a:solidFill>
                  <a:schemeClr val="tx1"/>
                </a:solidFill>
              </a:rPr>
              <a:t>1.2 </a:t>
            </a:r>
            <a:r>
              <a:rPr lang="en-US" sz="2000" dirty="0">
                <a:solidFill>
                  <a:schemeClr val="tx1"/>
                </a:solidFill>
              </a:rPr>
              <a:t>dB </a:t>
            </a:r>
            <a:r>
              <a:rPr lang="en-US" sz="2000" dirty="0" smtClean="0">
                <a:solidFill>
                  <a:schemeClr val="tx1"/>
                </a:solidFill>
              </a:rPr>
              <a:t>loss in Channel D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2" y="1405235"/>
            <a:ext cx="5831044" cy="41132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61" y="1459210"/>
            <a:ext cx="5678009" cy="410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55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0653"/>
            <a:ext cx="10361084" cy="1065213"/>
          </a:xfrm>
        </p:spPr>
        <p:txBody>
          <a:bodyPr/>
          <a:lstStyle/>
          <a:p>
            <a:r>
              <a:rPr lang="en-US" dirty="0"/>
              <a:t>PER- High Rate: Complement of </a:t>
            </a:r>
            <a:r>
              <a:rPr lang="en-US" dirty="0" smtClean="0"/>
              <a:t>15-bit </a:t>
            </a:r>
            <a:r>
              <a:rPr lang="en-US" dirty="0"/>
              <a:t>of Low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256242" y="5363748"/>
            <a:ext cx="9677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Performance relative to genie Rate and Timing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2 </a:t>
            </a:r>
            <a:r>
              <a:rPr lang="en-US" sz="2000" dirty="0">
                <a:solidFill>
                  <a:schemeClr val="tx1"/>
                </a:solidFill>
              </a:rPr>
              <a:t>dB loss in AWGN and </a:t>
            </a:r>
            <a:r>
              <a:rPr lang="en-US" sz="2000" dirty="0" smtClean="0">
                <a:solidFill>
                  <a:schemeClr val="tx1"/>
                </a:solidFill>
              </a:rPr>
              <a:t>4 </a:t>
            </a:r>
            <a:r>
              <a:rPr lang="en-US" sz="2000" dirty="0">
                <a:solidFill>
                  <a:schemeClr val="tx1"/>
                </a:solidFill>
              </a:rPr>
              <a:t>dB </a:t>
            </a:r>
            <a:r>
              <a:rPr lang="en-US" sz="2000" dirty="0" smtClean="0">
                <a:solidFill>
                  <a:schemeClr val="tx1"/>
                </a:solidFill>
              </a:rPr>
              <a:t>loss in Channel D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4" y="1371600"/>
            <a:ext cx="5831044" cy="411321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18" y="1405069"/>
            <a:ext cx="6110105" cy="407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98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1" y="1751014"/>
                <a:ext cx="10361084" cy="4113213"/>
              </a:xfrm>
            </p:spPr>
            <p:txBody>
              <a:bodyPr/>
              <a:lstStyle/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Use of a structured </a:t>
                </a:r>
                <a:r>
                  <a:rPr lang="en-US" sz="3200" dirty="0"/>
                  <a:t>preamble of </a:t>
                </a:r>
                <a:r>
                  <a:rPr lang="en-US" sz="3200" dirty="0" smtClean="0"/>
                  <a:t>(</a:t>
                </a:r>
                <a:r>
                  <a:rPr lang="en-US" sz="3200" dirty="0"/>
                  <a:t>S, S) </a:t>
                </a:r>
                <a:r>
                  <a:rPr lang="en-US" sz="3200" dirty="0" smtClean="0"/>
                  <a:t>for low rate and S </a:t>
                </a:r>
                <a:r>
                  <a:rPr lang="en-US" sz="3200" dirty="0"/>
                  <a:t>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3200" dirty="0" smtClean="0"/>
                  <a:t> for high rate provides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3000" dirty="0" smtClean="0"/>
                  <a:t>Lower hardware complexity 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3000" dirty="0" smtClean="0"/>
                  <a:t>Lower overhead at higher rate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3000" dirty="0" smtClean="0"/>
                  <a:t>Very good misclassification rate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3000" dirty="0" smtClean="0"/>
                  <a:t>Very good  PER performance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751014"/>
                <a:ext cx="10361084" cy="4113213"/>
              </a:xfrm>
              <a:blipFill rotWithShape="0">
                <a:blip r:embed="rId2"/>
                <a:stretch>
                  <a:fillRect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2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1" y="1830389"/>
            <a:ext cx="7770813" cy="46450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lvl="1" indent="0"/>
            <a:r>
              <a:rPr lang="en-US" sz="1600" dirty="0"/>
              <a:t> </a:t>
            </a:r>
          </a:p>
          <a:p>
            <a:pPr marL="914400" lvl="2" indent="0"/>
            <a:endParaRPr lang="en-US" sz="1400" dirty="0"/>
          </a:p>
          <a:p>
            <a:pPr lvl="2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6"/>
          </p:nvPr>
        </p:nvSpPr>
        <p:spPr>
          <a:xfrm>
            <a:off x="8229600" y="6476207"/>
            <a:ext cx="3184520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80406" y="1751013"/>
            <a:ext cx="8305800" cy="457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defTabSz="914400" eaLnBrk="0" hangingPunct="0">
              <a:spcBef>
                <a:spcPct val="20000"/>
              </a:spcBef>
              <a:buClrTx/>
              <a:buSzTx/>
            </a:pPr>
            <a:r>
              <a:rPr lang="en-US" kern="0" dirty="0" smtClean="0"/>
              <a:t>[</a:t>
            </a:r>
            <a:r>
              <a:rPr lang="en-US" kern="0" dirty="0"/>
              <a:t>1</a:t>
            </a:r>
            <a:r>
              <a:rPr lang="en-US" kern="0" dirty="0" smtClean="0"/>
              <a:t>] 17/0997r0 </a:t>
            </a:r>
            <a:r>
              <a:rPr lang="en-US" kern="0" dirty="0"/>
              <a:t>Preamble  </a:t>
            </a:r>
            <a:r>
              <a:rPr lang="en-US" kern="0" dirty="0" smtClean="0"/>
              <a:t>Options, </a:t>
            </a:r>
            <a:r>
              <a:rPr lang="en-US" kern="0" dirty="0"/>
              <a:t>IEEE 802.11 </a:t>
            </a:r>
            <a:r>
              <a:rPr lang="en-US" kern="0" dirty="0" err="1"/>
              <a:t>TGba</a:t>
            </a:r>
            <a:r>
              <a:rPr lang="en-US" kern="0" dirty="0"/>
              <a:t>, </a:t>
            </a:r>
            <a:r>
              <a:rPr lang="en-US" kern="0" dirty="0" smtClean="0"/>
              <a:t>July </a:t>
            </a:r>
            <a:r>
              <a:rPr lang="en-US" kern="0" dirty="0"/>
              <a:t>2017 </a:t>
            </a:r>
            <a:endParaRPr lang="en-US" kern="0" dirty="0" smtClean="0"/>
          </a:p>
          <a:p>
            <a:pPr marL="0" indent="0" defTabSz="914400" eaLnBrk="0" hangingPunct="0">
              <a:spcBef>
                <a:spcPct val="20000"/>
              </a:spcBef>
              <a:buClrTx/>
              <a:buSzTx/>
            </a:pPr>
            <a:r>
              <a:rPr lang="en-US" kern="0" dirty="0" smtClean="0"/>
              <a:t>[2</a:t>
            </a:r>
            <a:r>
              <a:rPr lang="en-US" kern="0" dirty="0"/>
              <a:t>] </a:t>
            </a:r>
            <a:r>
              <a:rPr lang="en-US" kern="0" dirty="0" smtClean="0"/>
              <a:t>17/1442r0 WUR </a:t>
            </a:r>
            <a:r>
              <a:rPr lang="en-US" kern="0" dirty="0"/>
              <a:t>Preamble Performance Study with </a:t>
            </a:r>
            <a:br>
              <a:rPr lang="en-US" kern="0" dirty="0"/>
            </a:br>
            <a:r>
              <a:rPr lang="en-US" kern="0" dirty="0"/>
              <a:t>Phase Noise and </a:t>
            </a:r>
            <a:r>
              <a:rPr lang="en-US" kern="0" dirty="0" smtClean="0"/>
              <a:t>ACI</a:t>
            </a:r>
            <a:r>
              <a:rPr lang="en-US" kern="0" dirty="0"/>
              <a:t>, IEEE 802.11 </a:t>
            </a:r>
            <a:r>
              <a:rPr lang="en-US" kern="0" dirty="0" err="1"/>
              <a:t>TGba</a:t>
            </a:r>
            <a:r>
              <a:rPr lang="en-US" kern="0" dirty="0"/>
              <a:t>, September </a:t>
            </a:r>
            <a:r>
              <a:rPr lang="en-US" kern="0" dirty="0" smtClean="0"/>
              <a:t>2017</a:t>
            </a:r>
            <a:endParaRPr lang="en-US" kern="0" dirty="0"/>
          </a:p>
          <a:p>
            <a:pPr marL="0" indent="0" defTabSz="914400" eaLnBrk="0" hangingPunct="0">
              <a:spcBef>
                <a:spcPct val="20000"/>
              </a:spcBef>
              <a:buClrTx/>
              <a:buSzTx/>
            </a:pPr>
            <a:r>
              <a:rPr lang="en-US" kern="0" dirty="0" smtClean="0"/>
              <a:t>[3] 17/1355r1 </a:t>
            </a:r>
            <a:r>
              <a:rPr lang="en-GB" dirty="0" smtClean="0"/>
              <a:t>WUR </a:t>
            </a:r>
            <a:r>
              <a:rPr lang="en-GB" dirty="0"/>
              <a:t>Preamble Evaluation</a:t>
            </a:r>
            <a:r>
              <a:rPr lang="en-US" kern="0" dirty="0" smtClean="0"/>
              <a:t>, </a:t>
            </a:r>
            <a:r>
              <a:rPr lang="en-US" kern="0" dirty="0"/>
              <a:t>IEEE 802.11 </a:t>
            </a:r>
            <a:r>
              <a:rPr lang="en-US" kern="0" dirty="0" err="1"/>
              <a:t>TGba</a:t>
            </a:r>
            <a:r>
              <a:rPr lang="en-US" kern="0" dirty="0"/>
              <a:t>, </a:t>
            </a:r>
            <a:r>
              <a:rPr lang="en-US" kern="0" dirty="0" smtClean="0"/>
              <a:t>September </a:t>
            </a:r>
            <a:r>
              <a:rPr lang="en-US" kern="0" dirty="0"/>
              <a:t>2017</a:t>
            </a:r>
          </a:p>
          <a:p>
            <a:pPr marL="0" indent="0" defTabSz="914400" eaLnBrk="0" hangingPunct="0">
              <a:spcBef>
                <a:spcPct val="20000"/>
              </a:spcBef>
              <a:buClrTx/>
              <a:buSzTx/>
            </a:pPr>
            <a:r>
              <a:rPr lang="en-US" kern="0" dirty="0" smtClean="0"/>
              <a:t>[4] 17/1345r5 </a:t>
            </a:r>
            <a:r>
              <a:rPr lang="en-US" kern="0" dirty="0"/>
              <a:t>11ba PHY Frame Format Proposal, IEEE 802.11 </a:t>
            </a:r>
            <a:r>
              <a:rPr lang="en-US" kern="0" dirty="0" err="1" smtClean="0"/>
              <a:t>TGba</a:t>
            </a:r>
            <a:r>
              <a:rPr lang="en-US" kern="0" dirty="0" smtClean="0"/>
              <a:t>, </a:t>
            </a:r>
            <a:r>
              <a:rPr lang="en-US" kern="0" dirty="0"/>
              <a:t>September </a:t>
            </a:r>
            <a:r>
              <a:rPr lang="en-US" kern="0" dirty="0" smtClean="0"/>
              <a:t>2017</a:t>
            </a:r>
          </a:p>
          <a:p>
            <a:pPr marL="0" indent="0" defTabSz="914400" eaLnBrk="0" hangingPunct="0">
              <a:spcBef>
                <a:spcPct val="20000"/>
              </a:spcBef>
              <a:buClrTx/>
              <a:buSzTx/>
            </a:pPr>
            <a:r>
              <a:rPr lang="en-US" kern="0" dirty="0"/>
              <a:t>[5] </a:t>
            </a:r>
            <a:r>
              <a:rPr lang="en-US" kern="0" dirty="0" smtClean="0"/>
              <a:t>17/1615r0 OOK </a:t>
            </a:r>
            <a:r>
              <a:rPr lang="en-US" kern="0" dirty="0"/>
              <a:t>waveform generation for high data </a:t>
            </a:r>
            <a:r>
              <a:rPr lang="en-US" kern="0" dirty="0" smtClean="0"/>
              <a:t>rate</a:t>
            </a:r>
            <a:r>
              <a:rPr lang="en-US" kern="0" dirty="0"/>
              <a:t>, IEEE 802.11 </a:t>
            </a:r>
            <a:r>
              <a:rPr lang="en-US" kern="0" dirty="0" err="1"/>
              <a:t>TGba</a:t>
            </a:r>
            <a:r>
              <a:rPr lang="en-US" kern="0" dirty="0"/>
              <a:t>, </a:t>
            </a:r>
            <a:r>
              <a:rPr lang="en-US" kern="0" dirty="0" smtClean="0"/>
              <a:t>November </a:t>
            </a:r>
            <a:r>
              <a:rPr lang="en-US" kern="0" dirty="0"/>
              <a:t>2017</a:t>
            </a:r>
          </a:p>
          <a:p>
            <a:pPr marL="0" indent="0" defTabSz="914400" eaLnBrk="0" hangingPunct="0">
              <a:spcBef>
                <a:spcPct val="20000"/>
              </a:spcBef>
              <a:buClrTx/>
              <a:buSzTx/>
            </a:pPr>
            <a:endParaRPr lang="en-US" kern="0" dirty="0"/>
          </a:p>
          <a:p>
            <a:pPr marL="0" indent="0" defTabSz="914400" eaLnBrk="0" hangingPunct="0">
              <a:spcBef>
                <a:spcPct val="20000"/>
              </a:spcBef>
              <a:buClrTx/>
              <a:buSzTx/>
            </a:pPr>
            <a:endParaRPr lang="en-US" kern="0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9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521" y="2590800"/>
            <a:ext cx="10361084" cy="1065213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1" y="1830389"/>
            <a:ext cx="7770813" cy="46450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lvl="1" indent="0"/>
            <a:r>
              <a:rPr lang="en-US" sz="1600" dirty="0"/>
              <a:t> </a:t>
            </a:r>
          </a:p>
          <a:p>
            <a:pPr marL="914400" lvl="2" indent="0"/>
            <a:endParaRPr lang="en-US" sz="1400" dirty="0"/>
          </a:p>
          <a:p>
            <a:pPr lvl="2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6"/>
          </p:nvPr>
        </p:nvSpPr>
        <p:spPr>
          <a:xfrm>
            <a:off x="8229600" y="6476207"/>
            <a:ext cx="3184520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46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idx="1"/>
          </p:nvPr>
        </p:nvSpPr>
        <p:spPr>
          <a:xfrm>
            <a:off x="1849967" y="1981200"/>
            <a:ext cx="9296400" cy="445872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Correlating with the known 32-bit sequence results in three peaks: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967" y="622360"/>
            <a:ext cx="8633298" cy="1139167"/>
          </a:xfrm>
        </p:spPr>
        <p:txBody>
          <a:bodyPr/>
          <a:lstStyle/>
          <a:p>
            <a:r>
              <a:rPr lang="en-US" dirty="0" smtClean="0"/>
              <a:t>Detection Method for the Common Sequence Case: lower Rate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68601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idx="16"/>
          </p:nvPr>
        </p:nvSpPr>
        <p:spPr>
          <a:xfrm>
            <a:off x="6999977" y="6475414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23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4879575" y="2743200"/>
            <a:ext cx="129905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524828" y="2743200"/>
            <a:ext cx="129905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78525" y="2743200"/>
            <a:ext cx="400696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02214" y="2743200"/>
            <a:ext cx="400696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1289189" y="5046767"/>
            <a:ext cx="9028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3</a:t>
            </a:r>
            <a:r>
              <a:rPr lang="en-US" sz="1600" baseline="30000" dirty="0" smtClean="0">
                <a:solidFill>
                  <a:schemeClr val="tx1"/>
                </a:solidFill>
              </a:rPr>
              <a:t>rd</a:t>
            </a:r>
            <a:r>
              <a:rPr lang="en-US" sz="1600" dirty="0" smtClean="0">
                <a:solidFill>
                  <a:schemeClr val="tx1"/>
                </a:solidFill>
              </a:rPr>
              <a:t>  Peak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3089047" y="3873421"/>
            <a:ext cx="1299055" cy="407961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784700" y="3873421"/>
            <a:ext cx="1299055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87997" y="3863871"/>
            <a:ext cx="400696" cy="41751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399516" y="3870058"/>
            <a:ext cx="400696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" name="Flowchart: Document 4"/>
          <p:cNvSpPr/>
          <p:nvPr/>
        </p:nvSpPr>
        <p:spPr bwMode="auto">
          <a:xfrm rot="5400000">
            <a:off x="1604081" y="3190677"/>
            <a:ext cx="417193" cy="1750280"/>
          </a:xfrm>
          <a:prstGeom prst="flowChartDocument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3" name="Flowchart: Document 42"/>
          <p:cNvSpPr/>
          <p:nvPr/>
        </p:nvSpPr>
        <p:spPr bwMode="auto">
          <a:xfrm rot="16200000">
            <a:off x="6733457" y="3216727"/>
            <a:ext cx="417193" cy="1706972"/>
          </a:xfrm>
          <a:prstGeom prst="flowChartDocument">
            <a:avLst/>
          </a:prstGeom>
          <a:pattFill prst="trellis">
            <a:fgClr>
              <a:srgbClr val="99FF99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9608" y="3852682"/>
            <a:ext cx="1552600" cy="463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Received samples prior to the preamble</a:t>
            </a:r>
          </a:p>
        </p:txBody>
      </p:sp>
      <p:sp>
        <p:nvSpPr>
          <p:cNvPr id="94" name="Rectangle 93"/>
          <p:cNvSpPr/>
          <p:nvPr/>
        </p:nvSpPr>
        <p:spPr>
          <a:xfrm>
            <a:off x="1405813" y="3849632"/>
            <a:ext cx="15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Other received samples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-56960" y="3241196"/>
            <a:ext cx="6858002" cy="428399"/>
            <a:chOff x="3200809" y="2719619"/>
            <a:chExt cx="6858002" cy="428399"/>
          </a:xfrm>
        </p:grpSpPr>
        <p:sp>
          <p:nvSpPr>
            <p:cNvPr id="99" name="Rectangle 98"/>
            <p:cNvSpPr/>
            <p:nvPr/>
          </p:nvSpPr>
          <p:spPr>
            <a:xfrm>
              <a:off x="5352318" y="2726428"/>
              <a:ext cx="1299055" cy="417195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15-bit PN seq.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084269" y="2730823"/>
              <a:ext cx="1299055" cy="417195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15-bit PN seq.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951268" y="2726428"/>
              <a:ext cx="400696" cy="417195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663847" y="2726428"/>
              <a:ext cx="400696" cy="417195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3" name="Flowchart: Document 102"/>
            <p:cNvSpPr/>
            <p:nvPr/>
          </p:nvSpPr>
          <p:spPr bwMode="auto">
            <a:xfrm rot="5400000">
              <a:off x="3867352" y="2053076"/>
              <a:ext cx="417193" cy="1750280"/>
            </a:xfrm>
            <a:prstGeom prst="flowChartDocument">
              <a:avLst/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4" name="Flowchart: Document 103"/>
            <p:cNvSpPr/>
            <p:nvPr/>
          </p:nvSpPr>
          <p:spPr bwMode="auto">
            <a:xfrm rot="16200000">
              <a:off x="8996728" y="2079126"/>
              <a:ext cx="417193" cy="1706972"/>
            </a:xfrm>
            <a:prstGeom prst="flowChartDocument">
              <a:avLst/>
            </a:prstGeom>
            <a:pattFill prst="trellis">
              <a:fgClr>
                <a:srgbClr val="99FF99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 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97" name="Rectangle 96"/>
          <p:cNvSpPr/>
          <p:nvPr/>
        </p:nvSpPr>
        <p:spPr>
          <a:xfrm>
            <a:off x="5185110" y="3236658"/>
            <a:ext cx="1552600" cy="463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Received samples prior to the preamble</a:t>
            </a:r>
          </a:p>
        </p:txBody>
      </p:sp>
      <p:sp>
        <p:nvSpPr>
          <p:cNvPr id="98" name="Rectangle 97"/>
          <p:cNvSpPr/>
          <p:nvPr/>
        </p:nvSpPr>
        <p:spPr>
          <a:xfrm>
            <a:off x="411315" y="3233608"/>
            <a:ext cx="15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Other received samples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2764566" y="4453033"/>
            <a:ext cx="6858002" cy="433313"/>
            <a:chOff x="3200809" y="2719619"/>
            <a:chExt cx="6858002" cy="433313"/>
          </a:xfrm>
        </p:grpSpPr>
        <p:sp>
          <p:nvSpPr>
            <p:cNvPr id="109" name="Rectangle 108"/>
            <p:cNvSpPr/>
            <p:nvPr/>
          </p:nvSpPr>
          <p:spPr>
            <a:xfrm>
              <a:off x="5352318" y="2726428"/>
              <a:ext cx="1299055" cy="417195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15-bit PN seq.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034978" y="2735737"/>
              <a:ext cx="1299055" cy="417195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15-bit PN seq.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951268" y="2726428"/>
              <a:ext cx="400696" cy="417195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631660" y="2726427"/>
              <a:ext cx="400696" cy="417195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13" name="Flowchart: Document 112"/>
            <p:cNvSpPr/>
            <p:nvPr/>
          </p:nvSpPr>
          <p:spPr bwMode="auto">
            <a:xfrm rot="5400000">
              <a:off x="3867352" y="2053076"/>
              <a:ext cx="417193" cy="1750280"/>
            </a:xfrm>
            <a:prstGeom prst="flowChartDocument">
              <a:avLst/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4" name="Flowchart: Document 113"/>
            <p:cNvSpPr/>
            <p:nvPr/>
          </p:nvSpPr>
          <p:spPr bwMode="auto">
            <a:xfrm rot="16200000">
              <a:off x="8996728" y="2079126"/>
              <a:ext cx="417193" cy="1706972"/>
            </a:xfrm>
            <a:prstGeom prst="flowChartDocument">
              <a:avLst/>
            </a:prstGeom>
            <a:pattFill prst="trellis">
              <a:fgClr>
                <a:srgbClr val="99FF99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 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8006636" y="4448495"/>
            <a:ext cx="1552600" cy="463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Received samples prior to the preamble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3232841" y="4445445"/>
            <a:ext cx="15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Other received samples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4494519" y="5026657"/>
            <a:ext cx="6858002" cy="466317"/>
            <a:chOff x="914400" y="2697176"/>
            <a:chExt cx="6858002" cy="466317"/>
          </a:xfrm>
        </p:grpSpPr>
        <p:grpSp>
          <p:nvGrpSpPr>
            <p:cNvPr id="116" name="Group 115"/>
            <p:cNvGrpSpPr/>
            <p:nvPr/>
          </p:nvGrpSpPr>
          <p:grpSpPr>
            <a:xfrm>
              <a:off x="914400" y="2704764"/>
              <a:ext cx="6858002" cy="424004"/>
              <a:chOff x="3200809" y="2719619"/>
              <a:chExt cx="6858002" cy="424004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5352318" y="2726428"/>
                <a:ext cx="1299055" cy="417195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15-bit PN seq.</a:t>
                </a: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6651728" y="2726428"/>
                <a:ext cx="1299055" cy="417195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15-bit PN seq.</a:t>
                </a: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4951268" y="2726428"/>
                <a:ext cx="400696" cy="417195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951142" y="2726428"/>
                <a:ext cx="400696" cy="417195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24" name="Flowchart: Document 123"/>
              <p:cNvSpPr/>
              <p:nvPr/>
            </p:nvSpPr>
            <p:spPr bwMode="auto">
              <a:xfrm rot="5400000">
                <a:off x="3867352" y="2053076"/>
                <a:ext cx="417193" cy="1750280"/>
              </a:xfrm>
              <a:prstGeom prst="flowChartDocument">
                <a:avLst/>
              </a:prstGeom>
              <a:solidFill>
                <a:srgbClr val="99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Flowchart: Document 124"/>
              <p:cNvSpPr/>
              <p:nvPr/>
            </p:nvSpPr>
            <p:spPr bwMode="auto">
              <a:xfrm rot="16200000">
                <a:off x="8996728" y="2079126"/>
                <a:ext cx="417193" cy="1706972"/>
              </a:xfrm>
              <a:prstGeom prst="flowChartDocument">
                <a:avLst/>
              </a:prstGeom>
              <a:pattFill prst="trellis">
                <a:fgClr>
                  <a:srgbClr val="99FF99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 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7" name="Rectangle 116"/>
            <p:cNvSpPr/>
            <p:nvPr/>
          </p:nvSpPr>
          <p:spPr>
            <a:xfrm>
              <a:off x="6156470" y="2700226"/>
              <a:ext cx="1552600" cy="463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Received samples prior to the preamble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382675" y="2697176"/>
              <a:ext cx="1552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Other received samples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26" name="Straight Connector 125"/>
          <p:cNvCxnSpPr/>
          <p:nvPr/>
        </p:nvCxnSpPr>
        <p:spPr bwMode="auto">
          <a:xfrm flipV="1">
            <a:off x="6757436" y="3439970"/>
            <a:ext cx="1565286" cy="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7" name="Rectangle 126"/>
          <p:cNvSpPr/>
          <p:nvPr/>
        </p:nvSpPr>
        <p:spPr>
          <a:xfrm>
            <a:off x="9772496" y="4429100"/>
            <a:ext cx="17583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he 2</a:t>
            </a:r>
            <a:r>
              <a:rPr lang="en-US" sz="1600" baseline="30000" dirty="0" smtClean="0">
                <a:solidFill>
                  <a:schemeClr val="tx1"/>
                </a:solidFill>
              </a:rPr>
              <a:t>nd</a:t>
            </a:r>
            <a:r>
              <a:rPr lang="en-US" sz="1600" dirty="0" smtClean="0">
                <a:solidFill>
                  <a:schemeClr val="tx1"/>
                </a:solidFill>
              </a:rPr>
              <a:t> larger  Peak</a:t>
            </a:r>
            <a:endParaRPr lang="en-US" sz="1600" dirty="0"/>
          </a:p>
        </p:txBody>
      </p:sp>
      <p:sp>
        <p:nvSpPr>
          <p:cNvPr id="128" name="Rectangle 127"/>
          <p:cNvSpPr/>
          <p:nvPr/>
        </p:nvSpPr>
        <p:spPr>
          <a:xfrm>
            <a:off x="8424256" y="3903350"/>
            <a:ext cx="8290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1</a:t>
            </a:r>
            <a:r>
              <a:rPr lang="en-US" sz="1600" baseline="30000" dirty="0" smtClean="0">
                <a:solidFill>
                  <a:schemeClr val="tx1"/>
                </a:solidFill>
              </a:rPr>
              <a:t>st</a:t>
            </a:r>
            <a:r>
              <a:rPr lang="en-US" sz="1600" dirty="0" smtClean="0">
                <a:solidFill>
                  <a:schemeClr val="tx1"/>
                </a:solidFill>
              </a:rPr>
              <a:t> Peak</a:t>
            </a:r>
            <a:endParaRPr lang="en-US" sz="1600" dirty="0"/>
          </a:p>
        </p:txBody>
      </p:sp>
      <p:sp>
        <p:nvSpPr>
          <p:cNvPr id="133" name="Rectangle 132"/>
          <p:cNvSpPr/>
          <p:nvPr/>
        </p:nvSpPr>
        <p:spPr>
          <a:xfrm>
            <a:off x="8322722" y="3241196"/>
            <a:ext cx="8290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n</a:t>
            </a:r>
            <a:r>
              <a:rPr lang="en-US" sz="1600" dirty="0" smtClean="0">
                <a:solidFill>
                  <a:schemeClr val="tx1"/>
                </a:solidFill>
              </a:rPr>
              <a:t>o peak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0858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idx="1"/>
          </p:nvPr>
        </p:nvSpPr>
        <p:spPr>
          <a:xfrm>
            <a:off x="1849967" y="1981200"/>
            <a:ext cx="9296400" cy="445872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Correlating with the known sequence results in three peaks: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967" y="622360"/>
            <a:ext cx="8633298" cy="1139167"/>
          </a:xfrm>
        </p:spPr>
        <p:txBody>
          <a:bodyPr/>
          <a:lstStyle/>
          <a:p>
            <a:r>
              <a:rPr lang="en-US" dirty="0" smtClean="0"/>
              <a:t>Detection Method for the Common Sequence</a:t>
            </a:r>
            <a:br>
              <a:rPr lang="en-US" dirty="0" smtClean="0"/>
            </a:br>
            <a:r>
              <a:rPr lang="en-US" dirty="0" smtClean="0"/>
              <a:t>Case: Higher Rate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68601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idx="16"/>
          </p:nvPr>
        </p:nvSpPr>
        <p:spPr>
          <a:xfrm>
            <a:off x="6999977" y="6475414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23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4879575" y="2743200"/>
            <a:ext cx="129905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524828" y="2743200"/>
            <a:ext cx="129905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78525" y="2743200"/>
            <a:ext cx="400696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02214" y="2743200"/>
            <a:ext cx="400696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826500" y="3252400"/>
            <a:ext cx="1299055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3409304" y="3248005"/>
            <a:ext cx="400696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3" name="Flowchart: Document 102"/>
          <p:cNvSpPr/>
          <p:nvPr/>
        </p:nvSpPr>
        <p:spPr bwMode="auto">
          <a:xfrm rot="5400000">
            <a:off x="2325388" y="2574653"/>
            <a:ext cx="417193" cy="1750280"/>
          </a:xfrm>
          <a:prstGeom prst="flowChartDocument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4" name="Flowchart: Document 103"/>
          <p:cNvSpPr/>
          <p:nvPr/>
        </p:nvSpPr>
        <p:spPr bwMode="auto">
          <a:xfrm rot="16200000">
            <a:off x="5738959" y="2600703"/>
            <a:ext cx="417193" cy="1706972"/>
          </a:xfrm>
          <a:prstGeom prst="flowChartDocument">
            <a:avLst/>
          </a:prstGeom>
          <a:pattFill prst="trellis">
            <a:fgClr>
              <a:srgbClr val="99FF99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185110" y="3236658"/>
            <a:ext cx="1552600" cy="463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Received samples prior to the preamble</a:t>
            </a:r>
          </a:p>
        </p:txBody>
      </p:sp>
      <p:sp>
        <p:nvSpPr>
          <p:cNvPr id="98" name="Rectangle 97"/>
          <p:cNvSpPr/>
          <p:nvPr/>
        </p:nvSpPr>
        <p:spPr>
          <a:xfrm>
            <a:off x="2127120" y="3233608"/>
            <a:ext cx="15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Other received samples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6598735" y="4469151"/>
            <a:ext cx="1299055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6195417" y="4459841"/>
            <a:ext cx="400696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3" name="Flowchart: Document 112"/>
          <p:cNvSpPr/>
          <p:nvPr/>
        </p:nvSpPr>
        <p:spPr bwMode="auto">
          <a:xfrm rot="5400000">
            <a:off x="5122668" y="3786490"/>
            <a:ext cx="417193" cy="1750280"/>
          </a:xfrm>
          <a:prstGeom prst="flowChartDocument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4" name="Flowchart: Document 113"/>
          <p:cNvSpPr/>
          <p:nvPr/>
        </p:nvSpPr>
        <p:spPr bwMode="auto">
          <a:xfrm rot="16200000">
            <a:off x="8560485" y="3812540"/>
            <a:ext cx="417193" cy="1706972"/>
          </a:xfrm>
          <a:prstGeom prst="flowChartDocument">
            <a:avLst/>
          </a:prstGeom>
          <a:pattFill prst="trellis">
            <a:fgClr>
              <a:srgbClr val="99FF99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8006636" y="4448495"/>
            <a:ext cx="1552600" cy="463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Received samples prior to the preamble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924400" y="4445445"/>
            <a:ext cx="15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Other received samples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945438" y="5041054"/>
            <a:ext cx="1299055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9244852" y="5041054"/>
            <a:ext cx="400696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4" name="Flowchart: Document 123"/>
          <p:cNvSpPr/>
          <p:nvPr/>
        </p:nvSpPr>
        <p:spPr bwMode="auto">
          <a:xfrm rot="5400000">
            <a:off x="6841063" y="4367702"/>
            <a:ext cx="417193" cy="1750280"/>
          </a:xfrm>
          <a:prstGeom prst="flowChartDocument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5" name="Flowchart: Document 124"/>
          <p:cNvSpPr/>
          <p:nvPr/>
        </p:nvSpPr>
        <p:spPr bwMode="auto">
          <a:xfrm rot="16200000">
            <a:off x="10290438" y="4393752"/>
            <a:ext cx="417193" cy="1706972"/>
          </a:xfrm>
          <a:prstGeom prst="flowChartDocument">
            <a:avLst/>
          </a:prstGeom>
          <a:pattFill prst="trellis">
            <a:fgClr>
              <a:srgbClr val="99FF99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9736589" y="5029707"/>
            <a:ext cx="1552600" cy="463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Received samples prior to the preamble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6629400" y="5026657"/>
            <a:ext cx="15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Other received samples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 bwMode="auto">
          <a:xfrm flipV="1">
            <a:off x="6757436" y="3439970"/>
            <a:ext cx="1565286" cy="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7" name="Rectangle 126"/>
          <p:cNvSpPr/>
          <p:nvPr/>
        </p:nvSpPr>
        <p:spPr>
          <a:xfrm>
            <a:off x="9772496" y="4429100"/>
            <a:ext cx="18598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2</a:t>
            </a:r>
            <a:r>
              <a:rPr lang="en-US" sz="1600" baseline="30000" dirty="0" smtClean="0">
                <a:solidFill>
                  <a:schemeClr val="tx1"/>
                </a:solidFill>
              </a:rPr>
              <a:t>nd</a:t>
            </a:r>
            <a:r>
              <a:rPr lang="en-US" sz="1600" dirty="0" smtClean="0">
                <a:solidFill>
                  <a:schemeClr val="tx1"/>
                </a:solidFill>
              </a:rPr>
              <a:t> Peak (same size)</a:t>
            </a:r>
            <a:endParaRPr lang="en-US" sz="1600" dirty="0"/>
          </a:p>
        </p:txBody>
      </p:sp>
      <p:sp>
        <p:nvSpPr>
          <p:cNvPr id="128" name="Rectangle 127"/>
          <p:cNvSpPr/>
          <p:nvPr/>
        </p:nvSpPr>
        <p:spPr>
          <a:xfrm>
            <a:off x="8424256" y="3903350"/>
            <a:ext cx="8290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1</a:t>
            </a:r>
            <a:r>
              <a:rPr lang="en-US" sz="1600" baseline="30000" dirty="0" smtClean="0">
                <a:solidFill>
                  <a:schemeClr val="tx1"/>
                </a:solidFill>
              </a:rPr>
              <a:t>st</a:t>
            </a:r>
            <a:r>
              <a:rPr lang="en-US" sz="1600" dirty="0" smtClean="0">
                <a:solidFill>
                  <a:schemeClr val="tx1"/>
                </a:solidFill>
              </a:rPr>
              <a:t> Peak</a:t>
            </a:r>
            <a:endParaRPr lang="en-US" sz="1600" dirty="0"/>
          </a:p>
        </p:txBody>
      </p:sp>
      <p:sp>
        <p:nvSpPr>
          <p:cNvPr id="133" name="Rectangle 132"/>
          <p:cNvSpPr/>
          <p:nvPr/>
        </p:nvSpPr>
        <p:spPr>
          <a:xfrm>
            <a:off x="8322722" y="3241196"/>
            <a:ext cx="8290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n</a:t>
            </a:r>
            <a:r>
              <a:rPr lang="en-US" sz="1600" dirty="0" smtClean="0">
                <a:solidFill>
                  <a:schemeClr val="tx1"/>
                </a:solidFill>
              </a:rPr>
              <a:t>o peak</a:t>
            </a:r>
            <a:endParaRPr lang="en-US" sz="1600" dirty="0"/>
          </a:p>
        </p:txBody>
      </p:sp>
      <p:sp>
        <p:nvSpPr>
          <p:cNvPr id="52" name="Rectangle 51"/>
          <p:cNvSpPr/>
          <p:nvPr/>
        </p:nvSpPr>
        <p:spPr>
          <a:xfrm>
            <a:off x="4856520" y="3812472"/>
            <a:ext cx="1299055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439324" y="3808077"/>
            <a:ext cx="400696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4" name="Flowchart: Document 53"/>
          <p:cNvSpPr/>
          <p:nvPr/>
        </p:nvSpPr>
        <p:spPr bwMode="auto">
          <a:xfrm rot="5400000">
            <a:off x="3355408" y="3134725"/>
            <a:ext cx="417193" cy="1750280"/>
          </a:xfrm>
          <a:prstGeom prst="flowChartDocument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5" name="Flowchart: Document 54"/>
          <p:cNvSpPr/>
          <p:nvPr/>
        </p:nvSpPr>
        <p:spPr bwMode="auto">
          <a:xfrm rot="16200000">
            <a:off x="6768979" y="3160775"/>
            <a:ext cx="417193" cy="1706972"/>
          </a:xfrm>
          <a:prstGeom prst="flowChartDocument">
            <a:avLst/>
          </a:prstGeom>
          <a:pattFill prst="trellis">
            <a:fgClr>
              <a:srgbClr val="99FF99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215130" y="3796730"/>
            <a:ext cx="1552600" cy="463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Received samples prior to the preamble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157140" y="3793680"/>
            <a:ext cx="15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Other received samples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362927" y="5080374"/>
            <a:ext cx="8290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n</a:t>
            </a:r>
            <a:r>
              <a:rPr lang="en-US" sz="1600" dirty="0" smtClean="0">
                <a:solidFill>
                  <a:schemeClr val="tx1"/>
                </a:solidFill>
              </a:rPr>
              <a:t>o peak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69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idx="1"/>
          </p:nvPr>
        </p:nvSpPr>
        <p:spPr>
          <a:xfrm>
            <a:off x="1869162" y="1254062"/>
            <a:ext cx="9637037" cy="48810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 S = 15-bit Maximal Length PN sequence for higher rate, and signal the lower rate by including two repetitions of 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bit 0 is added to make it 16 bits, which gives equal number of ones and zeroes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811" y="686199"/>
            <a:ext cx="9120989" cy="556034"/>
          </a:xfrm>
        </p:spPr>
        <p:txBody>
          <a:bodyPr/>
          <a:lstStyle/>
          <a:p>
            <a:r>
              <a:rPr lang="en-US" dirty="0" smtClean="0"/>
              <a:t>Proposal 1: Use of 4usec Bit Duration Sequence 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idx="16"/>
          </p:nvPr>
        </p:nvSpPr>
        <p:spPr>
          <a:xfrm>
            <a:off x="8305800" y="6502304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23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2498284" y="2954423"/>
            <a:ext cx="1752600" cy="72778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Legacy + WUR Mark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6484" y="3130751"/>
            <a:ext cx="1765430" cy="31722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Wake-up preamble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47514" y="3141796"/>
            <a:ext cx="858515" cy="31851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MAC header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902108" y="3141796"/>
            <a:ext cx="1492128" cy="31851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Payload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94236" y="3141797"/>
            <a:ext cx="496949" cy="3185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FCS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32964" y="4177674"/>
            <a:ext cx="129905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77200" y="4177674"/>
            <a:ext cx="129905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31914" y="4177674"/>
            <a:ext cx="400696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749565" y="4177673"/>
            <a:ext cx="400696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4860484" y="3466524"/>
            <a:ext cx="1761367" cy="65284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2509962" y="2844623"/>
            <a:ext cx="174092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163144" y="2548676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24 </a:t>
            </a:r>
            <a:r>
              <a:rPr lang="en-US" sz="1400" dirty="0">
                <a:solidFill>
                  <a:schemeClr val="tx1"/>
                </a:solidFill>
              </a:rPr>
              <a:t>µs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 flipV="1">
            <a:off x="6003484" y="4731660"/>
            <a:ext cx="3445316" cy="1402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7366909" y="4766876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128 µs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32964" y="5755005"/>
            <a:ext cx="129905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031914" y="5755005"/>
            <a:ext cx="400696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6003484" y="5662334"/>
            <a:ext cx="1735969" cy="244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6578694" y="5315778"/>
            <a:ext cx="718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64 µs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4650262" y="3484877"/>
            <a:ext cx="1826165" cy="21790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83" name="Rectangle 82"/>
          <p:cNvSpPr/>
          <p:nvPr/>
        </p:nvSpPr>
        <p:spPr>
          <a:xfrm>
            <a:off x="2397618" y="4181115"/>
            <a:ext cx="1388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Low Rate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2397618" y="5710535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Higher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8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234" y="701864"/>
            <a:ext cx="10361084" cy="753210"/>
          </a:xfrm>
        </p:spPr>
        <p:txBody>
          <a:bodyPr/>
          <a:lstStyle/>
          <a:p>
            <a:r>
              <a:rPr lang="en-US" dirty="0" smtClean="0"/>
              <a:t>Timing </a:t>
            </a:r>
            <a:r>
              <a:rPr lang="en-US" dirty="0"/>
              <a:t>Error </a:t>
            </a:r>
            <a:r>
              <a:rPr lang="en-US" dirty="0" smtClean="0"/>
              <a:t>for Low </a:t>
            </a:r>
            <a:r>
              <a:rPr lang="en-US" dirty="0"/>
              <a:t>Rate (S, S) </a:t>
            </a:r>
            <a:r>
              <a:rPr lang="en-US" dirty="0" smtClean="0"/>
              <a:t>Transmission</a:t>
            </a:r>
            <a:r>
              <a:rPr lang="en-US" dirty="0"/>
              <a:t>– </a:t>
            </a:r>
            <a:r>
              <a:rPr lang="en-US" dirty="0" smtClean="0"/>
              <a:t>AWGN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5561013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Genie rate has better timing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Timing error less than 8 samples (2 us), &gt; 99% of times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200400" y="1828800"/>
            <a:ext cx="0" cy="3200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429000" y="5561013"/>
            <a:ext cx="52578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362200" y="1666747"/>
            <a:ext cx="131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SNR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30011" y="5628887"/>
            <a:ext cx="131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ACI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379927"/>
            <a:ext cx="5831044" cy="4113213"/>
          </a:xfrm>
        </p:spPr>
      </p:pic>
      <p:sp>
        <p:nvSpPr>
          <p:cNvPr id="11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609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2"/>
            <a:ext cx="10667999" cy="679488"/>
          </a:xfrm>
        </p:spPr>
        <p:txBody>
          <a:bodyPr/>
          <a:lstStyle/>
          <a:p>
            <a:r>
              <a:rPr lang="en-US" dirty="0"/>
              <a:t>Timing Error </a:t>
            </a:r>
            <a:r>
              <a:rPr lang="en-US" dirty="0" smtClean="0"/>
              <a:t>for Low </a:t>
            </a:r>
            <a:r>
              <a:rPr lang="en-US" dirty="0"/>
              <a:t>Rate (S, S) Transmission– </a:t>
            </a:r>
            <a:r>
              <a:rPr lang="en-US" dirty="0" smtClean="0"/>
              <a:t>Channel 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5561013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Genie rate has better timing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Timing error less than 8 samples (2 us), &gt; </a:t>
            </a:r>
            <a:r>
              <a:rPr lang="en-US" dirty="0" smtClean="0">
                <a:solidFill>
                  <a:schemeClr val="tx1"/>
                </a:solidFill>
              </a:rPr>
              <a:t>98% </a:t>
            </a:r>
            <a:r>
              <a:rPr lang="en-US" dirty="0">
                <a:solidFill>
                  <a:schemeClr val="tx1"/>
                </a:solidFill>
              </a:rPr>
              <a:t>of times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97132"/>
            <a:ext cx="5831044" cy="4113213"/>
          </a:xfr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3200400" y="1828800"/>
            <a:ext cx="0" cy="3200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3429000" y="5561013"/>
            <a:ext cx="52578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362200" y="1666747"/>
            <a:ext cx="131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SNR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30011" y="5628887"/>
            <a:ext cx="131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ACI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6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1"/>
            <a:ext cx="11123085" cy="609599"/>
          </a:xfrm>
        </p:spPr>
        <p:txBody>
          <a:bodyPr/>
          <a:lstStyle/>
          <a:p>
            <a:r>
              <a:rPr lang="en-US" dirty="0" smtClean="0"/>
              <a:t>Proposal 1: Timing </a:t>
            </a:r>
            <a:r>
              <a:rPr lang="en-US" dirty="0"/>
              <a:t>Error </a:t>
            </a:r>
            <a:r>
              <a:rPr lang="en-US" dirty="0" smtClean="0"/>
              <a:t>for High </a:t>
            </a:r>
            <a:r>
              <a:rPr lang="en-US" dirty="0"/>
              <a:t>Rate </a:t>
            </a:r>
            <a:r>
              <a:rPr lang="en-US" dirty="0" smtClean="0"/>
              <a:t>S – </a:t>
            </a:r>
            <a:r>
              <a:rPr lang="en-US" dirty="0"/>
              <a:t>AWGN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1022" y="5638800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Genie and 16-bit correlator has similar timing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Timing error less than 8 samples (2 us), &gt; 98% of times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63118"/>
            <a:ext cx="5831044" cy="4113213"/>
          </a:xfrm>
        </p:spPr>
      </p:pic>
      <p:sp>
        <p:nvSpPr>
          <p:cNvPr id="5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873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099" y="381000"/>
            <a:ext cx="10515600" cy="1325563"/>
          </a:xfrm>
        </p:spPr>
        <p:txBody>
          <a:bodyPr/>
          <a:lstStyle/>
          <a:p>
            <a:r>
              <a:rPr lang="en-US" dirty="0"/>
              <a:t>Proposal 1: Timing Error for High Rate S – Channel </a:t>
            </a: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1022" y="5638800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Genie and 16-bit correlator has similar timing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Timing error less than 8 samples (2 us), &gt; 98% of times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47800"/>
            <a:ext cx="5831044" cy="4113213"/>
          </a:xfrm>
        </p:spPr>
      </p:pic>
      <p:sp>
        <p:nvSpPr>
          <p:cNvPr id="5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604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idx="1"/>
          </p:nvPr>
        </p:nvSpPr>
        <p:spPr>
          <a:xfrm>
            <a:off x="1905000" y="1443592"/>
            <a:ext cx="9296400" cy="48810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 the same sequence, signal the lower rate by including two repetitions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1"/>
            <a:ext cx="10439401" cy="556034"/>
          </a:xfrm>
        </p:spPr>
        <p:txBody>
          <a:bodyPr/>
          <a:lstStyle/>
          <a:p>
            <a:r>
              <a:rPr lang="en-US" sz="2800" dirty="0" smtClean="0"/>
              <a:t>Option 5: Preamble Sequence with Shorter OOK Symbol Duration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23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2498284" y="2712204"/>
            <a:ext cx="1752600" cy="72778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Legacy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6484" y="2888532"/>
            <a:ext cx="1765430" cy="31722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Wake-up preamble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47514" y="2899577"/>
            <a:ext cx="858515" cy="31851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MAC header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902108" y="2899577"/>
            <a:ext cx="1492128" cy="31851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Payload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94236" y="2899578"/>
            <a:ext cx="496949" cy="3185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FCS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05509" y="3810000"/>
            <a:ext cx="129905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149745" y="3810000"/>
            <a:ext cx="129905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104459" y="3810000"/>
            <a:ext cx="400696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790719" y="3813214"/>
            <a:ext cx="400696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2509962" y="2602404"/>
            <a:ext cx="174092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163144" y="2306457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20 </a:t>
            </a:r>
            <a:r>
              <a:rPr lang="en-US" sz="1400" dirty="0">
                <a:solidFill>
                  <a:schemeClr val="tx1"/>
                </a:solidFill>
              </a:rPr>
              <a:t>µs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268512" y="5477150"/>
            <a:ext cx="72983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134398" y="5477149"/>
            <a:ext cx="175486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039346" y="3911394"/>
            <a:ext cx="3873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Low Rate: 128 </a:t>
            </a:r>
            <a:r>
              <a:rPr lang="en-US" dirty="0" err="1" smtClean="0">
                <a:solidFill>
                  <a:schemeClr val="tx1"/>
                </a:solidFill>
              </a:rPr>
              <a:t>usec</a:t>
            </a:r>
            <a:r>
              <a:rPr lang="en-US" dirty="0" smtClean="0">
                <a:solidFill>
                  <a:schemeClr val="tx1"/>
                </a:solidFill>
              </a:rPr>
              <a:t> Preamble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093952" y="4325880"/>
            <a:ext cx="600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4 us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6" name="Left Brace 35"/>
          <p:cNvSpPr/>
          <p:nvPr/>
        </p:nvSpPr>
        <p:spPr>
          <a:xfrm rot="16200000">
            <a:off x="6298397" y="4104523"/>
            <a:ext cx="48217" cy="44826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5" name="TextBox 44"/>
          <p:cNvSpPr txBox="1"/>
          <p:nvPr/>
        </p:nvSpPr>
        <p:spPr>
          <a:xfrm>
            <a:off x="7765319" y="4350802"/>
            <a:ext cx="600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4 us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6" name="Left Brace 45"/>
          <p:cNvSpPr/>
          <p:nvPr/>
        </p:nvSpPr>
        <p:spPr>
          <a:xfrm rot="16200000">
            <a:off x="7969764" y="4129445"/>
            <a:ext cx="48217" cy="44826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7" name="Rectangle 46"/>
          <p:cNvSpPr/>
          <p:nvPr/>
        </p:nvSpPr>
        <p:spPr>
          <a:xfrm>
            <a:off x="7159145" y="5477150"/>
            <a:ext cx="685800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012641" y="5477150"/>
            <a:ext cx="146503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50117" y="5921198"/>
            <a:ext cx="617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2 us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0" name="Left Brace 49"/>
          <p:cNvSpPr/>
          <p:nvPr/>
        </p:nvSpPr>
        <p:spPr>
          <a:xfrm rot="16200000">
            <a:off x="7043442" y="5847635"/>
            <a:ext cx="61327" cy="18449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1" name="Rectangle 50"/>
          <p:cNvSpPr/>
          <p:nvPr/>
        </p:nvSpPr>
        <p:spPr>
          <a:xfrm>
            <a:off x="2042252" y="5402553"/>
            <a:ext cx="3770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High Rate: 64 </a:t>
            </a:r>
            <a:r>
              <a:rPr lang="en-US" dirty="0" err="1" smtClean="0">
                <a:solidFill>
                  <a:schemeClr val="tx1"/>
                </a:solidFill>
              </a:rPr>
              <a:t>usec</a:t>
            </a:r>
            <a:r>
              <a:rPr lang="en-US" dirty="0" smtClean="0">
                <a:solidFill>
                  <a:schemeClr val="tx1"/>
                </a:solidFill>
              </a:rPr>
              <a:t> Preamble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011916" y="5906326"/>
            <a:ext cx="617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2 us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3" name="Left Brace 52"/>
          <p:cNvSpPr/>
          <p:nvPr/>
        </p:nvSpPr>
        <p:spPr>
          <a:xfrm rot="16200000">
            <a:off x="6205241" y="5832763"/>
            <a:ext cx="61327" cy="18449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5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96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Rate and Timing estimate (Option 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Two correlators matched to two preamble sequences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32 bit (128 us) correlator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32 bit (64 us) correlator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Rate estimation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Find the maximum correlation peak at the output of two correlators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Whichever is higher, we declare it as corresponding 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Timing estimation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If max correlation &gt; threshold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Sync found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Timing = </a:t>
            </a:r>
            <a:r>
              <a:rPr lang="en-US" dirty="0" err="1" smtClean="0"/>
              <a:t>idx</a:t>
            </a:r>
            <a:r>
              <a:rPr lang="en-US" dirty="0" smtClean="0"/>
              <a:t> corresponding to the max correlation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36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714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57200"/>
            <a:ext cx="10361084" cy="1065213"/>
          </a:xfrm>
        </p:spPr>
        <p:txBody>
          <a:bodyPr/>
          <a:lstStyle/>
          <a:p>
            <a:r>
              <a:rPr lang="en-US" dirty="0" smtClean="0"/>
              <a:t>Simulation </a:t>
            </a:r>
            <a:r>
              <a:rPr lang="en-US" dirty="0"/>
              <a:t>parameters (Option 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295400"/>
            <a:ext cx="10361084" cy="4875214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Transmitter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Low rate transmissions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Preamble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Repetition of 15-bit PN </a:t>
            </a:r>
            <a:r>
              <a:rPr lang="en-US" dirty="0" err="1" smtClean="0"/>
              <a:t>seq</a:t>
            </a:r>
            <a:r>
              <a:rPr lang="en-US" dirty="0" smtClean="0"/>
              <a:t>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Bit duration: 4 us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 4 MHz, 4 us OOK pulse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Manchester [1 0 1 0], Bit duration: 4 us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 4 MHz, 4 us OOK pulse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High rate transmissions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Preamble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Repetition of 15-bit PN </a:t>
            </a:r>
            <a:r>
              <a:rPr lang="en-US" dirty="0" err="1" smtClean="0"/>
              <a:t>seq</a:t>
            </a:r>
            <a:r>
              <a:rPr lang="en-US" dirty="0" smtClean="0"/>
              <a:t>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Bit duration: 2 us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4 MHz, 2 us OOK pulse generated using 32 </a:t>
            </a:r>
            <a:r>
              <a:rPr lang="en-US" dirty="0" err="1" smtClean="0"/>
              <a:t>pt</a:t>
            </a:r>
            <a:r>
              <a:rPr lang="en-US" dirty="0" smtClean="0"/>
              <a:t> FFT in 20 MHz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Manchester [1 0], Bit duration: 2 us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4 MHz, 2 us OOK pulse generated using 32 </a:t>
            </a:r>
            <a:r>
              <a:rPr lang="en-US" dirty="0" err="1" smtClean="0"/>
              <a:t>pt</a:t>
            </a:r>
            <a:r>
              <a:rPr lang="en-US" dirty="0" smtClean="0"/>
              <a:t> FFT in 20 MHz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Receiver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First order analog 4 MHz LPF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ACI (pre-filter): 16 dB at 25 MHz spacing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SNR measured </a:t>
            </a:r>
            <a:r>
              <a:rPr lang="en-US" dirty="0" smtClean="0"/>
              <a:t>at 20 </a:t>
            </a:r>
            <a:r>
              <a:rPr lang="en-US" dirty="0"/>
              <a:t>MHz </a:t>
            </a:r>
            <a:r>
              <a:rPr lang="en-US" dirty="0" smtClean="0"/>
              <a:t>Bandwidth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37</a:t>
            </a:r>
            <a:endParaRPr lang="en-GB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534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 (Low rate transmissions)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9684" y="5308979"/>
            <a:ext cx="10884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3-4 dB performance gap from the genie rate and timing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 us bit duration for preamble did not work well</a:t>
            </a: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38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77827"/>
            <a:ext cx="5507567" cy="3919069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47800"/>
            <a:ext cx="5549765" cy="39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41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609599"/>
          </a:xfrm>
        </p:spPr>
        <p:txBody>
          <a:bodyPr/>
          <a:lstStyle/>
          <a:p>
            <a:r>
              <a:rPr lang="en-US" dirty="0" smtClean="0"/>
              <a:t>Rate Detection at The </a:t>
            </a:r>
            <a:r>
              <a:rPr lang="en-US" dirty="0"/>
              <a:t>R</a:t>
            </a:r>
            <a:r>
              <a:rPr lang="en-US" dirty="0" smtClean="0"/>
              <a:t>eceiver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24022"/>
            <a:ext cx="10361084" cy="490057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Earlier proposal [1-2]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Correlate with 32-bit (128 us) sequence </a:t>
            </a:r>
            <a:r>
              <a:rPr lang="en-US" dirty="0" smtClean="0"/>
              <a:t>(see backup slides)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Low rate transmission: 3 peaks, with strong center peak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High rate transmission: 2 peaks, with similar strength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Discussion </a:t>
            </a:r>
            <a:r>
              <a:rPr lang="en-US" dirty="0"/>
              <a:t>with other members during </a:t>
            </a:r>
            <a:r>
              <a:rPr lang="en-US" dirty="0" smtClean="0"/>
              <a:t>the September session and offline indicated that finding 3 peaks and identifying the strongest one appear to be complex to them. Therefore: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Current </a:t>
            </a:r>
            <a:r>
              <a:rPr lang="en-US" dirty="0"/>
              <a:t>proposal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Use 16-bit (64 us) correlator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Low </a:t>
            </a:r>
            <a:r>
              <a:rPr lang="en-US" dirty="0"/>
              <a:t>rate transmission: </a:t>
            </a:r>
            <a:r>
              <a:rPr lang="en-US" dirty="0" smtClean="0"/>
              <a:t>2 </a:t>
            </a:r>
            <a:r>
              <a:rPr lang="en-US" dirty="0"/>
              <a:t>peaks, </a:t>
            </a:r>
            <a:r>
              <a:rPr lang="en-US" dirty="0" smtClean="0"/>
              <a:t>separated by PN </a:t>
            </a:r>
            <a:r>
              <a:rPr lang="en-US" dirty="0" err="1" smtClean="0"/>
              <a:t>seq</a:t>
            </a:r>
            <a:r>
              <a:rPr lang="en-US" dirty="0" smtClean="0"/>
              <a:t> length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High rate transmission: </a:t>
            </a:r>
            <a:r>
              <a:rPr lang="en-US" dirty="0" smtClean="0"/>
              <a:t>single peak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Advantages</a:t>
            </a:r>
            <a:endParaRPr lang="en-US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Lower </a:t>
            </a:r>
            <a:r>
              <a:rPr lang="en-US" dirty="0"/>
              <a:t>complexity compared to single long (128 us) </a:t>
            </a:r>
            <a:r>
              <a:rPr lang="en-US" dirty="0" smtClean="0"/>
              <a:t>correlator by exploiting the structure</a:t>
            </a:r>
            <a:endParaRPr lang="en-US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Lower overhead for higher rate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GB" smtClean="0"/>
              <a:t>Shahrnaz Azizi, Intel Corporation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663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idx="1"/>
          </p:nvPr>
        </p:nvSpPr>
        <p:spPr>
          <a:xfrm>
            <a:off x="1849967" y="1981200"/>
            <a:ext cx="9296400" cy="445872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Correlating with the known sequence results in two peaks: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two peaks roughly separated by PN </a:t>
            </a:r>
            <a:r>
              <a:rPr lang="en-US" dirty="0" err="1" smtClean="0"/>
              <a:t>seq</a:t>
            </a:r>
            <a:r>
              <a:rPr lang="en-US" dirty="0" smtClean="0"/>
              <a:t> length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967" y="622360"/>
            <a:ext cx="8633298" cy="1139167"/>
          </a:xfrm>
        </p:spPr>
        <p:txBody>
          <a:bodyPr/>
          <a:lstStyle/>
          <a:p>
            <a:r>
              <a:rPr lang="en-US" dirty="0" smtClean="0"/>
              <a:t>Detection Method for the Common Sequence</a:t>
            </a:r>
            <a:br>
              <a:rPr lang="en-US" dirty="0" smtClean="0"/>
            </a:br>
            <a:r>
              <a:rPr lang="en-US" dirty="0" smtClean="0"/>
              <a:t>Case: lower Rate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68601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idx="16"/>
          </p:nvPr>
        </p:nvSpPr>
        <p:spPr>
          <a:xfrm>
            <a:off x="8310877" y="6511234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23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4879575" y="2743200"/>
            <a:ext cx="129905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78525" y="2743200"/>
            <a:ext cx="400696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1289189" y="5046767"/>
            <a:ext cx="891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no  Peak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3089047" y="3873421"/>
            <a:ext cx="1299055" cy="407961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784700" y="3873421"/>
            <a:ext cx="1299055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87997" y="3863871"/>
            <a:ext cx="400696" cy="41751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399516" y="3870058"/>
            <a:ext cx="400696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" name="Flowchart: Document 4"/>
          <p:cNvSpPr/>
          <p:nvPr/>
        </p:nvSpPr>
        <p:spPr bwMode="auto">
          <a:xfrm rot="5400000">
            <a:off x="1604081" y="3190677"/>
            <a:ext cx="417193" cy="1750280"/>
          </a:xfrm>
          <a:prstGeom prst="flowChartDocument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3" name="Flowchart: Document 42"/>
          <p:cNvSpPr/>
          <p:nvPr/>
        </p:nvSpPr>
        <p:spPr bwMode="auto">
          <a:xfrm rot="16200000">
            <a:off x="6733457" y="3216727"/>
            <a:ext cx="417193" cy="1706972"/>
          </a:xfrm>
          <a:prstGeom prst="flowChartDocument">
            <a:avLst/>
          </a:prstGeom>
          <a:pattFill prst="trellis">
            <a:fgClr>
              <a:srgbClr val="99FF99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9608" y="3852682"/>
            <a:ext cx="1552600" cy="463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Received samples prior to the preamble</a:t>
            </a:r>
          </a:p>
        </p:txBody>
      </p:sp>
      <p:sp>
        <p:nvSpPr>
          <p:cNvPr id="94" name="Rectangle 93"/>
          <p:cNvSpPr/>
          <p:nvPr/>
        </p:nvSpPr>
        <p:spPr>
          <a:xfrm>
            <a:off x="1405813" y="3849632"/>
            <a:ext cx="15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Other received samples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-56960" y="3241196"/>
            <a:ext cx="6858002" cy="428399"/>
            <a:chOff x="3200809" y="2719619"/>
            <a:chExt cx="6858002" cy="428399"/>
          </a:xfrm>
        </p:grpSpPr>
        <p:sp>
          <p:nvSpPr>
            <p:cNvPr id="99" name="Rectangle 98"/>
            <p:cNvSpPr/>
            <p:nvPr/>
          </p:nvSpPr>
          <p:spPr>
            <a:xfrm>
              <a:off x="5352318" y="2726428"/>
              <a:ext cx="1299055" cy="417195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15-bit PN seq.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084269" y="2730823"/>
              <a:ext cx="1299055" cy="417195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15-bit PN seq.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951268" y="2726428"/>
              <a:ext cx="400696" cy="417195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663847" y="2726428"/>
              <a:ext cx="400696" cy="417195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3" name="Flowchart: Document 102"/>
            <p:cNvSpPr/>
            <p:nvPr/>
          </p:nvSpPr>
          <p:spPr bwMode="auto">
            <a:xfrm rot="5400000">
              <a:off x="3867352" y="2053076"/>
              <a:ext cx="417193" cy="1750280"/>
            </a:xfrm>
            <a:prstGeom prst="flowChartDocument">
              <a:avLst/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4" name="Flowchart: Document 103"/>
            <p:cNvSpPr/>
            <p:nvPr/>
          </p:nvSpPr>
          <p:spPr bwMode="auto">
            <a:xfrm rot="16200000">
              <a:off x="8996728" y="2079126"/>
              <a:ext cx="417193" cy="1706972"/>
            </a:xfrm>
            <a:prstGeom prst="flowChartDocument">
              <a:avLst/>
            </a:prstGeom>
            <a:pattFill prst="trellis">
              <a:fgClr>
                <a:srgbClr val="99FF99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 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97" name="Rectangle 96"/>
          <p:cNvSpPr/>
          <p:nvPr/>
        </p:nvSpPr>
        <p:spPr>
          <a:xfrm>
            <a:off x="5185110" y="3236658"/>
            <a:ext cx="1552600" cy="463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Received samples prior to the preamble</a:t>
            </a:r>
          </a:p>
        </p:txBody>
      </p:sp>
      <p:sp>
        <p:nvSpPr>
          <p:cNvPr id="98" name="Rectangle 97"/>
          <p:cNvSpPr/>
          <p:nvPr/>
        </p:nvSpPr>
        <p:spPr>
          <a:xfrm>
            <a:off x="411315" y="3233608"/>
            <a:ext cx="15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Other received samples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2764566" y="4453033"/>
            <a:ext cx="6858002" cy="433313"/>
            <a:chOff x="3200809" y="2719619"/>
            <a:chExt cx="6858002" cy="433313"/>
          </a:xfrm>
        </p:grpSpPr>
        <p:sp>
          <p:nvSpPr>
            <p:cNvPr id="109" name="Rectangle 108"/>
            <p:cNvSpPr/>
            <p:nvPr/>
          </p:nvSpPr>
          <p:spPr>
            <a:xfrm>
              <a:off x="5352318" y="2726428"/>
              <a:ext cx="1299055" cy="417195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15-bit PN seq.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034978" y="2735737"/>
              <a:ext cx="1299055" cy="417195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15-bit PN seq.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951268" y="2726428"/>
              <a:ext cx="400696" cy="417195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631660" y="2726427"/>
              <a:ext cx="400696" cy="417195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13" name="Flowchart: Document 112"/>
            <p:cNvSpPr/>
            <p:nvPr/>
          </p:nvSpPr>
          <p:spPr bwMode="auto">
            <a:xfrm rot="5400000">
              <a:off x="3867352" y="2053076"/>
              <a:ext cx="417193" cy="1750280"/>
            </a:xfrm>
            <a:prstGeom prst="flowChartDocument">
              <a:avLst/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4" name="Flowchart: Document 113"/>
            <p:cNvSpPr/>
            <p:nvPr/>
          </p:nvSpPr>
          <p:spPr bwMode="auto">
            <a:xfrm rot="16200000">
              <a:off x="8996728" y="2079126"/>
              <a:ext cx="417193" cy="1706972"/>
            </a:xfrm>
            <a:prstGeom prst="flowChartDocument">
              <a:avLst/>
            </a:prstGeom>
            <a:pattFill prst="trellis">
              <a:fgClr>
                <a:srgbClr val="99FF99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 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8006636" y="4448495"/>
            <a:ext cx="1552600" cy="463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Received samples prior to the preamble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3232841" y="4445445"/>
            <a:ext cx="15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Other received samples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4494519" y="5026657"/>
            <a:ext cx="6858002" cy="466317"/>
            <a:chOff x="914400" y="2697176"/>
            <a:chExt cx="6858002" cy="466317"/>
          </a:xfrm>
        </p:grpSpPr>
        <p:grpSp>
          <p:nvGrpSpPr>
            <p:cNvPr id="116" name="Group 115"/>
            <p:cNvGrpSpPr/>
            <p:nvPr/>
          </p:nvGrpSpPr>
          <p:grpSpPr>
            <a:xfrm>
              <a:off x="914400" y="2704764"/>
              <a:ext cx="6858002" cy="424004"/>
              <a:chOff x="3200809" y="2719619"/>
              <a:chExt cx="6858002" cy="424004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5352318" y="2726428"/>
                <a:ext cx="1299055" cy="417195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15-bit PN seq.</a:t>
                </a: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6651728" y="2726428"/>
                <a:ext cx="1299055" cy="417195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15-bit PN seq.</a:t>
                </a: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4951268" y="2726428"/>
                <a:ext cx="400696" cy="417195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951142" y="2726428"/>
                <a:ext cx="400696" cy="417195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24" name="Flowchart: Document 123"/>
              <p:cNvSpPr/>
              <p:nvPr/>
            </p:nvSpPr>
            <p:spPr bwMode="auto">
              <a:xfrm rot="5400000">
                <a:off x="3867352" y="2053076"/>
                <a:ext cx="417193" cy="1750280"/>
              </a:xfrm>
              <a:prstGeom prst="flowChartDocument">
                <a:avLst/>
              </a:prstGeom>
              <a:solidFill>
                <a:srgbClr val="99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Flowchart: Document 124"/>
              <p:cNvSpPr/>
              <p:nvPr/>
            </p:nvSpPr>
            <p:spPr bwMode="auto">
              <a:xfrm rot="16200000">
                <a:off x="8996728" y="2079126"/>
                <a:ext cx="417193" cy="1706972"/>
              </a:xfrm>
              <a:prstGeom prst="flowChartDocument">
                <a:avLst/>
              </a:prstGeom>
              <a:pattFill prst="trellis">
                <a:fgClr>
                  <a:srgbClr val="99FF99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 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7" name="Rectangle 116"/>
            <p:cNvSpPr/>
            <p:nvPr/>
          </p:nvSpPr>
          <p:spPr>
            <a:xfrm>
              <a:off x="6156470" y="2700226"/>
              <a:ext cx="1552600" cy="463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Received samples prior to the preamble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382675" y="2697176"/>
              <a:ext cx="1552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Other received samples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26" name="Straight Connector 125"/>
          <p:cNvCxnSpPr/>
          <p:nvPr/>
        </p:nvCxnSpPr>
        <p:spPr bwMode="auto">
          <a:xfrm flipV="1">
            <a:off x="6757436" y="3439970"/>
            <a:ext cx="1565286" cy="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7" name="Rectangle 126"/>
          <p:cNvSpPr/>
          <p:nvPr/>
        </p:nvSpPr>
        <p:spPr>
          <a:xfrm>
            <a:off x="9772496" y="4429100"/>
            <a:ext cx="8755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2</a:t>
            </a:r>
            <a:r>
              <a:rPr lang="en-US" sz="1600" baseline="30000" dirty="0" smtClean="0">
                <a:solidFill>
                  <a:schemeClr val="tx1"/>
                </a:solidFill>
              </a:rPr>
              <a:t>nd</a:t>
            </a:r>
            <a:r>
              <a:rPr lang="en-US" sz="1600" dirty="0" smtClean="0">
                <a:solidFill>
                  <a:schemeClr val="tx1"/>
                </a:solidFill>
              </a:rPr>
              <a:t> Peak</a:t>
            </a:r>
            <a:endParaRPr lang="en-US" sz="1600" dirty="0"/>
          </a:p>
        </p:txBody>
      </p:sp>
      <p:sp>
        <p:nvSpPr>
          <p:cNvPr id="128" name="Rectangle 127"/>
          <p:cNvSpPr/>
          <p:nvPr/>
        </p:nvSpPr>
        <p:spPr>
          <a:xfrm>
            <a:off x="8424256" y="3903350"/>
            <a:ext cx="8290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1</a:t>
            </a:r>
            <a:r>
              <a:rPr lang="en-US" sz="1600" baseline="30000" dirty="0" smtClean="0">
                <a:solidFill>
                  <a:schemeClr val="tx1"/>
                </a:solidFill>
              </a:rPr>
              <a:t>st</a:t>
            </a:r>
            <a:r>
              <a:rPr lang="en-US" sz="1600" dirty="0" smtClean="0">
                <a:solidFill>
                  <a:schemeClr val="tx1"/>
                </a:solidFill>
              </a:rPr>
              <a:t> Peak</a:t>
            </a:r>
            <a:endParaRPr lang="en-US" sz="1600" dirty="0"/>
          </a:p>
        </p:txBody>
      </p:sp>
      <p:sp>
        <p:nvSpPr>
          <p:cNvPr id="133" name="Rectangle 132"/>
          <p:cNvSpPr/>
          <p:nvPr/>
        </p:nvSpPr>
        <p:spPr>
          <a:xfrm>
            <a:off x="8322722" y="3241196"/>
            <a:ext cx="8290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n</a:t>
            </a:r>
            <a:r>
              <a:rPr lang="en-US" sz="1600" dirty="0" smtClean="0">
                <a:solidFill>
                  <a:schemeClr val="tx1"/>
                </a:solidFill>
              </a:rPr>
              <a:t>o peak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6084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idx="1"/>
          </p:nvPr>
        </p:nvSpPr>
        <p:spPr>
          <a:xfrm>
            <a:off x="1849967" y="1981200"/>
            <a:ext cx="9296400" cy="445872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Correlating with the known sequence results in one peaks: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967" y="622360"/>
            <a:ext cx="8633298" cy="1139167"/>
          </a:xfrm>
        </p:spPr>
        <p:txBody>
          <a:bodyPr/>
          <a:lstStyle/>
          <a:p>
            <a:r>
              <a:rPr lang="en-US" dirty="0" smtClean="0"/>
              <a:t>Detection Method for the Common Sequence Case: Higher Rate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68601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23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4879575" y="2743200"/>
            <a:ext cx="129905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78525" y="2743200"/>
            <a:ext cx="400696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826500" y="3252400"/>
            <a:ext cx="1299055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3409304" y="3248005"/>
            <a:ext cx="400696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3" name="Flowchart: Document 102"/>
          <p:cNvSpPr/>
          <p:nvPr/>
        </p:nvSpPr>
        <p:spPr bwMode="auto">
          <a:xfrm rot="5400000">
            <a:off x="2325388" y="2574653"/>
            <a:ext cx="417193" cy="1750280"/>
          </a:xfrm>
          <a:prstGeom prst="flowChartDocument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4" name="Flowchart: Document 103"/>
          <p:cNvSpPr/>
          <p:nvPr/>
        </p:nvSpPr>
        <p:spPr bwMode="auto">
          <a:xfrm rot="16200000">
            <a:off x="5738959" y="2600703"/>
            <a:ext cx="417193" cy="1706972"/>
          </a:xfrm>
          <a:prstGeom prst="flowChartDocument">
            <a:avLst/>
          </a:prstGeom>
          <a:pattFill prst="trellis">
            <a:fgClr>
              <a:srgbClr val="99FF99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185110" y="3236658"/>
            <a:ext cx="1552600" cy="463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Received samples prior to the preamble</a:t>
            </a:r>
          </a:p>
        </p:txBody>
      </p:sp>
      <p:sp>
        <p:nvSpPr>
          <p:cNvPr id="98" name="Rectangle 97"/>
          <p:cNvSpPr/>
          <p:nvPr/>
        </p:nvSpPr>
        <p:spPr>
          <a:xfrm>
            <a:off x="2127120" y="3233608"/>
            <a:ext cx="15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Other received samples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6598735" y="4469151"/>
            <a:ext cx="1299055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6195417" y="4459841"/>
            <a:ext cx="400696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3" name="Flowchart: Document 112"/>
          <p:cNvSpPr/>
          <p:nvPr/>
        </p:nvSpPr>
        <p:spPr bwMode="auto">
          <a:xfrm rot="5400000">
            <a:off x="5122668" y="3786490"/>
            <a:ext cx="417193" cy="1750280"/>
          </a:xfrm>
          <a:prstGeom prst="flowChartDocument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4" name="Flowchart: Document 113"/>
          <p:cNvSpPr/>
          <p:nvPr/>
        </p:nvSpPr>
        <p:spPr bwMode="auto">
          <a:xfrm rot="16200000">
            <a:off x="8560485" y="3812540"/>
            <a:ext cx="417193" cy="1706972"/>
          </a:xfrm>
          <a:prstGeom prst="flowChartDocument">
            <a:avLst/>
          </a:prstGeom>
          <a:pattFill prst="trellis">
            <a:fgClr>
              <a:srgbClr val="99FF99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8006636" y="4448495"/>
            <a:ext cx="1552600" cy="463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Received samples prior to the preamble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924400" y="4445445"/>
            <a:ext cx="15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Other received samples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 bwMode="auto">
          <a:xfrm flipV="1">
            <a:off x="6757436" y="3439970"/>
            <a:ext cx="1565286" cy="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7" name="Rectangle 126"/>
          <p:cNvSpPr/>
          <p:nvPr/>
        </p:nvSpPr>
        <p:spPr>
          <a:xfrm>
            <a:off x="9772496" y="4429100"/>
            <a:ext cx="9364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No Peak </a:t>
            </a:r>
            <a:endParaRPr lang="en-US" sz="1600" dirty="0"/>
          </a:p>
        </p:txBody>
      </p:sp>
      <p:sp>
        <p:nvSpPr>
          <p:cNvPr id="128" name="Rectangle 127"/>
          <p:cNvSpPr/>
          <p:nvPr/>
        </p:nvSpPr>
        <p:spPr>
          <a:xfrm>
            <a:off x="8424256" y="3903350"/>
            <a:ext cx="8290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1</a:t>
            </a:r>
            <a:r>
              <a:rPr lang="en-US" sz="1600" baseline="30000" dirty="0" smtClean="0">
                <a:solidFill>
                  <a:schemeClr val="tx1"/>
                </a:solidFill>
              </a:rPr>
              <a:t>st</a:t>
            </a:r>
            <a:r>
              <a:rPr lang="en-US" sz="1600" dirty="0" smtClean="0">
                <a:solidFill>
                  <a:schemeClr val="tx1"/>
                </a:solidFill>
              </a:rPr>
              <a:t> Peak</a:t>
            </a:r>
            <a:endParaRPr lang="en-US" sz="1600" dirty="0"/>
          </a:p>
        </p:txBody>
      </p:sp>
      <p:sp>
        <p:nvSpPr>
          <p:cNvPr id="133" name="Rectangle 132"/>
          <p:cNvSpPr/>
          <p:nvPr/>
        </p:nvSpPr>
        <p:spPr>
          <a:xfrm>
            <a:off x="8322722" y="3241196"/>
            <a:ext cx="8290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n</a:t>
            </a:r>
            <a:r>
              <a:rPr lang="en-US" sz="1600" dirty="0" smtClean="0">
                <a:solidFill>
                  <a:schemeClr val="tx1"/>
                </a:solidFill>
              </a:rPr>
              <a:t>o peak</a:t>
            </a:r>
            <a:endParaRPr lang="en-US" sz="1600" dirty="0"/>
          </a:p>
        </p:txBody>
      </p:sp>
      <p:sp>
        <p:nvSpPr>
          <p:cNvPr id="52" name="Rectangle 51"/>
          <p:cNvSpPr/>
          <p:nvPr/>
        </p:nvSpPr>
        <p:spPr>
          <a:xfrm>
            <a:off x="4856520" y="3812472"/>
            <a:ext cx="1299055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439324" y="3808077"/>
            <a:ext cx="400696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4" name="Flowchart: Document 53"/>
          <p:cNvSpPr/>
          <p:nvPr/>
        </p:nvSpPr>
        <p:spPr bwMode="auto">
          <a:xfrm rot="5400000">
            <a:off x="3355408" y="3134725"/>
            <a:ext cx="417193" cy="1750280"/>
          </a:xfrm>
          <a:prstGeom prst="flowChartDocument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5" name="Flowchart: Document 54"/>
          <p:cNvSpPr/>
          <p:nvPr/>
        </p:nvSpPr>
        <p:spPr bwMode="auto">
          <a:xfrm rot="16200000">
            <a:off x="6768979" y="3160775"/>
            <a:ext cx="417193" cy="1706972"/>
          </a:xfrm>
          <a:prstGeom prst="flowChartDocument">
            <a:avLst/>
          </a:prstGeom>
          <a:pattFill prst="trellis">
            <a:fgClr>
              <a:srgbClr val="99FF99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215130" y="3796730"/>
            <a:ext cx="1552600" cy="463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Received samples prior to the preamble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157140" y="3793680"/>
            <a:ext cx="15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Other received samples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219200"/>
                <a:ext cx="9296400" cy="4881008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Use sequence S = 15-bit Maximal Length PN sequence.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Signal higher rate using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acc>
                  </m:oMath>
                </a14:m>
                <a:r>
                  <a:rPr lang="en-US" dirty="0" smtClean="0"/>
                  <a:t>; </a:t>
                </a:r>
                <a:r>
                  <a:rPr lang="en-US" dirty="0"/>
                  <a:t>S</a:t>
                </a:r>
                <a:r>
                  <a:rPr lang="en-US" dirty="0" smtClean="0"/>
                  <a:t>ignal </a:t>
                </a:r>
                <a:r>
                  <a:rPr lang="en-US" dirty="0"/>
                  <a:t>the lower rate by including </a:t>
                </a:r>
                <a:r>
                  <a:rPr lang="en-US" dirty="0" smtClean="0"/>
                  <a:t>concatenating S and S</a:t>
                </a:r>
                <a:endParaRPr lang="en-US" dirty="0"/>
              </a:p>
              <a:p>
                <a:pPr marL="742950" lvl="2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smtClean="0">
                    <a:latin typeface="+mj-lt"/>
                  </a:rPr>
                  <a:t>is </a:t>
                </a:r>
                <a:r>
                  <a:rPr lang="en-US" sz="2200" dirty="0">
                    <a:latin typeface="+mj-lt"/>
                  </a:rPr>
                  <a:t>the bit-wise logical complement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200" dirty="0">
                  <a:latin typeface="+mj-lt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12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219200"/>
                <a:ext cx="9296400" cy="4881008"/>
              </a:xfrm>
              <a:blipFill rotWithShape="0">
                <a:blip r:embed="rId2"/>
                <a:stretch>
                  <a:fillRect l="-918" t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1"/>
            <a:ext cx="10058399" cy="556034"/>
          </a:xfrm>
        </p:spPr>
        <p:txBody>
          <a:bodyPr/>
          <a:lstStyle/>
          <a:p>
            <a:r>
              <a:rPr lang="en-US" dirty="0" smtClean="0"/>
              <a:t>Proposal 2: 4usec bit-duration S and Its Complement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idx="16"/>
          </p:nvPr>
        </p:nvSpPr>
        <p:spPr>
          <a:xfrm>
            <a:off x="8305800" y="6524916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23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2498284" y="3183023"/>
            <a:ext cx="1752600" cy="72778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Legacy + WUR Mark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6484" y="3359351"/>
            <a:ext cx="1765430" cy="31722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Wake-up preamble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47514" y="3370396"/>
            <a:ext cx="858515" cy="31851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MAC header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902108" y="3370396"/>
            <a:ext cx="1492128" cy="31851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Payload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94236" y="3370397"/>
            <a:ext cx="496949" cy="3185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FCS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31914" y="4406274"/>
            <a:ext cx="170010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26142" y="4406274"/>
            <a:ext cx="1650113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4860484" y="3695124"/>
            <a:ext cx="1761367" cy="65284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2509962" y="3073223"/>
            <a:ext cx="174092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163144" y="2777276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24 </a:t>
            </a:r>
            <a:r>
              <a:rPr lang="en-US" sz="1400" dirty="0">
                <a:solidFill>
                  <a:schemeClr val="tx1"/>
                </a:solidFill>
              </a:rPr>
              <a:t>µs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 flipV="1">
            <a:off x="6003484" y="4960260"/>
            <a:ext cx="3445316" cy="1402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7366909" y="4995476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128 µs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015904" y="5974049"/>
            <a:ext cx="168450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 Complement</a:t>
            </a: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5990173" y="5883418"/>
            <a:ext cx="1735969" cy="244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6516572" y="5631358"/>
            <a:ext cx="718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64 µs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4650262" y="3713477"/>
            <a:ext cx="1826165" cy="21790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83" name="Rectangle 82"/>
          <p:cNvSpPr/>
          <p:nvPr/>
        </p:nvSpPr>
        <p:spPr>
          <a:xfrm>
            <a:off x="2397618" y="4409715"/>
            <a:ext cx="1388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Low Rate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2397618" y="5939135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Higher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Proposal 2 – (S, </a:t>
                </a:r>
                <a:r>
                  <a:rPr lang="en-US" dirty="0"/>
                  <a:t>S)</a:t>
                </a:r>
                <a:r>
                  <a:rPr lang="en-US" dirty="0" smtClean="0"/>
                  <a:t> for </a:t>
                </a:r>
                <a:r>
                  <a:rPr lang="en-US" dirty="0"/>
                  <a:t>L</a:t>
                </a:r>
                <a:r>
                  <a:rPr lang="en-US" dirty="0" smtClean="0"/>
                  <a:t>ow Rate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 smtClean="0"/>
                  <a:t> for High rate: </a:t>
                </a:r>
                <a:br>
                  <a:rPr lang="en-US" dirty="0" smtClean="0"/>
                </a:br>
                <a:r>
                  <a:rPr lang="en-US" dirty="0" smtClean="0"/>
                  <a:t>Rate detection at the receiver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8046" b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Correlate with </a:t>
            </a:r>
            <a:r>
              <a:rPr lang="en-US" dirty="0" smtClean="0"/>
              <a:t>short sequence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Low </a:t>
            </a:r>
            <a:r>
              <a:rPr lang="en-US" dirty="0"/>
              <a:t>rate transmission: </a:t>
            </a:r>
            <a:r>
              <a:rPr lang="en-US" dirty="0" smtClean="0"/>
              <a:t>Two positive peaks, separated by PN </a:t>
            </a:r>
            <a:r>
              <a:rPr lang="en-US" dirty="0" err="1" smtClean="0"/>
              <a:t>seq</a:t>
            </a:r>
            <a:r>
              <a:rPr lang="en-US" dirty="0" smtClean="0"/>
              <a:t> length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High rate transmission: one negative peak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Advantages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Easy to differentiate the two rates compared to proposal 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Similar to proposal 1: Lower complexity compared to single long (128 us) correlator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Similar to proposal 1: Lower overhead for higher rate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2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060" y="334324"/>
            <a:ext cx="10361084" cy="1065213"/>
          </a:xfrm>
        </p:spPr>
        <p:txBody>
          <a:bodyPr/>
          <a:lstStyle/>
          <a:p>
            <a:r>
              <a:rPr lang="en-US" dirty="0" smtClean="0"/>
              <a:t>Simulation parameters (Transmitter)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28353" y="2209800"/>
                <a:ext cx="10361084" cy="4648200"/>
              </a:xfrm>
            </p:spPr>
            <p:txBody>
              <a:bodyPr>
                <a:normAutofit fontScale="32500" lnSpcReduction="20000"/>
              </a:bodyPr>
              <a:lstStyle/>
              <a:p>
                <a:endParaRPr lang="en-US" sz="290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5000" b="1" dirty="0" smtClean="0"/>
                  <a:t>Low rate transmissions</a:t>
                </a:r>
              </a:p>
              <a:p>
                <a:pPr marL="1200150" lvl="2" indent="-342900">
                  <a:buFont typeface="Arial" panose="020B0604020202020204" pitchFamily="34" charset="0"/>
                  <a:buChar char="•"/>
                </a:pPr>
                <a:r>
                  <a:rPr lang="en-US" sz="4800" dirty="0" smtClean="0"/>
                  <a:t>Preamble </a:t>
                </a:r>
                <a:r>
                  <a:rPr lang="en-US" sz="4800" dirty="0"/>
                  <a:t>(S, S)</a:t>
                </a:r>
                <a:r>
                  <a:rPr lang="en-US" sz="5400" dirty="0"/>
                  <a:t> </a:t>
                </a:r>
                <a:endParaRPr lang="en-US" sz="5400" dirty="0" smtClean="0"/>
              </a:p>
              <a:p>
                <a:pPr marL="1657350" lvl="3" indent="-342900">
                  <a:buFont typeface="Arial" panose="020B0604020202020204" pitchFamily="34" charset="0"/>
                  <a:buChar char="•"/>
                </a:pPr>
                <a:r>
                  <a:rPr lang="en-US" sz="4600" dirty="0" smtClean="0"/>
                  <a:t>S: 15-bit </a:t>
                </a:r>
                <a:r>
                  <a:rPr lang="en-US" sz="4600" dirty="0"/>
                  <a:t>PN </a:t>
                </a:r>
                <a:r>
                  <a:rPr lang="en-US" sz="4600" dirty="0" err="1"/>
                  <a:t>seq</a:t>
                </a:r>
                <a:r>
                  <a:rPr lang="en-US" sz="4600" dirty="0"/>
                  <a:t> and added 0</a:t>
                </a:r>
                <a:endParaRPr lang="en-US" sz="4600" dirty="0" smtClean="0"/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:r>
                  <a:rPr lang="en-US" sz="4800" dirty="0" smtClean="0"/>
                  <a:t>Bit </a:t>
                </a:r>
                <a:r>
                  <a:rPr lang="en-US" sz="4800" dirty="0"/>
                  <a:t>duration: 4 us</a:t>
                </a:r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:r>
                  <a:rPr lang="en-US" sz="4800" dirty="0" smtClean="0"/>
                  <a:t>4 </a:t>
                </a:r>
                <a:r>
                  <a:rPr lang="en-US" sz="4800" dirty="0"/>
                  <a:t>MHz, 4 us OOK pulse</a:t>
                </a:r>
              </a:p>
              <a:p>
                <a:pPr marL="1200150" lvl="2" indent="-342900">
                  <a:buFont typeface="Arial" panose="020B0604020202020204" pitchFamily="34" charset="0"/>
                  <a:buChar char="•"/>
                </a:pPr>
                <a:r>
                  <a:rPr lang="en-US" sz="4800" dirty="0" smtClean="0"/>
                  <a:t>Data</a:t>
                </a:r>
              </a:p>
              <a:p>
                <a:pPr marL="1657350" lvl="3" indent="-342900">
                  <a:buFont typeface="Arial" panose="020B0604020202020204" pitchFamily="34" charset="0"/>
                  <a:buChar char="•"/>
                </a:pPr>
                <a:r>
                  <a:rPr lang="en-US" sz="4600" dirty="0" smtClean="0"/>
                  <a:t>MC-[1 0 1 0], with bit </a:t>
                </a:r>
                <a:r>
                  <a:rPr lang="en-US" sz="4600" dirty="0"/>
                  <a:t>duration: 4 us</a:t>
                </a:r>
              </a:p>
              <a:p>
                <a:pPr marL="1657350" lvl="3" indent="-342900">
                  <a:buFont typeface="Arial" panose="020B0604020202020204" pitchFamily="34" charset="0"/>
                  <a:buChar char="•"/>
                </a:pPr>
                <a:r>
                  <a:rPr lang="en-US" sz="4600" dirty="0" smtClean="0"/>
                  <a:t>4 </a:t>
                </a:r>
                <a:r>
                  <a:rPr lang="en-US" sz="4600" dirty="0"/>
                  <a:t>MHz, 4 us OOK pulse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5000" b="1" dirty="0" smtClean="0"/>
                  <a:t>High </a:t>
                </a:r>
                <a:r>
                  <a:rPr lang="en-US" sz="5000" b="1" dirty="0"/>
                  <a:t>rate </a:t>
                </a:r>
                <a:r>
                  <a:rPr lang="en-US" sz="5000" b="1" dirty="0" smtClean="0"/>
                  <a:t>transmissions</a:t>
                </a:r>
              </a:p>
              <a:p>
                <a:pPr marL="1200150" lvl="2" indent="-342900">
                  <a:buFont typeface="Arial" panose="020B0604020202020204" pitchFamily="34" charset="0"/>
                  <a:buChar char="•"/>
                </a:pPr>
                <a:r>
                  <a:rPr lang="en-US" sz="4800" dirty="0" smtClean="0"/>
                  <a:t>Preamble</a:t>
                </a:r>
              </a:p>
              <a:p>
                <a:pPr marL="1657350" lvl="3" indent="-342900">
                  <a:buFont typeface="Arial" panose="020B0604020202020204" pitchFamily="34" charset="0"/>
                  <a:buChar char="•"/>
                </a:pPr>
                <a:r>
                  <a:rPr lang="en-US" sz="4600" dirty="0"/>
                  <a:t>Two cases: </a:t>
                </a:r>
                <a:r>
                  <a:rPr lang="en-US" sz="4600" dirty="0" smtClean="0"/>
                  <a:t>S</a:t>
                </a:r>
                <a:r>
                  <a:rPr lang="en-US" sz="4800" dirty="0" smtClean="0"/>
                  <a:t> </a:t>
                </a:r>
                <a:r>
                  <a:rPr lang="en-US" sz="4800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endParaRPr lang="en-US" sz="4600" dirty="0" smtClean="0"/>
              </a:p>
              <a:p>
                <a:pPr marL="1657350" lvl="3" indent="-342900">
                  <a:buFont typeface="Arial" panose="020B0604020202020204" pitchFamily="34" charset="0"/>
                  <a:buChar char="•"/>
                </a:pPr>
                <a:r>
                  <a:rPr lang="en-US" sz="4600" dirty="0" smtClean="0"/>
                  <a:t>Bit duration: 4 us</a:t>
                </a:r>
              </a:p>
              <a:p>
                <a:pPr marL="1657350" lvl="3" indent="-342900">
                  <a:buFont typeface="Arial" panose="020B0604020202020204" pitchFamily="34" charset="0"/>
                  <a:buChar char="•"/>
                </a:pPr>
                <a:r>
                  <a:rPr lang="en-US" sz="4600" dirty="0" smtClean="0"/>
                  <a:t>4 </a:t>
                </a:r>
                <a:r>
                  <a:rPr lang="en-US" sz="4600" dirty="0"/>
                  <a:t>MHz, 4 us OOK pulse</a:t>
                </a:r>
              </a:p>
              <a:p>
                <a:pPr marL="1200150" lvl="2" indent="-342900">
                  <a:buFont typeface="Arial" panose="020B0604020202020204" pitchFamily="34" charset="0"/>
                  <a:buChar char="•"/>
                </a:pPr>
                <a:r>
                  <a:rPr lang="en-US" sz="4800" dirty="0" smtClean="0"/>
                  <a:t>Data</a:t>
                </a:r>
              </a:p>
              <a:p>
                <a:pPr marL="1657350" lvl="3" indent="-342900">
                  <a:buFont typeface="Arial" panose="020B0604020202020204" pitchFamily="34" charset="0"/>
                  <a:buChar char="•"/>
                </a:pPr>
                <a:r>
                  <a:rPr lang="en-US" sz="4600" dirty="0" smtClean="0"/>
                  <a:t>MC-[1 0], with </a:t>
                </a:r>
                <a:r>
                  <a:rPr lang="en-US" sz="4600" dirty="0"/>
                  <a:t>Bit duration: 2 </a:t>
                </a:r>
                <a:r>
                  <a:rPr lang="en-US" sz="4600" dirty="0" smtClean="0"/>
                  <a:t>us</a:t>
                </a:r>
                <a:endParaRPr lang="en-US" sz="4600" dirty="0"/>
              </a:p>
              <a:p>
                <a:pPr marL="1657350" lvl="3" indent="-342900">
                  <a:buFont typeface="Arial" panose="020B0604020202020204" pitchFamily="34" charset="0"/>
                  <a:buChar char="•"/>
                </a:pPr>
                <a:r>
                  <a:rPr lang="en-US" sz="4600" dirty="0" smtClean="0"/>
                  <a:t>4 </a:t>
                </a:r>
                <a:r>
                  <a:rPr lang="en-US" sz="4600" dirty="0"/>
                  <a:t>MHz, 2 us OOK pulse generated using 32 </a:t>
                </a:r>
                <a:r>
                  <a:rPr lang="en-US" sz="4600" dirty="0" err="1"/>
                  <a:t>pt</a:t>
                </a:r>
                <a:r>
                  <a:rPr lang="en-US" sz="4600" dirty="0"/>
                  <a:t> FFT in 20 </a:t>
                </a:r>
                <a:r>
                  <a:rPr lang="en-US" sz="4600" dirty="0" smtClean="0"/>
                  <a:t>MHz [5]</a:t>
                </a:r>
                <a:endParaRPr lang="en-US" sz="5000" dirty="0" smtClean="0"/>
              </a:p>
              <a:p>
                <a:pPr lvl="1"/>
                <a:endParaRPr lang="en-US" dirty="0" smtClean="0"/>
              </a:p>
              <a:p>
                <a:pPr marL="1371600" lvl="3" indent="0">
                  <a:buNone/>
                </a:pPr>
                <a:endParaRPr lang="en-US" dirty="0" smtClean="0"/>
              </a:p>
              <a:p>
                <a:pPr marL="1371600" lvl="3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8353" y="2209800"/>
                <a:ext cx="10361084" cy="46482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52177" y="6494463"/>
            <a:ext cx="704849" cy="363537"/>
          </a:xfrm>
        </p:spPr>
        <p:txBody>
          <a:bodyPr/>
          <a:lstStyle/>
          <a:p>
            <a:r>
              <a:rPr lang="en-GB" dirty="0" smtClean="0"/>
              <a:t>Slide 8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505239" y="1408483"/>
            <a:ext cx="1752600" cy="72778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20MHz Bandwidth (legacy)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73439" y="1584811"/>
            <a:ext cx="962526" cy="31722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Wake-up preamble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51565" y="1595856"/>
            <a:ext cx="737580" cy="31851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MAC header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85224" y="1595856"/>
            <a:ext cx="962526" cy="31851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Payload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951851" y="1595857"/>
            <a:ext cx="496949" cy="3185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FCS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2350699" y="2136272"/>
            <a:ext cx="4038600" cy="2365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634670" y="1602549"/>
            <a:ext cx="1882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100 symbols of silence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92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(2)</Template>
  <TotalTime>18075</TotalTime>
  <Words>2553</Words>
  <Application>Microsoft Office PowerPoint</Application>
  <PresentationFormat>Widescreen</PresentationFormat>
  <Paragraphs>618</Paragraphs>
  <Slides>37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 Unicode MS</vt:lpstr>
      <vt:lpstr>MS Gothic</vt:lpstr>
      <vt:lpstr>Arial</vt:lpstr>
      <vt:lpstr>Arial Narrow</vt:lpstr>
      <vt:lpstr>Cambria Math</vt:lpstr>
      <vt:lpstr>Times New Roman</vt:lpstr>
      <vt:lpstr>Wingdings</vt:lpstr>
      <vt:lpstr>Office Theme</vt:lpstr>
      <vt:lpstr>Document</vt:lpstr>
      <vt:lpstr>Discussion on Preamble Sequences For Indication of the WUR Rates </vt:lpstr>
      <vt:lpstr>Introduction</vt:lpstr>
      <vt:lpstr>Proposal 1: Use of 4usec Bit Duration Sequence S </vt:lpstr>
      <vt:lpstr>Rate Detection at The Receiver</vt:lpstr>
      <vt:lpstr>Detection Method for the Common Sequence Case: lower Rate </vt:lpstr>
      <vt:lpstr>Detection Method for the Common Sequence Case: Higher Rate </vt:lpstr>
      <vt:lpstr>Proposal 2: 4usec bit-duration S and Its Complement </vt:lpstr>
      <vt:lpstr>Proposal 2 – (S, S) for Low Rate and S ̅ for High rate:  Rate detection at the receiver</vt:lpstr>
      <vt:lpstr>Simulation parameters (Transmitter)</vt:lpstr>
      <vt:lpstr>Simulation parameters (Receiver)</vt:lpstr>
      <vt:lpstr>Genie Approaches</vt:lpstr>
      <vt:lpstr>Miss Classification of Low Rate (S, S) as High Rate (S) (Proposal 1) </vt:lpstr>
      <vt:lpstr>PER- Low Rate (S, S) Transmission (Proposal 1)</vt:lpstr>
      <vt:lpstr>PER- High Rate S Transmission (Proposal 1)</vt:lpstr>
      <vt:lpstr>Conclusions of proposal 1:  S and (S, S)</vt:lpstr>
      <vt:lpstr>PER- Low Rate (S, S) Transmission (Proposal 2)</vt:lpstr>
      <vt:lpstr>PER- High Rate S ̅ Transmission   (S, S) is used for Lower Rate (Proposal 2)</vt:lpstr>
      <vt:lpstr>Conclusions of proposal 2:  S ̅ and (S, S)</vt:lpstr>
      <vt:lpstr>Option 3: Single 31-bit sequence</vt:lpstr>
      <vt:lpstr>PER- Low Rate 31-bit PN Sequence Transmission</vt:lpstr>
      <vt:lpstr>PER- High Rate: Complement of 31-bit of Low Rate</vt:lpstr>
      <vt:lpstr>Option 4: Single 15-bit sequence</vt:lpstr>
      <vt:lpstr>PER- Low Rate 15-bit PN Sequence Transmission</vt:lpstr>
      <vt:lpstr>PER- High Rate: Complement of 15-bit of Low Rate</vt:lpstr>
      <vt:lpstr>Conclusions</vt:lpstr>
      <vt:lpstr>References</vt:lpstr>
      <vt:lpstr>Backup</vt:lpstr>
      <vt:lpstr>Detection Method for the Common Sequence Case: lower Rate </vt:lpstr>
      <vt:lpstr>Detection Method for the Common Sequence Case: Higher Rate </vt:lpstr>
      <vt:lpstr>Timing Error for Low Rate (S, S) Transmission– AWGN</vt:lpstr>
      <vt:lpstr>Timing Error for Low Rate (S, S) Transmission– Channel D</vt:lpstr>
      <vt:lpstr>Proposal 1: Timing Error for High Rate S – AWGN</vt:lpstr>
      <vt:lpstr>Proposal 1: Timing Error for High Rate S – Channel D</vt:lpstr>
      <vt:lpstr>Option 5: Preamble Sequence with Shorter OOK Symbol Duration </vt:lpstr>
      <vt:lpstr>Rate and Timing estimate (Option 5)</vt:lpstr>
      <vt:lpstr>Simulation parameters (Option 5)</vt:lpstr>
      <vt:lpstr>PER (Low rate transmissions)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Park, Minyoung</dc:creator>
  <cp:keywords>CTPClassification=CTP_IC:VisualMarkings=</cp:keywords>
  <cp:lastModifiedBy>Azizi, Shahrnaz</cp:lastModifiedBy>
  <cp:revision>651</cp:revision>
  <cp:lastPrinted>1601-01-01T00:00:00Z</cp:lastPrinted>
  <dcterms:created xsi:type="dcterms:W3CDTF">2015-10-31T00:33:08Z</dcterms:created>
  <dcterms:modified xsi:type="dcterms:W3CDTF">2017-11-06T14:42:02Z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c76f7725-bd24-4d66-ac7a-c997ff0e0ad3</vt:lpwstr>
  </property>
  <property fmtid="{D5CDD505-2E9C-101B-9397-08002B2CF9AE}" pid="3" name="CTP_BU">
    <vt:lpwstr>INTEL LABS GRP</vt:lpwstr>
  </property>
  <property fmtid="{D5CDD505-2E9C-101B-9397-08002B2CF9AE}" pid="4" name="CTP_TimeStamp">
    <vt:lpwstr>2017-11-04 00:39:17Z</vt:lpwstr>
  </property>
  <property fmtid="{D5CDD505-2E9C-101B-9397-08002B2CF9AE}" pid="5" name="CTPClassification">
    <vt:lpwstr>CTP_IC</vt:lpwstr>
  </property>
</Properties>
</file>