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93" r:id="rId3"/>
    <p:sldId id="300" r:id="rId4"/>
    <p:sldId id="297" r:id="rId5"/>
    <p:sldId id="296" r:id="rId6"/>
    <p:sldId id="294" r:id="rId7"/>
    <p:sldId id="299" r:id="rId8"/>
    <p:sldId id="275" r:id="rId9"/>
    <p:sldId id="304" r:id="rId10"/>
    <p:sldId id="305" r:id="rId11"/>
    <p:sldId id="306" r:id="rId12"/>
    <p:sldId id="298" r:id="rId13"/>
    <p:sldId id="288" r:id="rId14"/>
    <p:sldId id="287" r:id="rId1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255" autoAdjust="0"/>
    <p:restoredTop sz="93393"/>
  </p:normalViewPr>
  <p:slideViewPr>
    <p:cSldViewPr>
      <p:cViewPr>
        <p:scale>
          <a:sx n="107" d="100"/>
          <a:sy n="107" d="100"/>
        </p:scale>
        <p:origin x="1344" y="14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handoutMaster" Target="handoutMasters/handoutMaster1.xml"/><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11/8/17</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19440389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Sept </a:t>
            </a:r>
            <a:r>
              <a:rPr lang="en-US" dirty="0"/>
              <a:t>2017</a:t>
            </a:r>
            <a:endParaRPr lang="en-GB" dirty="0"/>
          </a:p>
        </p:txBody>
      </p:sp>
      <p:sp>
        <p:nvSpPr>
          <p:cNvPr id="5" name="Footer Placeholder 4"/>
          <p:cNvSpPr>
            <a:spLocks noGrp="1"/>
          </p:cNvSpPr>
          <p:nvPr>
            <p:ph type="ftr" idx="11"/>
          </p:nvPr>
        </p:nvSpPr>
        <p:spPr/>
        <p:txBody>
          <a:bodyPr/>
          <a:lstStyle>
            <a:lvl1pPr>
              <a:defRPr/>
            </a:lvl1pPr>
          </a:lstStyle>
          <a:p>
            <a:r>
              <a:rPr lang="en-GB" dirty="0" smtClean="0"/>
              <a:t>Guoqing Li, Apple</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smtClean="0"/>
              <a:t>Guoqing Li, Apple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 </a:t>
            </a:r>
            <a:r>
              <a:rPr lang="en-US" dirty="0"/>
              <a:t>2017</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July 2017</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
        <p:nvSpPr>
          <p:cNvPr id="7"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Alfred Asterjadhi, Qualcomm Inc</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Month Year</a:t>
            </a:r>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
        <p:nvSpPr>
          <p:cNvPr id="9"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Alfred Asterjadhi, Qualcomm Inc</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Month Year</a:t>
            </a:r>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
        <p:nvSpPr>
          <p:cNvPr id="10"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Alfred Asterjadhi, Qualcomm Inc</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Month Year</a:t>
            </a:r>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
        <p:nvSpPr>
          <p:cNvPr id="6"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Alfred Asterjadhi, Qualcomm Inc</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Month Year</a:t>
            </a:r>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
        <p:nvSpPr>
          <p:cNvPr id="5" name="Footer Placeholder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Alfred Asterjadhi, Qualcomm Inc</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Month Year</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
        <p:nvSpPr>
          <p:cNvPr id="7"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Alfred Asterjadhi, Qualcomm Inc</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Month Year</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
        <p:nvSpPr>
          <p:cNvPr id="7"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Alfred Asterjadhi, Qualcomm Inc</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 </a:t>
            </a:r>
            <a:r>
              <a:rPr lang="en-US" dirty="0"/>
              <a:t>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Calibri" panose="020F0502020204030204" pitchFamily="34" charset="0"/>
                <a:cs typeface="Arial Unicode MS" charset="0"/>
              </a:defRPr>
            </a:lvl1pPr>
          </a:lstStyle>
          <a:p>
            <a:r>
              <a:rPr lang="en-GB" dirty="0" smtClean="0"/>
              <a:t>Guoqing Li, Apple</a:t>
            </a:r>
            <a:endParaRPr lang="en-GB" dirty="0"/>
          </a:p>
        </p:txBody>
      </p:sp>
      <p:sp>
        <p:nvSpPr>
          <p:cNvPr id="1029" name="Rectangle 5"/>
          <p:cNvSpPr>
            <a:spLocks noGrp="1" noChangeArrowheads="1"/>
          </p:cNvSpPr>
          <p:nvPr>
            <p:ph type="sldNum"/>
          </p:nvPr>
        </p:nvSpPr>
        <p:spPr bwMode="auto">
          <a:xfrm>
            <a:off x="4344988" y="6475413"/>
            <a:ext cx="655640"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838371" cy="215444"/>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802.11-17/1608r6</a:t>
            </a:r>
            <a:endParaRPr kumimoji="0" lang="en-GB" sz="180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tiff"/><Relationship Id="rId4" Type="http://schemas.openxmlformats.org/officeDocument/2006/relationships/image" Target="../media/image2.png"/><Relationship Id="rId5"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20712" y="881274"/>
            <a:ext cx="7772400" cy="713884"/>
          </a:xfrm>
        </p:spPr>
        <p:txBody>
          <a:bodyPr/>
          <a:lstStyle/>
          <a:p>
            <a:r>
              <a:rPr lang="en-US" dirty="0" smtClean="0"/>
              <a:t>Follow-Up on </a:t>
            </a:r>
            <a:r>
              <a:rPr lang="en-US" dirty="0" smtClean="0"/>
              <a:t>WUR </a:t>
            </a:r>
            <a:r>
              <a:rPr lang="en-US" dirty="0" smtClean="0"/>
              <a:t>Discovery Frame and Discovery Channel</a:t>
            </a:r>
            <a:endParaRPr lang="en-US" dirty="0"/>
          </a:p>
        </p:txBody>
      </p:sp>
      <p:sp>
        <p:nvSpPr>
          <p:cNvPr id="4" name="Date Placeholder 3"/>
          <p:cNvSpPr>
            <a:spLocks noGrp="1"/>
          </p:cNvSpPr>
          <p:nvPr>
            <p:ph type="dt" idx="10"/>
          </p:nvPr>
        </p:nvSpPr>
        <p:spPr/>
        <p:txBody>
          <a:bodyPr/>
          <a:lstStyle/>
          <a:p>
            <a:r>
              <a:rPr lang="en-US" dirty="0" smtClean="0"/>
              <a:t>Nov </a:t>
            </a:r>
            <a:r>
              <a:rPr lang="en-US" dirty="0"/>
              <a:t>2017</a:t>
            </a:r>
            <a:endParaRPr lang="en-GB" dirty="0"/>
          </a:p>
        </p:txBody>
      </p:sp>
      <p:sp>
        <p:nvSpPr>
          <p:cNvPr id="5" name="Footer Placeholder 4"/>
          <p:cNvSpPr>
            <a:spLocks noGrp="1"/>
          </p:cNvSpPr>
          <p:nvPr>
            <p:ph type="ftr" idx="11"/>
          </p:nvPr>
        </p:nvSpPr>
        <p:spPr>
          <a:xfrm>
            <a:off x="5357818" y="6524625"/>
            <a:ext cx="3184520" cy="180975"/>
          </a:xfrm>
        </p:spPr>
        <p:txBody>
          <a:bodyPr/>
          <a:lstStyle/>
          <a:p>
            <a:r>
              <a:rPr lang="en-GB" dirty="0" smtClean="0"/>
              <a:t>Guoqing Li, Apple</a:t>
            </a:r>
            <a:endParaRPr lang="en-GB" dirty="0"/>
          </a:p>
        </p:txBody>
      </p:sp>
      <p:sp>
        <p:nvSpPr>
          <p:cNvPr id="6" name="Slide Number Placeholder 5"/>
          <p:cNvSpPr>
            <a:spLocks noGrp="1"/>
          </p:cNvSpPr>
          <p:nvPr>
            <p:ph type="sldNum" idx="12"/>
          </p:nvPr>
        </p:nvSpPr>
        <p:spPr/>
        <p:txBody>
          <a:bodyPr/>
          <a:lstStyle/>
          <a:p>
            <a:r>
              <a:rPr lang="en-GB"/>
              <a:t>Slide </a:t>
            </a:r>
            <a:fld id="{DE40C9FC-4879-4F20-9ECA-A574A90476B7}" type="slidenum">
              <a:rPr lang="en-GB" smtClean="0"/>
              <a:pPr/>
              <a:t>1</a:t>
            </a:fld>
            <a:endParaRPr lang="en-GB" dirty="0"/>
          </a:p>
        </p:txBody>
      </p:sp>
      <p:sp>
        <p:nvSpPr>
          <p:cNvPr id="7" name="Rectangle 6"/>
          <p:cNvSpPr txBox="1">
            <a:spLocks noChangeArrowheads="1"/>
          </p:cNvSpPr>
          <p:nvPr/>
        </p:nvSpPr>
        <p:spPr bwMode="auto">
          <a:xfrm>
            <a:off x="696912" y="1904719"/>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2400" b="1">
                <a:solidFill>
                  <a:schemeClr val="tx1"/>
                </a:solidFill>
                <a:latin typeface="+mn-lt"/>
                <a:ea typeface="+mn-ea"/>
                <a:cs typeface="+mn-cs"/>
              </a:defRPr>
            </a:lvl1pPr>
            <a:lvl2pPr marL="457200" indent="0" algn="ctr" rtl="0" eaLnBrk="0" fontAlgn="base" hangingPunct="0">
              <a:spcBef>
                <a:spcPct val="20000"/>
              </a:spcBef>
              <a:spcAft>
                <a:spcPct val="0"/>
              </a:spcAft>
              <a:buNone/>
              <a:defRPr sz="2000">
                <a:solidFill>
                  <a:schemeClr val="tx1"/>
                </a:solidFill>
                <a:latin typeface="+mn-lt"/>
              </a:defRPr>
            </a:lvl2pPr>
            <a:lvl3pPr marL="914400" indent="0" algn="ctr" rtl="0" eaLnBrk="0" fontAlgn="base" hangingPunct="0">
              <a:spcBef>
                <a:spcPct val="20000"/>
              </a:spcBef>
              <a:spcAft>
                <a:spcPct val="0"/>
              </a:spcAft>
              <a:buNone/>
              <a:defRPr>
                <a:solidFill>
                  <a:schemeClr val="tx1"/>
                </a:solidFill>
                <a:latin typeface="+mn-lt"/>
              </a:defRPr>
            </a:lvl3pPr>
            <a:lvl4pPr marL="1371600" indent="0" algn="ctr" rtl="0" eaLnBrk="0" fontAlgn="base" hangingPunct="0">
              <a:spcBef>
                <a:spcPct val="20000"/>
              </a:spcBef>
              <a:spcAft>
                <a:spcPct val="0"/>
              </a:spcAft>
              <a:buNone/>
              <a:defRPr sz="1600">
                <a:solidFill>
                  <a:schemeClr val="tx1"/>
                </a:solidFill>
                <a:latin typeface="+mn-lt"/>
              </a:defRPr>
            </a:lvl4pPr>
            <a:lvl5pPr marL="1828800" indent="0" algn="ctr" rtl="0" eaLnBrk="0" fontAlgn="base" hangingPunct="0">
              <a:spcBef>
                <a:spcPct val="20000"/>
              </a:spcBef>
              <a:spcAft>
                <a:spcPct val="0"/>
              </a:spcAft>
              <a:buNone/>
              <a:defRPr sz="1600">
                <a:solidFill>
                  <a:schemeClr val="tx1"/>
                </a:solidFill>
                <a:latin typeface="+mn-lt"/>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latinLnBrk="0"/>
            <a:r>
              <a:rPr kumimoji="0" lang="en-US" altLang="ko-KR" sz="2000" kern="0" dirty="0">
                <a:ea typeface="굴림" panose="020B0600000101010101" pitchFamily="50" charset="-127"/>
              </a:rPr>
              <a:t>Date:</a:t>
            </a:r>
            <a:r>
              <a:rPr kumimoji="0" lang="en-US" altLang="ko-KR" sz="2000" b="0" kern="0" dirty="0">
                <a:ea typeface="굴림" panose="020B0600000101010101" pitchFamily="50" charset="-127"/>
              </a:rPr>
              <a:t> </a:t>
            </a:r>
            <a:r>
              <a:rPr kumimoji="0" lang="en-US" altLang="ko-KR" sz="2000" b="0" kern="0" dirty="0" smtClean="0">
                <a:ea typeface="굴림" panose="020B0600000101010101" pitchFamily="50" charset="-127"/>
              </a:rPr>
              <a:t>2017-11-08</a:t>
            </a:r>
            <a:endParaRPr kumimoji="0" lang="en-US" altLang="ko-KR" sz="2000" b="0" kern="0" dirty="0">
              <a:ea typeface="굴림" panose="020B0600000101010101" pitchFamily="50" charset="-127"/>
            </a:endParaRPr>
          </a:p>
        </p:txBody>
      </p:sp>
      <p:sp>
        <p:nvSpPr>
          <p:cNvPr id="8"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latinLnBrk="0">
              <a:buFontTx/>
              <a:buNone/>
            </a:pPr>
            <a:r>
              <a:rPr kumimoji="0" lang="en-US" altLang="ko-KR" sz="2000" dirty="0"/>
              <a:t>Authors:</a:t>
            </a:r>
            <a:endParaRPr kumimoji="0" lang="en-US" altLang="ko-KR" sz="2000" b="0" dirty="0"/>
          </a:p>
        </p:txBody>
      </p:sp>
      <p:graphicFrame>
        <p:nvGraphicFramePr>
          <p:cNvPr id="9" name="Table 8"/>
          <p:cNvGraphicFramePr>
            <a:graphicFrameLocks noGrp="1"/>
          </p:cNvGraphicFramePr>
          <p:nvPr>
            <p:extLst>
              <p:ext uri="{D42A27DB-BD31-4B8C-83A1-F6EECF244321}">
                <p14:modId xmlns:p14="http://schemas.microsoft.com/office/powerpoint/2010/main" val="1779063766"/>
              </p:ext>
            </p:extLst>
          </p:nvPr>
        </p:nvGraphicFramePr>
        <p:xfrm>
          <a:off x="1017879" y="3124200"/>
          <a:ext cx="7108242" cy="3016354"/>
        </p:xfrm>
        <a:graphic>
          <a:graphicData uri="http://schemas.openxmlformats.org/drawingml/2006/table">
            <a:tbl>
              <a:tblPr/>
              <a:tblGrid>
                <a:gridCol w="1493452"/>
                <a:gridCol w="1511733"/>
                <a:gridCol w="1367516"/>
                <a:gridCol w="863775"/>
                <a:gridCol w="1871766"/>
              </a:tblGrid>
              <a:tr h="274214">
                <a:tc>
                  <a:txBody>
                    <a:bodyPr/>
                    <a:lstStyle/>
                    <a:p>
                      <a:pPr marL="0" marR="0">
                        <a:spcBef>
                          <a:spcPts val="0"/>
                        </a:spcBef>
                        <a:spcAft>
                          <a:spcPts val="0"/>
                        </a:spcAft>
                      </a:pPr>
                      <a:r>
                        <a:rPr lang="en-US" sz="1100" b="1" kern="0" dirty="0" smtClean="0">
                          <a:effectLst/>
                          <a:latin typeface="Times New Roman" charset="0"/>
                        </a:rPr>
                        <a:t>Name</a:t>
                      </a:r>
                      <a:endParaRPr lang="en-US" sz="1100" b="1" kern="0" dirty="0">
                        <a:effectLst/>
                        <a:latin typeface="Times New Roman"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100" b="1">
                          <a:effectLst/>
                          <a:latin typeface="Times New Roman" charset="0"/>
                          <a:ea typeface="宋体" charset="0"/>
                        </a:rPr>
                        <a:t>Affiliations</a:t>
                      </a:r>
                      <a:endParaRPr lang="en-US" sz="11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100" b="1">
                          <a:effectLst/>
                          <a:latin typeface="Times New Roman" charset="0"/>
                          <a:ea typeface="宋体" charset="0"/>
                        </a:rPr>
                        <a:t>Address</a:t>
                      </a:r>
                      <a:endParaRPr lang="en-US" sz="11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100" b="1">
                          <a:effectLst/>
                          <a:latin typeface="Times New Roman" charset="0"/>
                          <a:ea typeface="宋体" charset="0"/>
                        </a:rPr>
                        <a:t>Phone</a:t>
                      </a:r>
                      <a:endParaRPr lang="en-US" sz="11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100" b="1" dirty="0">
                          <a:effectLst/>
                          <a:latin typeface="Times New Roman" charset="0"/>
                          <a:ea typeface="宋体" charset="0"/>
                        </a:rPr>
                        <a:t>email</a:t>
                      </a:r>
                      <a:endParaRPr lang="en-US" sz="11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a:effectLst/>
                          <a:latin typeface="Times New Roman" charset="0"/>
                          <a:ea typeface="宋体" charset="0"/>
                        </a:rPr>
                        <a:t>Guoqing li</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4">
                  <a:txBody>
                    <a:bodyPr/>
                    <a:lstStyle/>
                    <a:p>
                      <a:pPr marL="0" marR="0">
                        <a:spcBef>
                          <a:spcPts val="0"/>
                        </a:spcBef>
                        <a:spcAft>
                          <a:spcPts val="0"/>
                        </a:spcAft>
                      </a:pPr>
                      <a:r>
                        <a:rPr lang="en-US" sz="1000" dirty="0">
                          <a:effectLst/>
                          <a:latin typeface="Times New Roman" charset="0"/>
                          <a:ea typeface="宋体" charset="0"/>
                        </a:rPr>
                        <a:t>Apple</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dirty="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dirty="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dirty="0" err="1" smtClean="0"/>
                        <a:t>Guoqing_li@apple.com</a:t>
                      </a:r>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a:effectLst/>
                          <a:latin typeface="Times New Roman" charset="0"/>
                          <a:ea typeface="宋体" charset="0"/>
                        </a:rPr>
                        <a:t>Oren Shani</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spcBef>
                          <a:spcPts val="0"/>
                        </a:spcBef>
                        <a:spcAft>
                          <a:spcPts val="0"/>
                        </a:spcAft>
                      </a:pPr>
                      <a:r>
                        <a:rPr lang="en-US" sz="1000" dirty="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dirty="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a:effectLst/>
                          <a:latin typeface="Times New Roman" charset="0"/>
                          <a:ea typeface="宋体" charset="0"/>
                        </a:rPr>
                        <a:t>Chris Hartman</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smtClean="0">
                          <a:effectLst/>
                          <a:latin typeface="Times New Roman" charset="0"/>
                          <a:ea typeface="宋体" charset="0"/>
                        </a:rPr>
                        <a:t>Jarkko </a:t>
                      </a:r>
                      <a:r>
                        <a:rPr lang="en-US" sz="1000" dirty="0" err="1" smtClean="0">
                          <a:effectLst/>
                          <a:latin typeface="Times New Roman" charset="0"/>
                          <a:ea typeface="宋体" charset="0"/>
                        </a:rPr>
                        <a:t>Kneck</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err="1" smtClean="0">
                          <a:effectLst/>
                          <a:latin typeface="Times New Roman" charset="0"/>
                          <a:ea typeface="宋体" charset="0"/>
                        </a:rPr>
                        <a:t>Pokai</a:t>
                      </a:r>
                      <a:r>
                        <a:rPr lang="en-US" sz="1000" dirty="0" smtClean="0">
                          <a:effectLst/>
                          <a:latin typeface="Times New Roman" charset="0"/>
                          <a:ea typeface="宋体" charset="0"/>
                        </a:rPr>
                        <a:t> Huang</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marL="0" marR="0">
                        <a:spcBef>
                          <a:spcPts val="0"/>
                        </a:spcBef>
                        <a:spcAft>
                          <a:spcPts val="0"/>
                        </a:spcAft>
                      </a:pPr>
                      <a:r>
                        <a:rPr lang="en-US" sz="1000" dirty="0" smtClean="0">
                          <a:effectLst/>
                          <a:latin typeface="Times New Roman" charset="0"/>
                          <a:ea typeface="宋体" charset="0"/>
                        </a:rPr>
                        <a:t>Intel</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0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0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smtClean="0">
                          <a:effectLst/>
                          <a:latin typeface="Times New Roman" charset="0"/>
                          <a:ea typeface="宋体" charset="0"/>
                        </a:rPr>
                        <a:t>Robert Stacey</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pPr marL="0" marR="0">
                        <a:spcBef>
                          <a:spcPts val="0"/>
                        </a:spcBef>
                        <a:spcAft>
                          <a:spcPts val="0"/>
                        </a:spcAft>
                      </a:pP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0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0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err="1" smtClean="0">
                          <a:effectLst/>
                          <a:latin typeface="Times New Roman" charset="0"/>
                          <a:ea typeface="宋体" charset="0"/>
                        </a:rPr>
                        <a:t>Taewon</a:t>
                      </a:r>
                      <a:r>
                        <a:rPr lang="en-US" sz="1000" dirty="0" smtClean="0">
                          <a:effectLst/>
                          <a:latin typeface="Times New Roman" charset="0"/>
                          <a:ea typeface="宋体" charset="0"/>
                        </a:rPr>
                        <a:t> Song</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dirty="0" smtClean="0">
                          <a:effectLst/>
                          <a:latin typeface="Times New Roman" charset="0"/>
                          <a:ea typeface="宋体" charset="0"/>
                        </a:rPr>
                        <a:t>LG Electronics</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0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0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err="1" smtClean="0">
                          <a:effectLst/>
                          <a:latin typeface="Times New Roman" charset="0"/>
                          <a:ea typeface="宋体" charset="0"/>
                        </a:rPr>
                        <a:t>Kaiying</a:t>
                      </a:r>
                      <a:r>
                        <a:rPr lang="en-US" sz="1000" baseline="0" dirty="0" smtClean="0">
                          <a:effectLst/>
                          <a:latin typeface="Times New Roman" charset="0"/>
                          <a:ea typeface="宋体" charset="0"/>
                        </a:rPr>
                        <a:t> </a:t>
                      </a:r>
                      <a:r>
                        <a:rPr lang="en-US" sz="1000" baseline="0" dirty="0" err="1" smtClean="0">
                          <a:effectLst/>
                          <a:latin typeface="Times New Roman" charset="0"/>
                          <a:ea typeface="宋体" charset="0"/>
                        </a:rPr>
                        <a:t>Lv</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dirty="0" smtClean="0">
                          <a:effectLst/>
                          <a:latin typeface="Times New Roman" charset="0"/>
                          <a:ea typeface="宋体" charset="0"/>
                        </a:rPr>
                        <a:t>ZTE</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0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0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smtClean="0">
                          <a:effectLst/>
                          <a:latin typeface="Times New Roman" charset="0"/>
                          <a:ea typeface="宋体" charset="0"/>
                        </a:rPr>
                        <a:t>Roger</a:t>
                      </a:r>
                      <a:r>
                        <a:rPr lang="en-US" sz="1000" baseline="0" dirty="0" smtClean="0">
                          <a:effectLst/>
                          <a:latin typeface="Times New Roman" charset="0"/>
                          <a:ea typeface="宋体" charset="0"/>
                        </a:rPr>
                        <a:t> Marks</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marL="0" marR="0">
                        <a:spcBef>
                          <a:spcPts val="0"/>
                        </a:spcBef>
                        <a:spcAft>
                          <a:spcPts val="0"/>
                        </a:spcAft>
                      </a:pPr>
                      <a:r>
                        <a:rPr lang="en-US" sz="1000" dirty="0" smtClean="0">
                          <a:effectLst/>
                          <a:latin typeface="Times New Roman" charset="0"/>
                          <a:ea typeface="宋体" charset="0"/>
                        </a:rPr>
                        <a:t>Huawei</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0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0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smtClean="0">
                          <a:effectLst/>
                          <a:latin typeface="Times New Roman" charset="0"/>
                          <a:ea typeface="宋体" charset="0"/>
                        </a:rPr>
                        <a:t>Lily </a:t>
                      </a:r>
                      <a:r>
                        <a:rPr lang="en-US" sz="1000" dirty="0" err="1" smtClean="0">
                          <a:effectLst/>
                          <a:latin typeface="Times New Roman" charset="0"/>
                          <a:ea typeface="宋体" charset="0"/>
                        </a:rPr>
                        <a:t>Yuping</a:t>
                      </a:r>
                      <a:r>
                        <a:rPr lang="en-US" sz="1000" baseline="0" dirty="0" smtClean="0">
                          <a:effectLst/>
                          <a:latin typeface="Times New Roman" charset="0"/>
                          <a:ea typeface="宋体" charset="0"/>
                        </a:rPr>
                        <a:t> Li</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pPr marL="0" marR="0">
                        <a:spcBef>
                          <a:spcPts val="0"/>
                        </a:spcBef>
                        <a:spcAft>
                          <a:spcPts val="0"/>
                        </a:spcAft>
                      </a:pP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0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0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38986284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Different Scanning Scenarios </a:t>
            </a:r>
            <a:endParaRPr lang="en-US" dirty="0"/>
          </a:p>
        </p:txBody>
      </p:sp>
      <p:sp>
        <p:nvSpPr>
          <p:cNvPr id="3" name="Content Placeholder 2"/>
          <p:cNvSpPr>
            <a:spLocks noGrp="1"/>
          </p:cNvSpPr>
          <p:nvPr>
            <p:ph idx="1"/>
          </p:nvPr>
        </p:nvSpPr>
        <p:spPr>
          <a:xfrm>
            <a:off x="685799" y="1600200"/>
            <a:ext cx="7770813" cy="4113213"/>
          </a:xfrm>
        </p:spPr>
        <p:txBody>
          <a:bodyPr/>
          <a:lstStyle/>
          <a:p>
            <a:pPr>
              <a:buFont typeface="Arial" charset="0"/>
              <a:buChar char="•"/>
            </a:pPr>
            <a:r>
              <a:rPr lang="en-US" sz="2000" dirty="0" smtClean="0"/>
              <a:t>Initial </a:t>
            </a:r>
            <a:r>
              <a:rPr lang="en-US" sz="2000" dirty="0" smtClean="0"/>
              <a:t>discovery/scanning based on known discovery channels</a:t>
            </a:r>
            <a:endParaRPr lang="en-US" sz="2000" dirty="0" smtClean="0"/>
          </a:p>
          <a:p>
            <a:pPr lvl="1">
              <a:buFont typeface="Arial" charset="0"/>
              <a:buChar char="•"/>
            </a:pPr>
            <a:r>
              <a:rPr lang="en-US" sz="1800" dirty="0" smtClean="0"/>
              <a:t>Example </a:t>
            </a:r>
            <a:r>
              <a:rPr lang="en-US" sz="1800" dirty="0" smtClean="0"/>
              <a:t>Scenario: after a user leaves home and drives on the road, the PCR </a:t>
            </a:r>
            <a:r>
              <a:rPr lang="en-US" sz="1800" dirty="0" smtClean="0"/>
              <a:t>should be</a:t>
            </a:r>
            <a:r>
              <a:rPr lang="en-US" sz="1800" dirty="0" smtClean="0"/>
              <a:t> turned </a:t>
            </a:r>
            <a:r>
              <a:rPr lang="en-US" sz="1800" dirty="0" smtClean="0"/>
              <a:t>OFF </a:t>
            </a:r>
            <a:r>
              <a:rPr lang="en-US" sz="1800" dirty="0" smtClean="0"/>
              <a:t>and the STA uses WUR to scan for possible new APs</a:t>
            </a:r>
            <a:endParaRPr lang="en-US" sz="1800" dirty="0" smtClean="0"/>
          </a:p>
          <a:p>
            <a:pPr lvl="1">
              <a:buFont typeface="Arial" charset="0"/>
              <a:buChar char="•"/>
            </a:pPr>
            <a:r>
              <a:rPr lang="en-US" sz="1800" dirty="0" smtClean="0"/>
              <a:t>When the user arrives at a location where Wi-Fi exists, the WUR needs to discover the existing AP quickly and start to associate to the new AP</a:t>
            </a:r>
            <a:endParaRPr lang="en-US" sz="1800" dirty="0"/>
          </a:p>
          <a:p>
            <a:pPr>
              <a:buFont typeface="Arial" charset="0"/>
              <a:buChar char="•"/>
            </a:pPr>
            <a:r>
              <a:rPr lang="en-US" sz="2000" dirty="0" smtClean="0"/>
              <a:t>[3] </a:t>
            </a:r>
            <a:r>
              <a:rPr lang="en-US" sz="2000" dirty="0" smtClean="0"/>
              <a:t>addresses the initial scanning scenario</a:t>
            </a:r>
            <a:r>
              <a:rPr lang="en-US" sz="2000" dirty="0" smtClean="0"/>
              <a:t>: </a:t>
            </a:r>
            <a:r>
              <a:rPr lang="en-US" sz="2000" dirty="0" smtClean="0"/>
              <a:t>defining a WUR discovery frame and defining a </a:t>
            </a:r>
            <a:r>
              <a:rPr lang="en-US" sz="2000" dirty="0" smtClean="0"/>
              <a:t>limited number of discovery channels </a:t>
            </a:r>
            <a:r>
              <a:rPr lang="en-US" sz="2000" dirty="0" smtClean="0"/>
              <a:t>allows </a:t>
            </a:r>
            <a:r>
              <a:rPr lang="en-US" sz="2000" dirty="0" smtClean="0"/>
              <a:t>the WUR to only scan these channels for Discovery frames to reduce the scanning latency</a:t>
            </a:r>
          </a:p>
          <a:p>
            <a:pPr>
              <a:buFont typeface="Arial" charset="0"/>
              <a:buChar char="•"/>
            </a:pPr>
            <a:r>
              <a:rPr lang="en-US" sz="2000" dirty="0" smtClean="0"/>
              <a:t>For example, </a:t>
            </a:r>
            <a:r>
              <a:rPr lang="en-US" sz="2000" dirty="0" smtClean="0"/>
              <a:t>if we </a:t>
            </a:r>
            <a:r>
              <a:rPr lang="en-US" sz="2000" dirty="0" smtClean="0"/>
              <a:t>define 3 discovery channels, then the worst case latency is reduced </a:t>
            </a:r>
            <a:r>
              <a:rPr lang="en-US" sz="2000" dirty="0" smtClean="0"/>
              <a:t>from 8s on 5GHz </a:t>
            </a:r>
            <a:r>
              <a:rPr lang="en-US" sz="2000" dirty="0" smtClean="0"/>
              <a:t>to </a:t>
            </a:r>
            <a:r>
              <a:rPr lang="en-US" sz="2000" dirty="0" smtClean="0"/>
              <a:t>3s if Discovery frame interval is 1s, or from 16s to 6s if Discovery frame interval is 2s.</a:t>
            </a:r>
            <a:endParaRPr lang="en-US" sz="600" dirty="0"/>
          </a:p>
          <a:p>
            <a:pPr>
              <a:buFont typeface="Arial" charset="0"/>
              <a:buChar char="•"/>
            </a:pPr>
            <a:endParaRPr lang="en-US" sz="2000" dirty="0"/>
          </a:p>
          <a:p>
            <a:pPr marL="457200" lvl="1" indent="0"/>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Guoqing Li, Apple</a:t>
            </a:r>
            <a:endParaRPr lang="en-GB" dirty="0"/>
          </a:p>
        </p:txBody>
      </p:sp>
      <p:sp>
        <p:nvSpPr>
          <p:cNvPr id="6" name="Date Placeholder 5"/>
          <p:cNvSpPr>
            <a:spLocks noGrp="1"/>
          </p:cNvSpPr>
          <p:nvPr>
            <p:ph type="dt" idx="15"/>
          </p:nvPr>
        </p:nvSpPr>
        <p:spPr/>
        <p:txBody>
          <a:bodyPr/>
          <a:lstStyle/>
          <a:p>
            <a:r>
              <a:rPr lang="en-US" smtClean="0"/>
              <a:t>Sept 2017</a:t>
            </a:r>
            <a:endParaRPr lang="en-GB" dirty="0"/>
          </a:p>
        </p:txBody>
      </p:sp>
    </p:spTree>
    <p:extLst>
      <p:ext uri="{BB962C8B-B14F-4D97-AF65-F5344CB8AC3E}">
        <p14:creationId xmlns:p14="http://schemas.microsoft.com/office/powerpoint/2010/main" val="20671003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Different Scanning Scenarios </a:t>
            </a:r>
            <a:r>
              <a:rPr lang="en-US" dirty="0" smtClean="0"/>
              <a:t>(cont.)</a:t>
            </a:r>
            <a:endParaRPr lang="en-US" dirty="0"/>
          </a:p>
        </p:txBody>
      </p:sp>
      <p:sp>
        <p:nvSpPr>
          <p:cNvPr id="3" name="Content Placeholder 2"/>
          <p:cNvSpPr>
            <a:spLocks noGrp="1"/>
          </p:cNvSpPr>
          <p:nvPr>
            <p:ph idx="1"/>
          </p:nvPr>
        </p:nvSpPr>
        <p:spPr>
          <a:xfrm>
            <a:off x="685799" y="1729242"/>
            <a:ext cx="7770813" cy="4113213"/>
          </a:xfrm>
        </p:spPr>
        <p:txBody>
          <a:bodyPr/>
          <a:lstStyle/>
          <a:p>
            <a:pPr>
              <a:buFont typeface="Arial" charset="0"/>
              <a:buChar char="•"/>
            </a:pPr>
            <a:r>
              <a:rPr lang="en-US" sz="2000" dirty="0"/>
              <a:t>Scanning </a:t>
            </a:r>
            <a:r>
              <a:rPr lang="en-US" sz="2000" dirty="0" smtClean="0"/>
              <a:t>based on advertised discovery channels</a:t>
            </a:r>
            <a:endParaRPr lang="en-US" sz="2000" dirty="0"/>
          </a:p>
          <a:p>
            <a:pPr lvl="1">
              <a:buFont typeface="Arial" charset="0"/>
              <a:buChar char="•"/>
            </a:pPr>
            <a:r>
              <a:rPr lang="en-US" sz="1800" dirty="0" smtClean="0"/>
              <a:t>[4-6] proposes that an AP may advertise WUR scanning info. As a result, after </a:t>
            </a:r>
            <a:r>
              <a:rPr lang="en-US" sz="1800" dirty="0"/>
              <a:t>a user arrives at a location and </a:t>
            </a:r>
            <a:r>
              <a:rPr lang="en-US" sz="1800" dirty="0" smtClean="0"/>
              <a:t>associates </a:t>
            </a:r>
            <a:r>
              <a:rPr lang="en-US" sz="1800" dirty="0" smtClean="0"/>
              <a:t>with </a:t>
            </a:r>
            <a:r>
              <a:rPr lang="en-US" sz="1800" dirty="0"/>
              <a:t>an AP, it can obtain </a:t>
            </a:r>
            <a:r>
              <a:rPr lang="en-US" sz="1800" dirty="0" smtClean="0"/>
              <a:t>more information from the PCR regarding the specific WUR operation </a:t>
            </a:r>
            <a:r>
              <a:rPr lang="en-US" sz="1800" dirty="0" smtClean="0"/>
              <a:t>used by the specific AP or SSID. The STA may store the discovery information and later recall it, even when PCR is ON</a:t>
            </a:r>
          </a:p>
          <a:p>
            <a:pPr lvl="1">
              <a:buFont typeface="Arial" charset="0"/>
              <a:buChar char="•"/>
            </a:pPr>
            <a:r>
              <a:rPr lang="en-US" sz="1800" dirty="0" smtClean="0"/>
              <a:t>After </a:t>
            </a:r>
            <a:r>
              <a:rPr lang="en-US" sz="1800" dirty="0" smtClean="0"/>
              <a:t>obtaining such info, the STA can use WUR to perform targeted scan </a:t>
            </a:r>
            <a:r>
              <a:rPr lang="en-US" sz="1800" dirty="0" smtClean="0"/>
              <a:t>in the advertised discovery channel </a:t>
            </a:r>
            <a:r>
              <a:rPr lang="en-US" sz="1800" dirty="0" smtClean="0"/>
              <a:t>based on specific info such as </a:t>
            </a:r>
            <a:r>
              <a:rPr lang="en-US" sz="1800" dirty="0" smtClean="0"/>
              <a:t>compressed SSID</a:t>
            </a:r>
            <a:r>
              <a:rPr lang="en-US" sz="1800" dirty="0" smtClean="0"/>
              <a:t>. </a:t>
            </a:r>
          </a:p>
          <a:p>
            <a:pPr lvl="2">
              <a:buFont typeface="Arial" charset="0"/>
              <a:buChar char="•"/>
            </a:pPr>
            <a:r>
              <a:rPr lang="en-US" sz="1600" dirty="0" smtClean="0"/>
              <a:t>For this purpose, WUR Discovery frame </a:t>
            </a:r>
            <a:r>
              <a:rPr lang="en-US" sz="1600" dirty="0" smtClean="0"/>
              <a:t>may carry partial SSID to enhance the scan [7]</a:t>
            </a:r>
            <a:endParaRPr lang="en-US" sz="1600" dirty="0" smtClean="0"/>
          </a:p>
          <a:p>
            <a:pPr lvl="2">
              <a:buFont typeface="Arial" charset="0"/>
              <a:buChar char="•"/>
            </a:pPr>
            <a:r>
              <a:rPr lang="en-US" sz="1600" dirty="0" smtClean="0"/>
              <a:t>Additional info </a:t>
            </a:r>
            <a:r>
              <a:rPr lang="en-US" sz="1600" dirty="0" smtClean="0"/>
              <a:t>to </a:t>
            </a:r>
            <a:r>
              <a:rPr lang="en-US" sz="1600" dirty="0" smtClean="0"/>
              <a:t>facilitate further optimization </a:t>
            </a:r>
            <a:r>
              <a:rPr lang="en-US" sz="1600" dirty="0" smtClean="0"/>
              <a:t>is TBD</a:t>
            </a:r>
            <a:endParaRPr lang="en-US" sz="1600" dirty="0" smtClean="0"/>
          </a:p>
          <a:p>
            <a:pPr>
              <a:buFont typeface="Arial" charset="0"/>
              <a:buChar char="•"/>
            </a:pPr>
            <a:r>
              <a:rPr lang="en-US" sz="2000" dirty="0" smtClean="0"/>
              <a:t>[</a:t>
            </a:r>
            <a:r>
              <a:rPr lang="en-US" sz="2000" dirty="0" smtClean="0"/>
              <a:t>4-7] are enhancing the scan performance in this </a:t>
            </a:r>
            <a:r>
              <a:rPr lang="en-US" sz="2000" dirty="0" smtClean="0"/>
              <a:t>scenario, and the scanning latency can be reduced </a:t>
            </a:r>
            <a:r>
              <a:rPr lang="en-US" sz="2000" dirty="0" smtClean="0"/>
              <a:t>further from </a:t>
            </a:r>
            <a:r>
              <a:rPr lang="en-US" sz="2000" dirty="0" smtClean="0"/>
              <a:t>3s to 1s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Guoqing Li, Apple</a:t>
            </a:r>
            <a:endParaRPr lang="en-GB" dirty="0"/>
          </a:p>
        </p:txBody>
      </p:sp>
      <p:sp>
        <p:nvSpPr>
          <p:cNvPr id="6" name="Date Placeholder 5"/>
          <p:cNvSpPr>
            <a:spLocks noGrp="1"/>
          </p:cNvSpPr>
          <p:nvPr>
            <p:ph type="dt" idx="15"/>
          </p:nvPr>
        </p:nvSpPr>
        <p:spPr/>
        <p:txBody>
          <a:bodyPr/>
          <a:lstStyle/>
          <a:p>
            <a:r>
              <a:rPr lang="en-US" smtClean="0"/>
              <a:t>Sept 2017</a:t>
            </a:r>
            <a:endParaRPr lang="en-GB" dirty="0"/>
          </a:p>
        </p:txBody>
      </p:sp>
    </p:spTree>
    <p:extLst>
      <p:ext uri="{BB962C8B-B14F-4D97-AF65-F5344CB8AC3E}">
        <p14:creationId xmlns:p14="http://schemas.microsoft.com/office/powerpoint/2010/main" val="19123055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1</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Do you agree </a:t>
            </a:r>
            <a:r>
              <a:rPr lang="en-US" dirty="0" smtClean="0"/>
              <a:t>to define a type of WUR  frame as WUR Discovery frame which includes the following information?</a:t>
            </a:r>
          </a:p>
          <a:p>
            <a:pPr lvl="1">
              <a:buFont typeface="Arial" panose="020B0604020202020204" pitchFamily="34" charset="0"/>
              <a:buChar char="•"/>
            </a:pPr>
            <a:r>
              <a:rPr lang="en-US" dirty="0" smtClean="0"/>
              <a:t>Transmitter ID</a:t>
            </a:r>
            <a:endParaRPr lang="en-US" dirty="0"/>
          </a:p>
          <a:p>
            <a:pPr lvl="1">
              <a:buFont typeface="Arial" panose="020B0604020202020204" pitchFamily="34" charset="0"/>
              <a:buChar char="•"/>
            </a:pPr>
            <a:r>
              <a:rPr lang="en-US" dirty="0" smtClean="0"/>
              <a:t>PCR operating channel</a:t>
            </a:r>
          </a:p>
          <a:p>
            <a:pPr lvl="1">
              <a:buFont typeface="Arial" panose="020B0604020202020204" pitchFamily="34" charset="0"/>
              <a:buChar char="•"/>
            </a:pPr>
            <a:r>
              <a:rPr lang="en-US" dirty="0" smtClean="0"/>
              <a:t>Other info is TBD</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6" name="Date Placeholder 5"/>
          <p:cNvSpPr>
            <a:spLocks noGrp="1"/>
          </p:cNvSpPr>
          <p:nvPr>
            <p:ph type="dt" idx="15"/>
          </p:nvPr>
        </p:nvSpPr>
        <p:spPr/>
        <p:txBody>
          <a:bodyPr/>
          <a:lstStyle/>
          <a:p>
            <a:r>
              <a:rPr lang="en-US" dirty="0" smtClean="0"/>
              <a:t>Nov </a:t>
            </a:r>
            <a:r>
              <a:rPr lang="en-US" dirty="0"/>
              <a:t>2017</a:t>
            </a:r>
            <a:endParaRPr lang="en-GB" dirty="0"/>
          </a:p>
        </p:txBody>
      </p:sp>
    </p:spTree>
    <p:extLst>
      <p:ext uri="{BB962C8B-B14F-4D97-AF65-F5344CB8AC3E}">
        <p14:creationId xmlns:p14="http://schemas.microsoft.com/office/powerpoint/2010/main" val="15850173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t>
            </a:r>
            <a:r>
              <a:rPr lang="en-US" dirty="0" smtClean="0"/>
              <a:t>2</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Do you agree </a:t>
            </a:r>
            <a:r>
              <a:rPr lang="en-US" dirty="0" smtClean="0"/>
              <a:t>to recommend a few </a:t>
            </a:r>
            <a:r>
              <a:rPr lang="en-US" dirty="0" smtClean="0"/>
              <a:t>channels </a:t>
            </a:r>
            <a:r>
              <a:rPr lang="en-US" dirty="0" smtClean="0"/>
              <a:t>that WUR transmitter should use </a:t>
            </a:r>
            <a:r>
              <a:rPr lang="en-US" dirty="0"/>
              <a:t>to </a:t>
            </a:r>
            <a:r>
              <a:rPr lang="en-US" dirty="0" smtClean="0"/>
              <a:t>transmit WUR </a:t>
            </a:r>
            <a:r>
              <a:rPr lang="en-US" dirty="0"/>
              <a:t>Discovery </a:t>
            </a:r>
            <a:r>
              <a:rPr lang="en-US" dirty="0" smtClean="0"/>
              <a:t>frames? </a:t>
            </a:r>
          </a:p>
          <a:p>
            <a:pPr lvl="1">
              <a:buFont typeface="Arial" panose="020B0604020202020204" pitchFamily="34" charset="0"/>
              <a:buChar char="•"/>
            </a:pPr>
            <a:r>
              <a:rPr lang="en-US" dirty="0" smtClean="0"/>
              <a:t>The exact channels are TBD for the operating band</a:t>
            </a:r>
          </a:p>
          <a:p>
            <a:pPr>
              <a:buFont typeface="Arial" panose="020B0604020202020204" pitchFamily="34" charset="0"/>
              <a:buChar char="•"/>
            </a:pPr>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6" name="Date Placeholder 5"/>
          <p:cNvSpPr>
            <a:spLocks noGrp="1"/>
          </p:cNvSpPr>
          <p:nvPr>
            <p:ph type="dt" idx="15"/>
          </p:nvPr>
        </p:nvSpPr>
        <p:spPr/>
        <p:txBody>
          <a:bodyPr/>
          <a:lstStyle/>
          <a:p>
            <a:r>
              <a:rPr lang="en-US" dirty="0" smtClean="0"/>
              <a:t>Nov </a:t>
            </a:r>
            <a:r>
              <a:rPr lang="en-US" dirty="0"/>
              <a:t>2017</a:t>
            </a:r>
            <a:endParaRPr lang="en-GB" dirty="0"/>
          </a:p>
        </p:txBody>
      </p:sp>
      <p:sp>
        <p:nvSpPr>
          <p:cNvPr id="12" name="Footer Placeholder 4"/>
          <p:cNvSpPr>
            <a:spLocks noGrp="1"/>
          </p:cNvSpPr>
          <p:nvPr>
            <p:ph type="ftr" idx="14"/>
          </p:nvPr>
        </p:nvSpPr>
        <p:spPr>
          <a:xfrm>
            <a:off x="5357818" y="6475413"/>
            <a:ext cx="3184520" cy="180975"/>
          </a:xfrm>
        </p:spPr>
        <p:txBody>
          <a:bodyPr/>
          <a:lstStyle/>
          <a:p>
            <a:r>
              <a:rPr lang="en-GB" smtClean="0"/>
              <a:t>Guoqing Li, Apple</a:t>
            </a:r>
            <a:endParaRPr lang="en-GB" dirty="0"/>
          </a:p>
        </p:txBody>
      </p:sp>
    </p:spTree>
    <p:extLst>
      <p:ext uri="{BB962C8B-B14F-4D97-AF65-F5344CB8AC3E}">
        <p14:creationId xmlns:p14="http://schemas.microsoft.com/office/powerpoint/2010/main" val="25787167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20"/>
          <p:cNvSpPr>
            <a:spLocks noGrp="1"/>
          </p:cNvSpPr>
          <p:nvPr>
            <p:ph type="title"/>
          </p:nvPr>
        </p:nvSpPr>
        <p:spPr/>
        <p:txBody>
          <a:bodyPr/>
          <a:lstStyle/>
          <a:p>
            <a:r>
              <a:rPr lang="en-US" dirty="0"/>
              <a:t>References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6" name="Date Placeholder 5"/>
          <p:cNvSpPr>
            <a:spLocks noGrp="1"/>
          </p:cNvSpPr>
          <p:nvPr>
            <p:ph type="dt" idx="15"/>
          </p:nvPr>
        </p:nvSpPr>
        <p:spPr/>
        <p:txBody>
          <a:bodyPr/>
          <a:lstStyle/>
          <a:p>
            <a:r>
              <a:rPr lang="en-US" dirty="0" smtClean="0"/>
              <a:t>Nov </a:t>
            </a:r>
            <a:r>
              <a:rPr lang="en-US" dirty="0"/>
              <a:t>2017</a:t>
            </a:r>
            <a:endParaRPr lang="en-GB" dirty="0"/>
          </a:p>
        </p:txBody>
      </p:sp>
      <p:sp>
        <p:nvSpPr>
          <p:cNvPr id="22" name="Content Placeholder 21"/>
          <p:cNvSpPr>
            <a:spLocks noGrp="1"/>
          </p:cNvSpPr>
          <p:nvPr>
            <p:ph idx="1"/>
          </p:nvPr>
        </p:nvSpPr>
        <p:spPr>
          <a:xfrm>
            <a:off x="685800" y="1981200"/>
            <a:ext cx="8229600" cy="4113213"/>
          </a:xfrm>
        </p:spPr>
        <p:txBody>
          <a:bodyPr/>
          <a:lstStyle/>
          <a:p>
            <a:pPr marL="0" indent="0"/>
            <a:r>
              <a:rPr lang="en-GB" sz="1800" dirty="0">
                <a:latin typeface="Times New Roman" panose="02020603050405020304" pitchFamily="18" charset="0"/>
                <a:ea typeface="Times New Roman" panose="02020603050405020304" pitchFamily="18" charset="0"/>
              </a:rPr>
              <a:t>[1] </a:t>
            </a:r>
            <a:r>
              <a:rPr lang="en-GB" sz="1800" dirty="0" smtClean="0">
                <a:latin typeface="Times New Roman" panose="02020603050405020304" pitchFamily="18" charset="0"/>
                <a:ea typeface="Times New Roman" panose="02020603050405020304" pitchFamily="18" charset="0"/>
              </a:rPr>
              <a:t>11-17-1386-06-00ba-examining-11ba-usage-models-for-mainstream-devices</a:t>
            </a:r>
          </a:p>
          <a:p>
            <a:pPr marL="0" indent="0"/>
            <a:r>
              <a:rPr lang="en-GB" sz="1800" dirty="0" smtClean="0">
                <a:latin typeface="Times New Roman" panose="02020603050405020304" pitchFamily="18" charset="0"/>
                <a:ea typeface="Times New Roman" panose="02020603050405020304" pitchFamily="18" charset="0"/>
              </a:rPr>
              <a:t>[2] 11-17-0029-09-WUR-Usage-Model-Document</a:t>
            </a:r>
          </a:p>
          <a:p>
            <a:pPr marL="0" indent="0"/>
            <a:r>
              <a:rPr lang="en-GB" sz="1800" dirty="0" smtClean="0">
                <a:latin typeface="Times New Roman" panose="02020603050405020304" pitchFamily="18" charset="0"/>
                <a:ea typeface="Times New Roman" panose="02020603050405020304" pitchFamily="18" charset="0"/>
              </a:rPr>
              <a:t>[3] 11-17-1608-ba-00-WUR-Discovery-Frame</a:t>
            </a:r>
          </a:p>
          <a:p>
            <a:pPr fontAlgn="b"/>
            <a:r>
              <a:rPr lang="en-GB" sz="1800" dirty="0" smtClean="0">
                <a:latin typeface="Times New Roman" panose="02020603050405020304" pitchFamily="18" charset="0"/>
                <a:ea typeface="Times New Roman" panose="02020603050405020304" pitchFamily="18" charset="0"/>
              </a:rPr>
              <a:t>[4]</a:t>
            </a:r>
            <a:r>
              <a:rPr lang="en-GB" sz="1800" dirty="0"/>
              <a:t> </a:t>
            </a:r>
            <a:r>
              <a:rPr lang="en-GB" sz="1800" dirty="0" smtClean="0"/>
              <a:t>17-1619r0-Consideration </a:t>
            </a:r>
            <a:r>
              <a:rPr lang="en-GB" sz="1800" dirty="0"/>
              <a:t>on WUR frame for fast scanning</a:t>
            </a:r>
          </a:p>
          <a:p>
            <a:pPr fontAlgn="b"/>
            <a:r>
              <a:rPr lang="en-GB" sz="1800" dirty="0" smtClean="0"/>
              <a:t>[5] 17-1644r0 Further </a:t>
            </a:r>
            <a:r>
              <a:rPr lang="en-GB" sz="1800" dirty="0"/>
              <a:t>consideration on smart scanning usage </a:t>
            </a:r>
            <a:r>
              <a:rPr lang="en-GB" sz="1800" dirty="0" smtClean="0"/>
              <a:t>model</a:t>
            </a:r>
          </a:p>
          <a:p>
            <a:pPr fontAlgn="b"/>
            <a:r>
              <a:rPr lang="en-GB" sz="1800" dirty="0" smtClean="0"/>
              <a:t>[6[ </a:t>
            </a:r>
            <a:r>
              <a:rPr lang="en-GB" sz="1800" dirty="0"/>
              <a:t>17-1681r0-BSS scanning through low power </a:t>
            </a:r>
            <a:r>
              <a:rPr lang="en-GB" sz="1800" dirty="0" smtClean="0"/>
              <a:t>radio</a:t>
            </a:r>
            <a:endParaRPr lang="en-GB" sz="1800" dirty="0"/>
          </a:p>
          <a:p>
            <a:pPr fontAlgn="b"/>
            <a:r>
              <a:rPr lang="en-GB" sz="1800" dirty="0" smtClean="0"/>
              <a:t>[7] </a:t>
            </a:r>
            <a:r>
              <a:rPr lang="en-GB" sz="1800" dirty="0" smtClean="0"/>
              <a:t>17-1641r0 WUR </a:t>
            </a:r>
            <a:r>
              <a:rPr lang="en-GB" sz="1800" dirty="0"/>
              <a:t>frame format for smart </a:t>
            </a:r>
            <a:r>
              <a:rPr lang="en-GB" sz="1800" dirty="0" smtClean="0"/>
              <a:t>scanning</a:t>
            </a:r>
          </a:p>
          <a:p>
            <a:endParaRPr lang="en-US" sz="1800" dirty="0"/>
          </a:p>
        </p:txBody>
      </p:sp>
      <p:sp>
        <p:nvSpPr>
          <p:cNvPr id="7" name="Footer Placeholder 4"/>
          <p:cNvSpPr>
            <a:spLocks noGrp="1"/>
          </p:cNvSpPr>
          <p:nvPr>
            <p:ph type="ftr" idx="14"/>
          </p:nvPr>
        </p:nvSpPr>
        <p:spPr>
          <a:xfrm>
            <a:off x="5357818" y="6475413"/>
            <a:ext cx="3184520" cy="180975"/>
          </a:xfrm>
        </p:spPr>
        <p:txBody>
          <a:bodyPr/>
          <a:lstStyle/>
          <a:p>
            <a:r>
              <a:rPr lang="en-GB" smtClean="0"/>
              <a:t>Guoqing Li, Apple</a:t>
            </a:r>
            <a:endParaRPr lang="en-GB" dirty="0"/>
          </a:p>
        </p:txBody>
      </p:sp>
    </p:spTree>
    <p:extLst>
      <p:ext uri="{BB962C8B-B14F-4D97-AF65-F5344CB8AC3E}">
        <p14:creationId xmlns:p14="http://schemas.microsoft.com/office/powerpoint/2010/main" val="28572135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55638"/>
          </a:xfrm>
        </p:spPr>
        <p:txBody>
          <a:bodyPr/>
          <a:lstStyle/>
          <a:p>
            <a:r>
              <a:rPr lang="en-US" dirty="0" smtClean="0"/>
              <a:t>Introduction</a:t>
            </a:r>
            <a:endParaRPr lang="en-US" dirty="0"/>
          </a:p>
        </p:txBody>
      </p:sp>
      <p:sp>
        <p:nvSpPr>
          <p:cNvPr id="3" name="Content Placeholder 2"/>
          <p:cNvSpPr>
            <a:spLocks noGrp="1"/>
          </p:cNvSpPr>
          <p:nvPr>
            <p:ph idx="1"/>
          </p:nvPr>
        </p:nvSpPr>
        <p:spPr>
          <a:xfrm>
            <a:off x="771525" y="1524000"/>
            <a:ext cx="7770813" cy="4800600"/>
          </a:xfrm>
        </p:spPr>
        <p:txBody>
          <a:bodyPr/>
          <a:lstStyle/>
          <a:p>
            <a:pPr>
              <a:buFont typeface="Arial" charset="0"/>
              <a:buChar char="•"/>
            </a:pPr>
            <a:r>
              <a:rPr lang="en-US" sz="1800" dirty="0" smtClean="0"/>
              <a:t>In 2017 Sept meeting, the group adopted </a:t>
            </a:r>
            <a:r>
              <a:rPr lang="en-US" sz="1800" dirty="0"/>
              <a:t>S</a:t>
            </a:r>
            <a:r>
              <a:rPr lang="en-US" sz="1800" dirty="0" smtClean="0"/>
              <a:t>mart Scanning use cases into the Usage Model document[1][2], see next slide for details</a:t>
            </a:r>
          </a:p>
          <a:p>
            <a:pPr>
              <a:buFont typeface="Arial" charset="0"/>
              <a:buChar char="•"/>
            </a:pPr>
            <a:endParaRPr lang="en-US" sz="400" dirty="0"/>
          </a:p>
          <a:p>
            <a:pPr>
              <a:buFont typeface="Arial" charset="0"/>
              <a:buChar char="•"/>
            </a:pPr>
            <a:r>
              <a:rPr lang="en-US" sz="1800" dirty="0" smtClean="0"/>
              <a:t>In Smart Scanning, the WUR at the STA side scans for nearby APs for various purposes such as roaming and location measurements</a:t>
            </a:r>
          </a:p>
          <a:p>
            <a:pPr>
              <a:buFont typeface="Arial" charset="0"/>
              <a:buChar char="•"/>
            </a:pPr>
            <a:endParaRPr lang="en-US" sz="400" dirty="0"/>
          </a:p>
          <a:p>
            <a:pPr>
              <a:buFont typeface="Arial" charset="0"/>
              <a:buChar char="•"/>
            </a:pPr>
            <a:r>
              <a:rPr lang="en-US" sz="1800" dirty="0" smtClean="0"/>
              <a:t>In this contribution, we propose to define a WUR Discovery </a:t>
            </a:r>
            <a:r>
              <a:rPr lang="en-US" sz="1800" dirty="0"/>
              <a:t>f</a:t>
            </a:r>
            <a:r>
              <a:rPr lang="en-US" sz="1800" dirty="0" smtClean="0"/>
              <a:t>rame to carry the essential information for unassociated STAs to perform smart scanning</a:t>
            </a:r>
          </a:p>
          <a:p>
            <a:pPr>
              <a:buFont typeface="Arial" charset="0"/>
              <a:buChar char="•"/>
            </a:pPr>
            <a:endParaRPr lang="en-US" sz="400" dirty="0"/>
          </a:p>
          <a:p>
            <a:pPr>
              <a:buFont typeface="Arial" charset="0"/>
              <a:buChar char="•"/>
            </a:pPr>
            <a:r>
              <a:rPr lang="en-US" sz="1800" dirty="0" smtClean="0"/>
              <a:t>However, when an unassociated STA does not know which channel the Discovery frames are transmitted, it needs to scan the entire band which can increase the scan latency significantly before discovering new APs</a:t>
            </a:r>
          </a:p>
          <a:p>
            <a:pPr>
              <a:buFont typeface="Arial" charset="0"/>
              <a:buChar char="•"/>
            </a:pPr>
            <a:endParaRPr lang="en-US" sz="500" dirty="0" smtClean="0"/>
          </a:p>
          <a:p>
            <a:pPr>
              <a:buFont typeface="Arial" charset="0"/>
              <a:buChar char="•"/>
            </a:pPr>
            <a:r>
              <a:rPr lang="en-US" sz="1800" dirty="0" smtClean="0"/>
              <a:t>Therefore, the concept of “Discovery Channel(s)” is proposed to use when transmitting these WUR Discovery frames (not mandatory but recommendation)</a:t>
            </a:r>
          </a:p>
          <a:p>
            <a:pPr marL="0" indent="0"/>
            <a:endParaRPr lang="en-US" sz="18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Guoqing Li, Apple</a:t>
            </a:r>
            <a:endParaRPr lang="en-GB" dirty="0"/>
          </a:p>
        </p:txBody>
      </p:sp>
      <p:sp>
        <p:nvSpPr>
          <p:cNvPr id="6" name="Date Placeholder 5"/>
          <p:cNvSpPr>
            <a:spLocks noGrp="1"/>
          </p:cNvSpPr>
          <p:nvPr>
            <p:ph type="dt" idx="15"/>
          </p:nvPr>
        </p:nvSpPr>
        <p:spPr/>
        <p:txBody>
          <a:bodyPr/>
          <a:lstStyle/>
          <a:p>
            <a:r>
              <a:rPr lang="en-US" dirty="0" smtClean="0"/>
              <a:t>Nov 2017</a:t>
            </a:r>
            <a:endParaRPr lang="en-GB" dirty="0"/>
          </a:p>
        </p:txBody>
      </p:sp>
    </p:spTree>
    <p:extLst>
      <p:ext uri="{BB962C8B-B14F-4D97-AF65-F5344CB8AC3E}">
        <p14:creationId xmlns:p14="http://schemas.microsoft.com/office/powerpoint/2010/main" val="5899240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335604" y="6248400"/>
            <a:ext cx="8351196" cy="5334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 name="标题 1"/>
          <p:cNvSpPr>
            <a:spLocks noGrp="1"/>
          </p:cNvSpPr>
          <p:nvPr>
            <p:ph type="title"/>
          </p:nvPr>
        </p:nvSpPr>
        <p:spPr>
          <a:xfrm>
            <a:off x="685800" y="677861"/>
            <a:ext cx="7770813" cy="797853"/>
          </a:xfrm>
        </p:spPr>
        <p:txBody>
          <a:bodyPr/>
          <a:lstStyle/>
          <a:p>
            <a:r>
              <a:rPr lang="en-US" dirty="0"/>
              <a:t>Usage Model </a:t>
            </a:r>
            <a:r>
              <a:rPr lang="en-US" dirty="0" smtClean="0"/>
              <a:t>: Smart Scanning</a:t>
            </a:r>
            <a:endParaRPr lang="en-US" dirty="0"/>
          </a:p>
        </p:txBody>
      </p:sp>
      <p:sp>
        <p:nvSpPr>
          <p:cNvPr id="9" name="Rectangle 3"/>
          <p:cNvSpPr txBox="1">
            <a:spLocks noChangeArrowheads="1"/>
          </p:cNvSpPr>
          <p:nvPr/>
        </p:nvSpPr>
        <p:spPr bwMode="auto">
          <a:xfrm>
            <a:off x="442608" y="1586753"/>
            <a:ext cx="3900792" cy="34249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en-US" sz="1400" b="1" u="sng" dirty="0" smtClean="0"/>
              <a:t>Use case 1: Ultra-low power location scan </a:t>
            </a:r>
            <a:endParaRPr lang="en-US" altLang="en-US" sz="1400" b="1" u="sng" dirty="0"/>
          </a:p>
          <a:p>
            <a:pPr indent="-285750"/>
            <a:r>
              <a:rPr lang="en-US" dirty="0" smtClean="0"/>
              <a:t>Mobile devices sometimes scan through multiple channels for nearby APs, and use the measured Wi-Fi signal strength for improved location services. Scanning on main radio consumes higher power than WUR radio. In addition, scanning on main radio has the risk of conflicting with regular </a:t>
            </a:r>
            <a:r>
              <a:rPr lang="en-US" dirty="0"/>
              <a:t>data exchange.</a:t>
            </a:r>
            <a:endParaRPr lang="en-US" dirty="0" smtClean="0"/>
          </a:p>
          <a:p>
            <a:pPr indent="-285750"/>
            <a:endParaRPr lang="en-US" sz="500" dirty="0" smtClean="0"/>
          </a:p>
          <a:p>
            <a:pPr indent="-285750"/>
            <a:r>
              <a:rPr lang="en-US" dirty="0" smtClean="0"/>
              <a:t>In WUR-facilitated location scan, the mobile device scans through the channels using the WUR receiver, and uses the signal strength measured from WUR packets received from adjacent APs to provide additional information to the location services on the mobile device. In other words, some of the location scan on main radio can be offloaded to WUR radio. </a:t>
            </a:r>
          </a:p>
          <a:p>
            <a:pPr indent="-285750"/>
            <a:endParaRPr lang="en-US" sz="500" dirty="0"/>
          </a:p>
          <a:p>
            <a:pPr indent="-285750"/>
            <a:r>
              <a:rPr lang="en-US" dirty="0" smtClean="0"/>
              <a:t>Because WUR consumes much less power than main radio, WUR facilitated location scan provides an ultra-low power location scan mechanism.</a:t>
            </a:r>
            <a:endParaRPr lang="en-US" altLang="en-US" dirty="0"/>
          </a:p>
          <a:p>
            <a:pPr>
              <a:spcBef>
                <a:spcPct val="20000"/>
              </a:spcBef>
            </a:pPr>
            <a:endParaRPr lang="en-US" altLang="en-US" dirty="0"/>
          </a:p>
          <a:p>
            <a:pPr>
              <a:spcBef>
                <a:spcPct val="20000"/>
              </a:spcBef>
            </a:pPr>
            <a:endParaRPr lang="en-US" dirty="0" smtClean="0"/>
          </a:p>
        </p:txBody>
      </p:sp>
      <p:sp>
        <p:nvSpPr>
          <p:cNvPr id="18" name="Rectangle 3"/>
          <p:cNvSpPr txBox="1">
            <a:spLocks noChangeArrowheads="1"/>
          </p:cNvSpPr>
          <p:nvPr/>
        </p:nvSpPr>
        <p:spPr bwMode="auto">
          <a:xfrm>
            <a:off x="4343400" y="1535214"/>
            <a:ext cx="4627579" cy="3127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en-US" sz="1400" b="1" u="sng" dirty="0" smtClean="0"/>
              <a:t>Use case 2: Ultra low power roam scan</a:t>
            </a:r>
            <a:endParaRPr lang="en-US" altLang="en-US" sz="1400" b="1" u="sng" dirty="0"/>
          </a:p>
          <a:p>
            <a:pPr indent="-285750"/>
            <a:r>
              <a:rPr lang="en-US" dirty="0" smtClean="0"/>
              <a:t>Mobile devices sometime scan for roaming purposes. These roam scan sometimes is triggered when link quality degrades. These roam scan takes time because the scan is typically done on multiple channels, and on each channel the device either conducts active scan during which it sends a probe request and typically stays awake until it receives a probe response, or passive scan during which it dwells on each channel for at least a Beacon interval to receive a Beacon. As a consequence, scanning through multiple channels introduces roaming latency and consumes power. Sometimes, it runs into conflict with regular data exchange.</a:t>
            </a:r>
          </a:p>
          <a:p>
            <a:pPr indent="-285750"/>
            <a:endParaRPr lang="en-US" sz="500" dirty="0"/>
          </a:p>
          <a:p>
            <a:pPr indent="-285750"/>
            <a:r>
              <a:rPr lang="en-US" dirty="0" smtClean="0"/>
              <a:t>In WUR-facilitated roam scan, the mobile device passively scans through multiple channels using WUR, and collects basic information about nearby APs. The collected info  can be used to facilitate the devices’ roaming decisions.</a:t>
            </a:r>
          </a:p>
          <a:p>
            <a:pPr indent="-285750"/>
            <a:endParaRPr lang="en-US" sz="500" dirty="0" smtClean="0"/>
          </a:p>
          <a:p>
            <a:pPr indent="-285750"/>
            <a:r>
              <a:rPr lang="en-US" dirty="0" smtClean="0"/>
              <a:t>Because WUR consumes much less power than main radio, WUR-facilitated roam scan provides an ultra-low power roam scan. In addition, due to the low power operation, WUR scan can be performed quite frequently in the background, and thus roaming information can be readily available whenever needed, i.e., it reduces roaming latency.</a:t>
            </a:r>
          </a:p>
        </p:txBody>
      </p:sp>
      <p:sp>
        <p:nvSpPr>
          <p:cNvPr id="36" name="Date Placeholder 4"/>
          <p:cNvSpPr>
            <a:spLocks noGrp="1"/>
          </p:cNvSpPr>
          <p:nvPr/>
        </p:nvSpPr>
        <p:spPr bwMode="auto">
          <a:xfrm>
            <a:off x="676183" y="336550"/>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dirty="0" smtClean="0"/>
              <a:t>Sept 2017</a:t>
            </a:r>
            <a:endParaRPr lang="en-GB" altLang="zh-CN" dirty="0"/>
          </a:p>
        </p:txBody>
      </p:sp>
      <p:pic>
        <p:nvPicPr>
          <p:cNvPr id="38" name="Picture 37"/>
          <p:cNvPicPr>
            <a:picLocks noChangeAspect="1"/>
          </p:cNvPicPr>
          <p:nvPr/>
        </p:nvPicPr>
        <p:blipFill>
          <a:blip r:embed="rId3"/>
          <a:stretch>
            <a:fillRect/>
          </a:stretch>
        </p:blipFill>
        <p:spPr>
          <a:xfrm>
            <a:off x="914400" y="5030006"/>
            <a:ext cx="2286000" cy="1590231"/>
          </a:xfrm>
          <a:prstGeom prst="rect">
            <a:avLst/>
          </a:prstGeom>
        </p:spPr>
      </p:pic>
      <p:grpSp>
        <p:nvGrpSpPr>
          <p:cNvPr id="3" name="Group 2"/>
          <p:cNvGrpSpPr/>
          <p:nvPr/>
        </p:nvGrpSpPr>
        <p:grpSpPr>
          <a:xfrm>
            <a:off x="5331390" y="5649920"/>
            <a:ext cx="2819400" cy="1085119"/>
            <a:chOff x="1599282" y="4724400"/>
            <a:chExt cx="5563518" cy="1851028"/>
          </a:xfrm>
        </p:grpSpPr>
        <p:sp>
          <p:nvSpPr>
            <p:cNvPr id="40" name="Oval 39"/>
            <p:cNvSpPr/>
            <p:nvPr/>
          </p:nvSpPr>
          <p:spPr bwMode="auto">
            <a:xfrm>
              <a:off x="4038600" y="4724400"/>
              <a:ext cx="3124200" cy="1851027"/>
            </a:xfrm>
            <a:prstGeom prst="ellipse">
              <a:avLst/>
            </a:prstGeom>
            <a:gradFill flip="none" rotWithShape="1">
              <a:gsLst>
                <a:gs pos="0">
                  <a:schemeClr val="accent1">
                    <a:tint val="66000"/>
                    <a:satMod val="160000"/>
                    <a:alpha val="51000"/>
                  </a:schemeClr>
                </a:gs>
                <a:gs pos="50000">
                  <a:schemeClr val="accent1">
                    <a:tint val="44500"/>
                    <a:satMod val="160000"/>
                  </a:schemeClr>
                </a:gs>
                <a:gs pos="100000">
                  <a:schemeClr val="accent1">
                    <a:tint val="23500"/>
                    <a:satMod val="160000"/>
                  </a:schemeClr>
                </a:gs>
              </a:gsLst>
              <a:path path="circle">
                <a:fillToRect t="100000" r="100000"/>
              </a:path>
              <a:tileRect l="-100000" b="-100000"/>
            </a:gra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1" name="Oval 40"/>
            <p:cNvSpPr/>
            <p:nvPr/>
          </p:nvSpPr>
          <p:spPr bwMode="auto">
            <a:xfrm>
              <a:off x="1599282" y="4724401"/>
              <a:ext cx="3124200" cy="1851027"/>
            </a:xfrm>
            <a:prstGeom prst="ellipse">
              <a:avLst/>
            </a:prstGeom>
            <a:solidFill>
              <a:schemeClr val="accent1">
                <a:alpha val="58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pic>
          <p:nvPicPr>
            <p:cNvPr id="42" name="Picture 35"/>
            <p:cNvPicPr>
              <a:picLocks noChangeAspect="1"/>
            </p:cNvPicPr>
            <p:nvPr/>
          </p:nvPicPr>
          <p:blipFill>
            <a:blip r:embed="rId4" cstate="print"/>
            <a:stretch>
              <a:fillRect/>
            </a:stretch>
          </p:blipFill>
          <p:spPr>
            <a:xfrm>
              <a:off x="2666082" y="5094215"/>
              <a:ext cx="718474" cy="787369"/>
            </a:xfrm>
            <a:prstGeom prst="rect">
              <a:avLst/>
            </a:prstGeom>
          </p:spPr>
        </p:pic>
        <p:pic>
          <p:nvPicPr>
            <p:cNvPr id="43" name="Picture 35"/>
            <p:cNvPicPr>
              <a:picLocks noChangeAspect="1"/>
            </p:cNvPicPr>
            <p:nvPr/>
          </p:nvPicPr>
          <p:blipFill>
            <a:blip r:embed="rId4" cstate="print"/>
            <a:stretch>
              <a:fillRect/>
            </a:stretch>
          </p:blipFill>
          <p:spPr>
            <a:xfrm>
              <a:off x="6018882" y="5094214"/>
              <a:ext cx="718474" cy="787369"/>
            </a:xfrm>
            <a:prstGeom prst="rect">
              <a:avLst/>
            </a:prstGeom>
          </p:spPr>
        </p:pic>
        <p:pic>
          <p:nvPicPr>
            <p:cNvPr id="44" name="Picture 36" descr="Aava_Smartphone_alpha.png"/>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3453145" y="5649913"/>
              <a:ext cx="349134" cy="565145"/>
            </a:xfrm>
            <a:prstGeom prst="rect">
              <a:avLst/>
            </a:prstGeom>
            <a:effectLst/>
          </p:spPr>
        </p:pic>
        <p:sp>
          <p:nvSpPr>
            <p:cNvPr id="45" name="Right Arrow 44"/>
            <p:cNvSpPr/>
            <p:nvPr/>
          </p:nvSpPr>
          <p:spPr bwMode="auto">
            <a:xfrm>
              <a:off x="3906888" y="5826332"/>
              <a:ext cx="1088935" cy="212305"/>
            </a:xfrm>
            <a:prstGeom prst="rightArrow">
              <a:avLst/>
            </a:prstGeom>
            <a:solidFill>
              <a:schemeClr val="accent2"/>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spTree>
    <p:extLst>
      <p:ext uri="{BB962C8B-B14F-4D97-AF65-F5344CB8AC3E}">
        <p14:creationId xmlns:p14="http://schemas.microsoft.com/office/powerpoint/2010/main" val="2216743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911" y="762000"/>
            <a:ext cx="7770813" cy="1065213"/>
          </a:xfrm>
        </p:spPr>
        <p:txBody>
          <a:bodyPr/>
          <a:lstStyle/>
          <a:p>
            <a:r>
              <a:rPr lang="en-US" altLang="zh-CN" sz="2800" dirty="0" smtClean="0"/>
              <a:t>Information Needed in WUR Discovery Frame</a:t>
            </a:r>
            <a:endParaRPr lang="en-US" sz="2800" dirty="0"/>
          </a:p>
        </p:txBody>
      </p:sp>
      <p:sp>
        <p:nvSpPr>
          <p:cNvPr id="3" name="Content Placeholder 2"/>
          <p:cNvSpPr>
            <a:spLocks noGrp="1"/>
          </p:cNvSpPr>
          <p:nvPr>
            <p:ph idx="1"/>
          </p:nvPr>
        </p:nvSpPr>
        <p:spPr>
          <a:xfrm>
            <a:off x="696911" y="1620900"/>
            <a:ext cx="7923213" cy="4829175"/>
          </a:xfrm>
        </p:spPr>
        <p:txBody>
          <a:bodyPr/>
          <a:lstStyle/>
          <a:p>
            <a:pPr>
              <a:buFont typeface="Arial" panose="020B0604020202020204" pitchFamily="34" charset="0"/>
              <a:buChar char="•"/>
            </a:pPr>
            <a:endParaRPr lang="en-US" sz="300" dirty="0" smtClean="0"/>
          </a:p>
          <a:p>
            <a:pPr>
              <a:buFont typeface="Arial" panose="020B0604020202020204" pitchFamily="34" charset="0"/>
              <a:buChar char="•"/>
            </a:pPr>
            <a:r>
              <a:rPr lang="en-US" sz="1800" dirty="0" smtClean="0"/>
              <a:t>For roaming scan, the STA need to know the band and channel used by the AP’s PCR so that it can switch directly to the particular channel to join the network</a:t>
            </a:r>
            <a:endParaRPr lang="en-US" sz="1800" dirty="0"/>
          </a:p>
          <a:p>
            <a:pPr>
              <a:buFont typeface="Arial" panose="020B0604020202020204" pitchFamily="34" charset="0"/>
              <a:buChar char="•"/>
            </a:pPr>
            <a:r>
              <a:rPr lang="en-US" sz="1800" dirty="0" smtClean="0"/>
              <a:t>The STA also needs to know which AP is being discovered for better roaming decisions</a:t>
            </a:r>
            <a:r>
              <a:rPr lang="en-US" sz="1800" dirty="0"/>
              <a:t>	</a:t>
            </a:r>
            <a:endParaRPr lang="en-US" sz="1800" dirty="0" smtClean="0"/>
          </a:p>
          <a:p>
            <a:pPr>
              <a:buFont typeface="Arial" panose="020B0604020202020204" pitchFamily="34" charset="0"/>
              <a:buChar char="•"/>
            </a:pPr>
            <a:r>
              <a:rPr lang="en-US" sz="1800" dirty="0"/>
              <a:t>For </a:t>
            </a:r>
            <a:r>
              <a:rPr lang="en-US" sz="1800" dirty="0" smtClean="0"/>
              <a:t>location scan, </a:t>
            </a:r>
            <a:r>
              <a:rPr lang="en-US" sz="1600" dirty="0" smtClean="0"/>
              <a:t>The STA </a:t>
            </a:r>
            <a:r>
              <a:rPr lang="en-US" sz="1800" dirty="0" smtClean="0"/>
              <a:t>only needs to know the AP’s identify in order to know which AP’s frame the measured RSSI is based on </a:t>
            </a:r>
          </a:p>
          <a:p>
            <a:pPr>
              <a:buFont typeface="Arial" panose="020B0604020202020204" pitchFamily="34" charset="0"/>
              <a:buChar char="•"/>
            </a:pPr>
            <a:r>
              <a:rPr lang="en-US" sz="1800" dirty="0" smtClean="0"/>
              <a:t>Therefore</a:t>
            </a:r>
            <a:r>
              <a:rPr lang="en-US" sz="1800" dirty="0"/>
              <a:t>, we propose to include the following information </a:t>
            </a:r>
            <a:r>
              <a:rPr lang="en-US" sz="1800" dirty="0" smtClean="0"/>
              <a:t>in WUR Discovery Frame</a:t>
            </a:r>
            <a:endParaRPr lang="en-US" sz="1800" dirty="0"/>
          </a:p>
          <a:p>
            <a:pPr lvl="1">
              <a:buFont typeface="Arial" panose="020B0604020202020204" pitchFamily="34" charset="0"/>
              <a:buChar char="•"/>
            </a:pPr>
            <a:r>
              <a:rPr lang="en-US" sz="1400" dirty="0"/>
              <a:t>Transmitter </a:t>
            </a:r>
            <a:r>
              <a:rPr lang="en-US" sz="1400" dirty="0" smtClean="0"/>
              <a:t>ID</a:t>
            </a:r>
            <a:endParaRPr lang="en-US" sz="1400" dirty="0"/>
          </a:p>
          <a:p>
            <a:pPr lvl="1">
              <a:buFont typeface="Arial" panose="020B0604020202020204" pitchFamily="34" charset="0"/>
              <a:buChar char="•"/>
            </a:pPr>
            <a:r>
              <a:rPr lang="en-US" sz="1400" dirty="0" smtClean="0"/>
              <a:t>Main </a:t>
            </a:r>
            <a:r>
              <a:rPr lang="en-US" sz="1400" dirty="0"/>
              <a:t>Radio operation channel: Operation Class + Channel number (2 octets </a:t>
            </a:r>
            <a:r>
              <a:rPr lang="en-US" sz="1400" dirty="0" smtClean="0"/>
              <a:t>total based on Operating </a:t>
            </a:r>
            <a:r>
              <a:rPr lang="en-US" sz="1400" dirty="0"/>
              <a:t>C</a:t>
            </a:r>
            <a:r>
              <a:rPr lang="en-US" sz="1400" dirty="0" smtClean="0"/>
              <a:t>hannel definition in baseline spec</a:t>
            </a:r>
            <a:r>
              <a:rPr lang="en-US" sz="1400" dirty="0" smtClean="0"/>
              <a:t>)</a:t>
            </a:r>
          </a:p>
          <a:p>
            <a:pPr>
              <a:buFont typeface="Arial" panose="020B0604020202020204" pitchFamily="34" charset="0"/>
              <a:buChar char="•"/>
            </a:pPr>
            <a:r>
              <a:rPr lang="en-US" sz="1800" dirty="0" smtClean="0"/>
              <a:t>The WUR Discovery frame can be sent at different interval from WUR Beacon </a:t>
            </a:r>
          </a:p>
          <a:p>
            <a:pPr lvl="1">
              <a:buFont typeface="Arial" panose="020B0604020202020204" pitchFamily="34" charset="0"/>
              <a:buChar char="•"/>
            </a:pPr>
            <a:r>
              <a:rPr lang="en-US" sz="1400" dirty="0" smtClean="0"/>
              <a:t>The frame interval requirement for synchronization and for Smart scanning may be different </a:t>
            </a:r>
            <a:endParaRPr lang="en-US" sz="1400" dirty="0" smtClean="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6" name="Date Placeholder 5"/>
          <p:cNvSpPr>
            <a:spLocks noGrp="1"/>
          </p:cNvSpPr>
          <p:nvPr>
            <p:ph type="dt" idx="15"/>
          </p:nvPr>
        </p:nvSpPr>
        <p:spPr/>
        <p:txBody>
          <a:bodyPr/>
          <a:lstStyle/>
          <a:p>
            <a:r>
              <a:rPr lang="en-US" dirty="0" smtClean="0"/>
              <a:t>Nov </a:t>
            </a:r>
            <a:r>
              <a:rPr lang="en-US" dirty="0"/>
              <a:t>2017</a:t>
            </a:r>
            <a:endParaRPr lang="en-GB" dirty="0"/>
          </a:p>
        </p:txBody>
      </p:sp>
      <p:sp>
        <p:nvSpPr>
          <p:cNvPr id="10" name="Footer Placeholder 4"/>
          <p:cNvSpPr>
            <a:spLocks noGrp="1"/>
          </p:cNvSpPr>
          <p:nvPr>
            <p:ph type="ftr" idx="4294967295"/>
          </p:nvPr>
        </p:nvSpPr>
        <p:spPr>
          <a:xfrm>
            <a:off x="7086600" y="6475413"/>
            <a:ext cx="1608138" cy="180975"/>
          </a:xfrm>
          <a:prstGeom prst="rect">
            <a:avLst/>
          </a:prstGeom>
        </p:spPr>
        <p:txBody>
          <a:bodyPr/>
          <a:lstStyle/>
          <a:p>
            <a:r>
              <a:rPr lang="en-GB" sz="1400" dirty="0" smtClean="0">
                <a:solidFill>
                  <a:schemeClr val="tx1"/>
                </a:solidFill>
              </a:rPr>
              <a:t>Guoqing Li, Apple</a:t>
            </a:r>
            <a:endParaRPr lang="en-GB" sz="1400" dirty="0">
              <a:solidFill>
                <a:schemeClr val="tx1"/>
              </a:solidFill>
            </a:endParaRPr>
          </a:p>
        </p:txBody>
      </p:sp>
    </p:spTree>
    <p:extLst>
      <p:ext uri="{BB962C8B-B14F-4D97-AF65-F5344CB8AC3E}">
        <p14:creationId xmlns:p14="http://schemas.microsoft.com/office/powerpoint/2010/main" val="15946765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bwMode="auto">
          <a:xfrm>
            <a:off x="0" y="6168366"/>
            <a:ext cx="8833729" cy="670584"/>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 name="Title 1"/>
          <p:cNvSpPr>
            <a:spLocks noGrp="1"/>
          </p:cNvSpPr>
          <p:nvPr>
            <p:ph type="title"/>
          </p:nvPr>
        </p:nvSpPr>
        <p:spPr>
          <a:xfrm>
            <a:off x="685800" y="685800"/>
            <a:ext cx="7629911" cy="553251"/>
          </a:xfrm>
        </p:spPr>
        <p:txBody>
          <a:bodyPr/>
          <a:lstStyle/>
          <a:p>
            <a:r>
              <a:rPr lang="en-US" dirty="0" smtClean="0"/>
              <a:t>Scanning Latency Improvement</a:t>
            </a:r>
            <a:endParaRPr lang="en-US" dirty="0"/>
          </a:p>
        </p:txBody>
      </p:sp>
      <p:sp>
        <p:nvSpPr>
          <p:cNvPr id="3" name="Content Placeholder 2"/>
          <p:cNvSpPr>
            <a:spLocks noGrp="1"/>
          </p:cNvSpPr>
          <p:nvPr>
            <p:ph idx="1"/>
          </p:nvPr>
        </p:nvSpPr>
        <p:spPr>
          <a:xfrm>
            <a:off x="685800" y="1260153"/>
            <a:ext cx="8159041" cy="3413813"/>
          </a:xfrm>
        </p:spPr>
        <p:txBody>
          <a:bodyPr/>
          <a:lstStyle/>
          <a:p>
            <a:pPr>
              <a:buFont typeface="Arial" charset="0"/>
              <a:buChar char="•"/>
            </a:pPr>
            <a:r>
              <a:rPr lang="en-US" sz="1800" dirty="0" smtClean="0"/>
              <a:t>Take 5GHz as an example, there </a:t>
            </a:r>
            <a:r>
              <a:rPr lang="en-US" sz="1800" dirty="0" smtClean="0"/>
              <a:t>are 8 20MHz channels excluding DFS</a:t>
            </a:r>
          </a:p>
          <a:p>
            <a:pPr>
              <a:buFont typeface="Arial" charset="0"/>
              <a:buChar char="•"/>
            </a:pPr>
            <a:r>
              <a:rPr lang="en-US" sz="1800" dirty="0" smtClean="0"/>
              <a:t>Depending on the WUR Discovery frame interval, </a:t>
            </a:r>
            <a:r>
              <a:rPr lang="en-US" sz="1800" dirty="0" smtClean="0"/>
              <a:t>the </a:t>
            </a:r>
            <a:r>
              <a:rPr lang="en-US" sz="1800" dirty="0" smtClean="0"/>
              <a:t>overall scanning time can be quite significant</a:t>
            </a:r>
            <a:endParaRPr lang="en-US" sz="1800" dirty="0"/>
          </a:p>
          <a:p>
            <a:pPr lvl="1">
              <a:buFont typeface="Arial" charset="0"/>
              <a:buChar char="•"/>
            </a:pPr>
            <a:r>
              <a:rPr lang="en-US" sz="1400" dirty="0" smtClean="0"/>
              <a:t>For example, if </a:t>
            </a:r>
            <a:r>
              <a:rPr lang="en-US" sz="1400" dirty="0" smtClean="0"/>
              <a:t>WUR discovery frame interval is 2s, then the worst case latency is 16s on 5GHz</a:t>
            </a:r>
            <a:endParaRPr lang="en-US" sz="1400" dirty="0" smtClean="0"/>
          </a:p>
          <a:p>
            <a:pPr>
              <a:buFont typeface="Arial" charset="0"/>
              <a:buChar char="•"/>
            </a:pPr>
            <a:r>
              <a:rPr lang="en-US" sz="1800" dirty="0" smtClean="0"/>
              <a:t>Furthermore, if 802.11ba is allowed in other </a:t>
            </a:r>
            <a:r>
              <a:rPr lang="en-US" sz="1800" dirty="0" smtClean="0"/>
              <a:t>bands, </a:t>
            </a:r>
            <a:r>
              <a:rPr lang="en-US" sz="1800" dirty="0" smtClean="0"/>
              <a:t>then there are even more channels to scan. </a:t>
            </a:r>
          </a:p>
          <a:p>
            <a:pPr>
              <a:buFont typeface="Arial" charset="0"/>
              <a:buChar char="•"/>
            </a:pPr>
            <a:r>
              <a:rPr lang="en-US" sz="1800" dirty="0" smtClean="0"/>
              <a:t>In addition, if 802.11ba defines more than one WUR channels </a:t>
            </a:r>
            <a:r>
              <a:rPr lang="en-US" sz="1800" dirty="0" smtClean="0"/>
              <a:t>in the future for </a:t>
            </a:r>
            <a:r>
              <a:rPr lang="en-US" sz="1800" dirty="0" smtClean="0"/>
              <a:t>each 20MHzs, then there are significant number of channels to scan through</a:t>
            </a:r>
            <a:endParaRPr lang="en-US" sz="2200" dirty="0" smtClean="0"/>
          </a:p>
          <a:p>
            <a:pPr>
              <a:buFont typeface="Arial" charset="0"/>
              <a:buChar char="•"/>
            </a:pPr>
            <a:endParaRPr lang="en-US" sz="1800" dirty="0"/>
          </a:p>
        </p:txBody>
      </p:sp>
      <p:sp>
        <p:nvSpPr>
          <p:cNvPr id="6" name="Date Placeholder 5"/>
          <p:cNvSpPr>
            <a:spLocks noGrp="1"/>
          </p:cNvSpPr>
          <p:nvPr>
            <p:ph type="dt" idx="15"/>
          </p:nvPr>
        </p:nvSpPr>
        <p:spPr/>
        <p:txBody>
          <a:bodyPr/>
          <a:lstStyle/>
          <a:p>
            <a:r>
              <a:rPr lang="en-US" dirty="0" smtClean="0"/>
              <a:t>Nov 2017</a:t>
            </a:r>
            <a:endParaRPr lang="en-GB" dirty="0"/>
          </a:p>
        </p:txBody>
      </p:sp>
      <p:cxnSp>
        <p:nvCxnSpPr>
          <p:cNvPr id="10" name="Straight Arrow Connector 9"/>
          <p:cNvCxnSpPr/>
          <p:nvPr/>
        </p:nvCxnSpPr>
        <p:spPr bwMode="auto">
          <a:xfrm flipV="1">
            <a:off x="6058330" y="5943600"/>
            <a:ext cx="2510028" cy="4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6" name="Trapezoid 15"/>
          <p:cNvSpPr/>
          <p:nvPr/>
        </p:nvSpPr>
        <p:spPr bwMode="auto">
          <a:xfrm>
            <a:off x="6349721" y="5549537"/>
            <a:ext cx="1965990" cy="394063"/>
          </a:xfrm>
          <a:prstGeom prst="trapezoid">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 name="TextBox 17"/>
          <p:cNvSpPr txBox="1"/>
          <p:nvPr/>
        </p:nvSpPr>
        <p:spPr>
          <a:xfrm>
            <a:off x="7135594" y="5306592"/>
            <a:ext cx="697627" cy="707886"/>
          </a:xfrm>
          <a:prstGeom prst="rect">
            <a:avLst/>
          </a:prstGeom>
          <a:noFill/>
        </p:spPr>
        <p:txBody>
          <a:bodyPr wrap="none" rtlCol="0">
            <a:spAutoFit/>
          </a:bodyPr>
          <a:lstStyle/>
          <a:p>
            <a:r>
              <a:rPr lang="mr-IN" sz="4000" dirty="0" smtClean="0">
                <a:solidFill>
                  <a:schemeClr val="tx1"/>
                </a:solidFill>
              </a:rPr>
              <a:t>…</a:t>
            </a:r>
            <a:endParaRPr lang="en-US" sz="4000" dirty="0">
              <a:solidFill>
                <a:schemeClr val="tx1"/>
              </a:solidFill>
            </a:endParaRPr>
          </a:p>
        </p:txBody>
      </p:sp>
      <p:cxnSp>
        <p:nvCxnSpPr>
          <p:cNvPr id="20" name="Straight Arrow Connector 19"/>
          <p:cNvCxnSpPr/>
          <p:nvPr/>
        </p:nvCxnSpPr>
        <p:spPr bwMode="auto">
          <a:xfrm>
            <a:off x="6395497" y="5390491"/>
            <a:ext cx="1757903" cy="19709"/>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22" name="TextBox 21"/>
          <p:cNvSpPr txBox="1"/>
          <p:nvPr/>
        </p:nvSpPr>
        <p:spPr>
          <a:xfrm>
            <a:off x="6989128" y="4993128"/>
            <a:ext cx="734496" cy="307777"/>
          </a:xfrm>
          <a:prstGeom prst="rect">
            <a:avLst/>
          </a:prstGeom>
          <a:noFill/>
        </p:spPr>
        <p:txBody>
          <a:bodyPr wrap="none" rtlCol="0">
            <a:spAutoFit/>
          </a:bodyPr>
          <a:lstStyle/>
          <a:p>
            <a:r>
              <a:rPr lang="en-US" sz="1400" dirty="0" smtClean="0">
                <a:solidFill>
                  <a:schemeClr val="tx1"/>
                </a:solidFill>
              </a:rPr>
              <a:t>20MHz</a:t>
            </a:r>
            <a:endParaRPr lang="en-US" sz="1400" dirty="0">
              <a:solidFill>
                <a:schemeClr val="tx1"/>
              </a:solidFill>
            </a:endParaRPr>
          </a:p>
        </p:txBody>
      </p:sp>
      <p:cxnSp>
        <p:nvCxnSpPr>
          <p:cNvPr id="23" name="Straight Arrow Connector 22"/>
          <p:cNvCxnSpPr/>
          <p:nvPr/>
        </p:nvCxnSpPr>
        <p:spPr bwMode="auto">
          <a:xfrm>
            <a:off x="7661668" y="6110666"/>
            <a:ext cx="347663" cy="739"/>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26" name="TextBox 25"/>
          <p:cNvSpPr txBox="1"/>
          <p:nvPr/>
        </p:nvSpPr>
        <p:spPr>
          <a:xfrm>
            <a:off x="7588230" y="6207025"/>
            <a:ext cx="644728" cy="307777"/>
          </a:xfrm>
          <a:prstGeom prst="rect">
            <a:avLst/>
          </a:prstGeom>
          <a:noFill/>
        </p:spPr>
        <p:txBody>
          <a:bodyPr wrap="none" rtlCol="0">
            <a:spAutoFit/>
          </a:bodyPr>
          <a:lstStyle/>
          <a:p>
            <a:r>
              <a:rPr lang="en-US" sz="1400" smtClean="0">
                <a:solidFill>
                  <a:schemeClr val="tx1"/>
                </a:solidFill>
              </a:rPr>
              <a:t>4MHz</a:t>
            </a:r>
            <a:endParaRPr lang="en-US" sz="1400" dirty="0">
              <a:solidFill>
                <a:schemeClr val="tx1"/>
              </a:solidFill>
            </a:endParaRPr>
          </a:p>
        </p:txBody>
      </p:sp>
      <p:pic>
        <p:nvPicPr>
          <p:cNvPr id="4" name="Picture 3"/>
          <p:cNvPicPr>
            <a:picLocks noChangeAspect="1"/>
          </p:cNvPicPr>
          <p:nvPr/>
        </p:nvPicPr>
        <p:blipFill>
          <a:blip r:embed="rId2"/>
          <a:stretch>
            <a:fillRect/>
          </a:stretch>
        </p:blipFill>
        <p:spPr>
          <a:xfrm>
            <a:off x="720663" y="4354993"/>
            <a:ext cx="4647044" cy="2090704"/>
          </a:xfrm>
          <a:prstGeom prst="rect">
            <a:avLst/>
          </a:prstGeom>
        </p:spPr>
      </p:pic>
      <p:sp>
        <p:nvSpPr>
          <p:cNvPr id="19" name="Trapezoid 18"/>
          <p:cNvSpPr/>
          <p:nvPr/>
        </p:nvSpPr>
        <p:spPr bwMode="auto">
          <a:xfrm>
            <a:off x="6733919" y="5562601"/>
            <a:ext cx="347663" cy="380999"/>
          </a:xfrm>
          <a:prstGeom prst="trapezoid">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1" name="Trapezoid 20"/>
          <p:cNvSpPr/>
          <p:nvPr/>
        </p:nvSpPr>
        <p:spPr bwMode="auto">
          <a:xfrm>
            <a:off x="7693623" y="5549237"/>
            <a:ext cx="347663" cy="380999"/>
          </a:xfrm>
          <a:prstGeom prst="trapezoid">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10971541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Solution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Guoqing Li, Apple</a:t>
            </a:r>
            <a:endParaRPr lang="en-GB" dirty="0"/>
          </a:p>
        </p:txBody>
      </p:sp>
      <p:sp>
        <p:nvSpPr>
          <p:cNvPr id="6" name="Date Placeholder 5"/>
          <p:cNvSpPr>
            <a:spLocks noGrp="1"/>
          </p:cNvSpPr>
          <p:nvPr>
            <p:ph type="dt" idx="15"/>
          </p:nvPr>
        </p:nvSpPr>
        <p:spPr/>
        <p:txBody>
          <a:bodyPr/>
          <a:lstStyle/>
          <a:p>
            <a:r>
              <a:rPr lang="en-US" dirty="0" smtClean="0"/>
              <a:t>Nov 2017</a:t>
            </a:r>
            <a:endParaRPr lang="en-GB" dirty="0"/>
          </a:p>
        </p:txBody>
      </p:sp>
      <p:sp>
        <p:nvSpPr>
          <p:cNvPr id="7" name="Content Placeholder 2"/>
          <p:cNvSpPr>
            <a:spLocks noGrp="1"/>
          </p:cNvSpPr>
          <p:nvPr>
            <p:ph idx="1"/>
          </p:nvPr>
        </p:nvSpPr>
        <p:spPr>
          <a:xfrm>
            <a:off x="719218" y="1676400"/>
            <a:ext cx="7823120" cy="4620407"/>
          </a:xfrm>
        </p:spPr>
        <p:txBody>
          <a:bodyPr/>
          <a:lstStyle/>
          <a:p>
            <a:pPr>
              <a:buFont typeface="Arial" panose="020B0604020202020204" pitchFamily="34" charset="0"/>
              <a:buChar char="•"/>
            </a:pPr>
            <a:r>
              <a:rPr lang="en-US" dirty="0" smtClean="0">
                <a:solidFill>
                  <a:schemeClr val="tx1"/>
                </a:solidFill>
              </a:rPr>
              <a:t>We propose to define one or a few “Discovery channels” that a WUR transmitter is recommended to use to transmit WUR Discovery frames</a:t>
            </a:r>
          </a:p>
          <a:p>
            <a:pPr>
              <a:buFont typeface="Arial" panose="020B0604020202020204" pitchFamily="34" charset="0"/>
              <a:buChar char="•"/>
            </a:pPr>
            <a:endParaRPr lang="en-US" dirty="0">
              <a:solidFill>
                <a:schemeClr val="tx1"/>
              </a:solidFill>
            </a:endParaRPr>
          </a:p>
          <a:p>
            <a:pPr>
              <a:buFont typeface="Arial" panose="020B0604020202020204" pitchFamily="34" charset="0"/>
              <a:buChar char="•"/>
            </a:pPr>
            <a:r>
              <a:rPr lang="en-US" dirty="0" smtClean="0">
                <a:solidFill>
                  <a:schemeClr val="tx1"/>
                </a:solidFill>
              </a:rPr>
              <a:t>A WUR AP can select one of the Discovery channels to sent out WUR Discovery frames</a:t>
            </a:r>
          </a:p>
          <a:p>
            <a:pPr>
              <a:buFont typeface="Arial" panose="020B0604020202020204" pitchFamily="34" charset="0"/>
              <a:buChar char="•"/>
            </a:pPr>
            <a:endParaRPr lang="en-US" dirty="0">
              <a:solidFill>
                <a:schemeClr val="tx1"/>
              </a:solidFill>
            </a:endParaRPr>
          </a:p>
          <a:p>
            <a:pPr lvl="1">
              <a:buFont typeface="Arial" panose="020B0604020202020204" pitchFamily="34" charset="0"/>
              <a:buChar char="•"/>
            </a:pPr>
            <a:endParaRPr lang="en-US" sz="1600" dirty="0" smtClean="0">
              <a:solidFill>
                <a:schemeClr val="tx1"/>
              </a:solidFill>
            </a:endParaRPr>
          </a:p>
          <a:p>
            <a:pPr>
              <a:buFont typeface="Arial" panose="020B0604020202020204" pitchFamily="34" charset="0"/>
              <a:buChar char="•"/>
            </a:pPr>
            <a:endParaRPr lang="en-US" sz="2000" dirty="0" smtClean="0"/>
          </a:p>
        </p:txBody>
      </p:sp>
    </p:spTree>
    <p:extLst>
      <p:ext uri="{BB962C8B-B14F-4D97-AF65-F5344CB8AC3E}">
        <p14:creationId xmlns:p14="http://schemas.microsoft.com/office/powerpoint/2010/main" val="9196190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WUR Discovery Frame Interval on Discovery Channel</a:t>
            </a:r>
            <a:endParaRPr lang="en-US" dirty="0"/>
          </a:p>
        </p:txBody>
      </p:sp>
      <p:sp>
        <p:nvSpPr>
          <p:cNvPr id="3" name="Content Placeholder 2"/>
          <p:cNvSpPr>
            <a:spLocks noGrp="1"/>
          </p:cNvSpPr>
          <p:nvPr>
            <p:ph idx="1"/>
          </p:nvPr>
        </p:nvSpPr>
        <p:spPr>
          <a:xfrm>
            <a:off x="685799" y="1850053"/>
            <a:ext cx="7770813" cy="4494213"/>
          </a:xfrm>
        </p:spPr>
        <p:txBody>
          <a:bodyPr/>
          <a:lstStyle/>
          <a:p>
            <a:pPr>
              <a:buFont typeface="Arial" panose="020B0604020202020204" pitchFamily="34" charset="0"/>
              <a:buChar char="•"/>
            </a:pPr>
            <a:r>
              <a:rPr lang="en-US" dirty="0" smtClean="0"/>
              <a:t>For </a:t>
            </a:r>
            <a:r>
              <a:rPr lang="en-US" dirty="0"/>
              <a:t>Smart Scanning use case, since Wi-Fi user mobility is low, there is no need to send out WUR Discovery </a:t>
            </a:r>
            <a:r>
              <a:rPr lang="en-US" dirty="0" smtClean="0"/>
              <a:t>frames very frequently</a:t>
            </a:r>
          </a:p>
          <a:p>
            <a:pPr>
              <a:buFont typeface="Arial" panose="020B0604020202020204" pitchFamily="34" charset="0"/>
              <a:buChar char="•"/>
            </a:pPr>
            <a:endParaRPr lang="en-US" sz="1000" dirty="0"/>
          </a:p>
          <a:p>
            <a:pPr>
              <a:buFont typeface="Arial" panose="020B0604020202020204" pitchFamily="34" charset="0"/>
              <a:buChar char="•"/>
            </a:pPr>
            <a:r>
              <a:rPr lang="en-US" dirty="0" smtClean="0"/>
              <a:t>In addition, </a:t>
            </a:r>
            <a:r>
              <a:rPr lang="en-US" dirty="0" smtClean="0"/>
              <a:t>AP </a:t>
            </a:r>
            <a:r>
              <a:rPr lang="en-US" dirty="0" smtClean="0"/>
              <a:t>can </a:t>
            </a:r>
            <a:r>
              <a:rPr lang="en-US" dirty="0" smtClean="0"/>
              <a:t>select </a:t>
            </a:r>
            <a:r>
              <a:rPr lang="en-US" dirty="0" smtClean="0"/>
              <a:t>one of the discovery channels to send out WUR Discovery </a:t>
            </a:r>
            <a:r>
              <a:rPr lang="en-US" dirty="0" smtClean="0"/>
              <a:t>frame</a:t>
            </a:r>
          </a:p>
          <a:p>
            <a:pPr>
              <a:buFont typeface="Arial" panose="020B0604020202020204" pitchFamily="34" charset="0"/>
              <a:buChar char="•"/>
            </a:pPr>
            <a:endParaRPr lang="en-US" sz="1100" dirty="0"/>
          </a:p>
          <a:p>
            <a:pPr>
              <a:buFont typeface="Arial" panose="020B0604020202020204" pitchFamily="34" charset="0"/>
              <a:buChar char="•"/>
            </a:pPr>
            <a:r>
              <a:rPr lang="en-US" dirty="0"/>
              <a:t>Furthermore, there is max PPDU time duration for all WUR </a:t>
            </a:r>
            <a:r>
              <a:rPr lang="en-US" dirty="0" smtClean="0"/>
              <a:t>frames</a:t>
            </a:r>
          </a:p>
          <a:p>
            <a:pPr>
              <a:buFont typeface="Arial" panose="020B0604020202020204" pitchFamily="34" charset="0"/>
              <a:buChar char="•"/>
            </a:pPr>
            <a:endParaRPr lang="en-US" sz="1000" dirty="0"/>
          </a:p>
          <a:p>
            <a:pPr>
              <a:buFont typeface="Arial" panose="020B0604020202020204" pitchFamily="34" charset="0"/>
              <a:buChar char="•"/>
            </a:pPr>
            <a:r>
              <a:rPr lang="en-US" dirty="0" smtClean="0"/>
              <a:t>Therefore, we </a:t>
            </a:r>
            <a:r>
              <a:rPr lang="en-US" dirty="0" smtClean="0"/>
              <a:t>do not expect WUR Discovery frames to cause congestion issue on the Discovery </a:t>
            </a:r>
            <a:r>
              <a:rPr lang="en-US" dirty="0" smtClean="0"/>
              <a:t>Channels</a:t>
            </a:r>
          </a:p>
          <a:p>
            <a:pPr>
              <a:buFont typeface="Arial" panose="020B0604020202020204" pitchFamily="34" charset="0"/>
              <a:buChar char="•"/>
            </a:pPr>
            <a:endParaRPr lang="en-US" dirty="0"/>
          </a:p>
          <a:p>
            <a:pPr>
              <a:buFont typeface="Arial" panose="020B0604020202020204" pitchFamily="34" charset="0"/>
              <a:buChar char="•"/>
            </a:pPr>
            <a:endParaRPr lang="en-US" sz="1000" dirty="0"/>
          </a:p>
          <a:p>
            <a:pPr>
              <a:buFont typeface="Arial" panose="020B0604020202020204" pitchFamily="34" charset="0"/>
              <a:buChar char="•"/>
            </a:pPr>
            <a:endParaRPr lang="en-US" dirty="0"/>
          </a:p>
          <a:p>
            <a:pPr marL="0" indent="0"/>
            <a:endParaRPr lang="en-US" sz="2800" dirty="0"/>
          </a:p>
          <a:p>
            <a:pPr lvl="1">
              <a:buFont typeface="Arial" panose="020B0604020202020204" pitchFamily="34" charset="0"/>
              <a:buChar char="•"/>
            </a:pPr>
            <a:endParaRPr lang="en-US" sz="1800" dirty="0"/>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Guoqing Li, Apple</a:t>
            </a:r>
            <a:endParaRPr lang="en-GB" dirty="0"/>
          </a:p>
        </p:txBody>
      </p:sp>
      <p:sp>
        <p:nvSpPr>
          <p:cNvPr id="6" name="Date Placeholder 5"/>
          <p:cNvSpPr>
            <a:spLocks noGrp="1"/>
          </p:cNvSpPr>
          <p:nvPr>
            <p:ph type="dt" idx="15"/>
          </p:nvPr>
        </p:nvSpPr>
        <p:spPr/>
        <p:txBody>
          <a:bodyPr/>
          <a:lstStyle/>
          <a:p>
            <a:r>
              <a:rPr lang="en-US" smtClean="0"/>
              <a:t>Sept 2017</a:t>
            </a:r>
            <a:endParaRPr lang="en-GB" dirty="0"/>
          </a:p>
        </p:txBody>
      </p:sp>
    </p:spTree>
    <p:extLst>
      <p:ext uri="{BB962C8B-B14F-4D97-AF65-F5344CB8AC3E}">
        <p14:creationId xmlns:p14="http://schemas.microsoft.com/office/powerpoint/2010/main" val="20468412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Summary</a:t>
            </a:r>
          </a:p>
        </p:txBody>
      </p:sp>
      <p:sp>
        <p:nvSpPr>
          <p:cNvPr id="3" name="Content Placeholder 2"/>
          <p:cNvSpPr>
            <a:spLocks noGrp="1"/>
          </p:cNvSpPr>
          <p:nvPr>
            <p:ph idx="1"/>
          </p:nvPr>
        </p:nvSpPr>
        <p:spPr>
          <a:xfrm>
            <a:off x="685799" y="1830388"/>
            <a:ext cx="7770813" cy="4645025"/>
          </a:xfrm>
        </p:spPr>
        <p:txBody>
          <a:bodyPr/>
          <a:lstStyle/>
          <a:p>
            <a:pPr>
              <a:buFont typeface="Arial" panose="020B0604020202020204" pitchFamily="34" charset="0"/>
              <a:buChar char="•"/>
            </a:pPr>
            <a:r>
              <a:rPr lang="en-US" sz="2000" dirty="0"/>
              <a:t>We propose </a:t>
            </a:r>
            <a:r>
              <a:rPr lang="en-US" sz="2000" dirty="0" smtClean="0"/>
              <a:t>to define a type of WUR frame called WUR Discovery frame for Smart Scanning</a:t>
            </a:r>
          </a:p>
          <a:p>
            <a:pPr>
              <a:buFont typeface="Arial" panose="020B0604020202020204" pitchFamily="34" charset="0"/>
              <a:buChar char="•"/>
            </a:pPr>
            <a:endParaRPr lang="en-US" sz="900" dirty="0"/>
          </a:p>
          <a:p>
            <a:pPr>
              <a:buFont typeface="Arial" panose="020B0604020202020204" pitchFamily="34" charset="0"/>
              <a:buChar char="•"/>
            </a:pPr>
            <a:r>
              <a:rPr lang="en-US" sz="2000" dirty="0" smtClean="0"/>
              <a:t>We also propose to define Discovery Channel concept for WUR transmitter to send out WUR discovery frames</a:t>
            </a:r>
            <a:endParaRPr lang="en-US" sz="2000" dirty="0"/>
          </a:p>
          <a:p>
            <a:pPr lvl="1">
              <a:buFont typeface="Arial" panose="020B0604020202020204" pitchFamily="34" charset="0"/>
              <a:buChar char="•"/>
            </a:pPr>
            <a:endParaRPr lang="en-US" sz="1800" dirty="0" smtClean="0"/>
          </a:p>
          <a:p>
            <a:pPr>
              <a:buFont typeface="Arial" panose="020B0604020202020204" pitchFamily="34" charset="0"/>
              <a:buChar char="•"/>
            </a:pPr>
            <a:r>
              <a:rPr lang="en-US" sz="2000" dirty="0"/>
              <a:t>WUR Discovery </a:t>
            </a:r>
            <a:r>
              <a:rPr lang="en-US" sz="2000" dirty="0" smtClean="0"/>
              <a:t>channels are </a:t>
            </a:r>
            <a:r>
              <a:rPr lang="en-US" sz="2000" dirty="0"/>
              <a:t>recommended </a:t>
            </a:r>
            <a:r>
              <a:rPr lang="en-US" sz="2000" dirty="0" smtClean="0"/>
              <a:t>channels </a:t>
            </a:r>
            <a:r>
              <a:rPr lang="en-US" sz="2000" dirty="0"/>
              <a:t>for WUR </a:t>
            </a:r>
            <a:r>
              <a:rPr lang="en-US" sz="2000" dirty="0" smtClean="0"/>
              <a:t>to to transmit WUR Discovery </a:t>
            </a:r>
            <a:r>
              <a:rPr lang="en-US" sz="2000" dirty="0"/>
              <a:t>frame, i.e., not mandatory</a:t>
            </a:r>
          </a:p>
          <a:p>
            <a:pPr>
              <a:buFont typeface="Arial" panose="020B0604020202020204" pitchFamily="34" charset="0"/>
              <a:buChar char="•"/>
            </a:pPr>
            <a:endParaRPr lang="en-US" sz="2000" dirty="0" smtClean="0"/>
          </a:p>
          <a:p>
            <a:pPr marL="0" indent="0"/>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6" name="Date Placeholder 5"/>
          <p:cNvSpPr>
            <a:spLocks noGrp="1"/>
          </p:cNvSpPr>
          <p:nvPr>
            <p:ph type="dt" idx="15"/>
          </p:nvPr>
        </p:nvSpPr>
        <p:spPr/>
        <p:txBody>
          <a:bodyPr/>
          <a:lstStyle/>
          <a:p>
            <a:r>
              <a:rPr lang="en-US" dirty="0" smtClean="0"/>
              <a:t>Nov </a:t>
            </a:r>
            <a:r>
              <a:rPr lang="en-US" dirty="0"/>
              <a:t>2017</a:t>
            </a:r>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Guoqing Li, Apple</a:t>
            </a:r>
            <a:endParaRPr lang="en-GB" dirty="0"/>
          </a:p>
        </p:txBody>
      </p:sp>
    </p:spTree>
    <p:extLst>
      <p:ext uri="{BB962C8B-B14F-4D97-AF65-F5344CB8AC3E}">
        <p14:creationId xmlns:p14="http://schemas.microsoft.com/office/powerpoint/2010/main" val="16151813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of </a:t>
            </a:r>
            <a:r>
              <a:rPr lang="en-US" dirty="0" smtClean="0"/>
              <a:t>existing contributions on Smart Scanning</a:t>
            </a:r>
            <a:endParaRPr lang="en-US" dirty="0"/>
          </a:p>
        </p:txBody>
      </p:sp>
      <p:sp>
        <p:nvSpPr>
          <p:cNvPr id="3" name="Content Placeholder 2"/>
          <p:cNvSpPr>
            <a:spLocks noGrp="1"/>
          </p:cNvSpPr>
          <p:nvPr>
            <p:ph idx="1"/>
          </p:nvPr>
        </p:nvSpPr>
        <p:spPr/>
        <p:txBody>
          <a:bodyPr/>
          <a:lstStyle/>
          <a:p>
            <a:pPr>
              <a:buFont typeface="Arial" charset="0"/>
              <a:buChar char="•"/>
            </a:pPr>
            <a:r>
              <a:rPr lang="en-US" dirty="0" smtClean="0"/>
              <a:t>[</a:t>
            </a:r>
            <a:r>
              <a:rPr lang="en-US" dirty="0" smtClean="0"/>
              <a:t>4-7] </a:t>
            </a:r>
            <a:r>
              <a:rPr lang="en-US" dirty="0" smtClean="0"/>
              <a:t>proposed further </a:t>
            </a:r>
            <a:r>
              <a:rPr lang="en-US" dirty="0" smtClean="0"/>
              <a:t>considerations to </a:t>
            </a:r>
            <a:r>
              <a:rPr lang="en-US" dirty="0" smtClean="0"/>
              <a:t>enhance the scanning performance</a:t>
            </a:r>
          </a:p>
          <a:p>
            <a:pPr lvl="1">
              <a:buFont typeface="Arial" charset="0"/>
              <a:buChar char="•"/>
            </a:pPr>
            <a:r>
              <a:rPr lang="en-US" dirty="0" smtClean="0"/>
              <a:t>[</a:t>
            </a:r>
            <a:r>
              <a:rPr lang="en-US" dirty="0" smtClean="0"/>
              <a:t>4-6] </a:t>
            </a:r>
            <a:r>
              <a:rPr lang="en-US" dirty="0" smtClean="0"/>
              <a:t>proposed to allow PCR to advertise WUR </a:t>
            </a:r>
            <a:r>
              <a:rPr lang="en-US" dirty="0" smtClean="0"/>
              <a:t>scanning information </a:t>
            </a:r>
            <a:r>
              <a:rPr lang="en-US" dirty="0" smtClean="0"/>
              <a:t>to facilitate STA’s </a:t>
            </a:r>
            <a:r>
              <a:rPr lang="en-US" dirty="0" smtClean="0"/>
              <a:t>roaming scan</a:t>
            </a:r>
            <a:endParaRPr lang="en-US" dirty="0" smtClean="0"/>
          </a:p>
          <a:p>
            <a:pPr lvl="1">
              <a:buFont typeface="Arial" charset="0"/>
              <a:buChar char="•"/>
            </a:pPr>
            <a:r>
              <a:rPr lang="en-US" dirty="0" smtClean="0"/>
              <a:t>[7] </a:t>
            </a:r>
            <a:r>
              <a:rPr lang="en-US" dirty="0" smtClean="0"/>
              <a:t>proposed additional specific information </a:t>
            </a:r>
            <a:r>
              <a:rPr lang="en-US" dirty="0"/>
              <a:t>such as compressed </a:t>
            </a:r>
            <a:r>
              <a:rPr lang="en-US" dirty="0" smtClean="0"/>
              <a:t>SSID </a:t>
            </a:r>
            <a:r>
              <a:rPr lang="en-US" dirty="0" smtClean="0"/>
              <a:t>carried </a:t>
            </a:r>
            <a:r>
              <a:rPr lang="en-US" dirty="0" smtClean="0"/>
              <a:t>in WUR discovery frame to facility STA’s </a:t>
            </a:r>
            <a:r>
              <a:rPr lang="en-US" dirty="0" smtClean="0"/>
              <a:t>roaming decisions</a:t>
            </a:r>
            <a:endParaRPr lang="en-US" dirty="0"/>
          </a:p>
          <a:p>
            <a:pPr>
              <a:buFont typeface="Arial" charset="0"/>
              <a:buChar char="•"/>
            </a:pPr>
            <a:r>
              <a:rPr lang="en-US" dirty="0" smtClean="0"/>
              <a:t>This contribution summarizes different scenarios these schemes apply and how to do basic and enhanced scanning using these mechanisms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Guoqing Li, Apple</a:t>
            </a:r>
            <a:endParaRPr lang="en-GB" dirty="0"/>
          </a:p>
        </p:txBody>
      </p:sp>
      <p:sp>
        <p:nvSpPr>
          <p:cNvPr id="6" name="Date Placeholder 5"/>
          <p:cNvSpPr>
            <a:spLocks noGrp="1"/>
          </p:cNvSpPr>
          <p:nvPr>
            <p:ph type="dt" idx="15"/>
          </p:nvPr>
        </p:nvSpPr>
        <p:spPr/>
        <p:txBody>
          <a:bodyPr/>
          <a:lstStyle/>
          <a:p>
            <a:r>
              <a:rPr lang="en-US" smtClean="0"/>
              <a:t>Sept 2017</a:t>
            </a:r>
            <a:endParaRPr lang="en-GB" dirty="0"/>
          </a:p>
        </p:txBody>
      </p:sp>
    </p:spTree>
    <p:extLst>
      <p:ext uri="{BB962C8B-B14F-4D97-AF65-F5344CB8AC3E}">
        <p14:creationId xmlns:p14="http://schemas.microsoft.com/office/powerpoint/2010/main" val="69640801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Template>
  <TotalTime>41884</TotalTime>
  <Words>1478</Words>
  <Application>Microsoft Macintosh PowerPoint</Application>
  <PresentationFormat>On-screen Show (4:3)</PresentationFormat>
  <Paragraphs>172</Paragraphs>
  <Slides>14</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14</vt:i4>
      </vt:variant>
    </vt:vector>
  </HeadingPairs>
  <TitlesOfParts>
    <vt:vector size="23" baseType="lpstr">
      <vt:lpstr>Arial Unicode MS</vt:lpstr>
      <vt:lpstr>Calibri</vt:lpstr>
      <vt:lpstr>MS Gothic</vt:lpstr>
      <vt:lpstr>MS PGothic</vt:lpstr>
      <vt:lpstr>Times New Roman</vt:lpstr>
      <vt:lpstr>굴림</vt:lpstr>
      <vt:lpstr>宋体</vt:lpstr>
      <vt:lpstr>Arial</vt:lpstr>
      <vt:lpstr>Office Theme</vt:lpstr>
      <vt:lpstr>Follow-Up on WUR Discovery Frame and Discovery Channel</vt:lpstr>
      <vt:lpstr>Introduction</vt:lpstr>
      <vt:lpstr>Usage Model : Smart Scanning</vt:lpstr>
      <vt:lpstr>Information Needed in WUR Discovery Frame</vt:lpstr>
      <vt:lpstr>Scanning Latency Improvement</vt:lpstr>
      <vt:lpstr>Proposed Solution</vt:lpstr>
      <vt:lpstr>WUR Discovery Frame Interval on Discovery Channel</vt:lpstr>
      <vt:lpstr>Summary</vt:lpstr>
      <vt:lpstr>Summary of existing contributions on Smart Scanning</vt:lpstr>
      <vt:lpstr>Different Scanning Scenarios </vt:lpstr>
      <vt:lpstr>Different Scanning Scenarios (cont.)</vt:lpstr>
      <vt:lpstr>Straw Poll 1</vt:lpstr>
      <vt:lpstr>Straw Poll 2</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Sun, Yanjun</dc:creator>
  <cp:lastModifiedBy>Guoqing Li</cp:lastModifiedBy>
  <cp:revision>1067</cp:revision>
  <cp:lastPrinted>1601-01-01T00:00:00Z</cp:lastPrinted>
  <dcterms:created xsi:type="dcterms:W3CDTF">2017-01-24T18:47:07Z</dcterms:created>
  <dcterms:modified xsi:type="dcterms:W3CDTF">2017-11-09T18:40:46Z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-188307452</vt:i4>
  </property>
  <property fmtid="{D5CDD505-2E9C-101B-9397-08002B2CF9AE}" pid="3" name="_NewReviewCycle">
    <vt:lpwstr/>
  </property>
  <property fmtid="{D5CDD505-2E9C-101B-9397-08002B2CF9AE}" pid="4" name="_EmailSubject">
    <vt:lpwstr>WUR synch up</vt:lpwstr>
  </property>
  <property fmtid="{D5CDD505-2E9C-101B-9397-08002B2CF9AE}" pid="5" name="_AuthorEmail">
    <vt:lpwstr>aasterja@qti.qualcomm.com</vt:lpwstr>
  </property>
  <property fmtid="{D5CDD505-2E9C-101B-9397-08002B2CF9AE}" pid="6" name="_AuthorEmailDisplayName">
    <vt:lpwstr>Alfred Asterjadhi</vt:lpwstr>
  </property>
  <property fmtid="{D5CDD505-2E9C-101B-9397-08002B2CF9AE}" pid="7" name="_PreviousAdHocReviewCycleID">
    <vt:i4>2045528492</vt:i4>
  </property>
</Properties>
</file>