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D7A13733-E4F2-4DE8-82DC-1628857D585F}">
  <a:tblStyle styleId="{D7A13733-E4F2-4DE8-82DC-1628857D585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med" w="med" type="none"/>
              <a:tailEnd len="med" w="med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112838" y="701675"/>
            <a:ext cx="4635500" cy="3476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chemeClr val="dk1"/>
            </a:solidFill>
            <a:prstDash val="solid"/>
            <a:miter lim="800000"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1143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228600" marR="0" rtl="0" algn="l">
              <a:spcBef>
                <a:spcPts val="360"/>
              </a:spcBef>
              <a:spcAft>
                <a:spcPts val="0"/>
              </a:spcAft>
              <a:buChar char="■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342900" marR="0" rtl="0" algn="l">
              <a:spcBef>
                <a:spcPts val="360"/>
              </a:spcBef>
              <a:spcAft>
                <a:spcPts val="0"/>
              </a:spcAft>
              <a:buChar char="●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457200" marR="0" rtl="0" algn="l">
              <a:spcBef>
                <a:spcPts val="360"/>
              </a:spcBef>
              <a:spcAft>
                <a:spcPts val="0"/>
              </a:spcAft>
              <a:buChar char="○"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buChar char="●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buChar char="○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buChar char="■"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587" lvl="4" marL="458788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9" name="Shape 9"/>
          <p:cNvSpPr/>
          <p:nvPr/>
        </p:nvSpPr>
        <p:spPr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10" name="Shape 10"/>
          <p:cNvCxnSpPr/>
          <p:nvPr/>
        </p:nvCxnSpPr>
        <p:spPr>
          <a:xfrm>
            <a:off x="715963" y="8999538"/>
            <a:ext cx="5426075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639763" y="296863"/>
            <a:ext cx="5578475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2" type="hdr"/>
          </p:nvPr>
        </p:nvSpPr>
        <p:spPr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802.11-16/1289r0</a:t>
            </a:r>
          </a:p>
        </p:txBody>
      </p:sp>
      <p:sp>
        <p:nvSpPr>
          <p:cNvPr id="97" name="Shape 97"/>
          <p:cNvSpPr txBox="1"/>
          <p:nvPr>
            <p:ph idx="10" type="dt"/>
          </p:nvPr>
        </p:nvSpPr>
        <p:spPr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1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October 2016</a:t>
            </a:r>
          </a:p>
        </p:txBody>
      </p:sp>
      <p:sp>
        <p:nvSpPr>
          <p:cNvPr id="98" name="Shape 98"/>
          <p:cNvSpPr txBox="1"/>
          <p:nvPr>
            <p:ph idx="11" type="ftr"/>
          </p:nvPr>
        </p:nvSpPr>
        <p:spPr>
          <a:xfrm>
            <a:off x="5287963" y="9001125"/>
            <a:ext cx="925512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587" lvl="4" marL="458788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Adrian Stephens (Intel Corporation)</a:t>
            </a:r>
          </a:p>
        </p:txBody>
      </p:sp>
      <p:sp>
        <p:nvSpPr>
          <p:cNvPr id="99" name="Shape 99"/>
          <p:cNvSpPr txBox="1"/>
          <p:nvPr>
            <p:ph idx="12" type="sldNum"/>
          </p:nvPr>
        </p:nvSpPr>
        <p:spPr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00" name="Shape 100"/>
          <p:cNvSpPr/>
          <p:nvPr>
            <p:ph idx="3" type="sldImg"/>
          </p:nvPr>
        </p:nvSpPr>
        <p:spPr>
          <a:xfrm>
            <a:off x="1112838" y="701675"/>
            <a:ext cx="4635500" cy="3476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914400" y="4416425"/>
            <a:ext cx="5029200" cy="4184650"/>
          </a:xfrm>
          <a:prstGeom prst="rect">
            <a:avLst/>
          </a:prstGeom>
          <a:noFill/>
          <a:ln>
            <a:noFill/>
          </a:ln>
        </p:spPr>
        <p:txBody>
          <a:bodyPr anchorCtr="0" anchor="t" bIns="46250" lIns="94100" rIns="94100" wrap="square" tIns="462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Shape 118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idx="1" type="body"/>
          </p:nvPr>
        </p:nvSpPr>
        <p:spPr>
          <a:xfrm>
            <a:off x="923925" y="4408487"/>
            <a:ext cx="5086200" cy="4176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Shape 138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Shape 145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/>
          <p:nvPr>
            <p:ph idx="2" type="sldImg"/>
          </p:nvPr>
        </p:nvSpPr>
        <p:spPr>
          <a:xfrm>
            <a:off x="1154113" y="701675"/>
            <a:ext cx="4626000" cy="3468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idx="1" type="body"/>
          </p:nvPr>
        </p:nvSpPr>
        <p:spPr>
          <a:xfrm>
            <a:off x="923925" y="4408487"/>
            <a:ext cx="5086200" cy="417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28575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Shape 166"/>
          <p:cNvSpPr/>
          <p:nvPr>
            <p:ph idx="2" type="sldImg"/>
          </p:nvPr>
        </p:nvSpPr>
        <p:spPr>
          <a:xfrm>
            <a:off x="1154113" y="701675"/>
            <a:ext cx="4625975" cy="3468688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x">
  <p:cSld name="Title and Vertical 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vertTitleAndTx">
  <p:cSld name="Vertical Title and Text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bl">
  <p:cSld name="Title and Table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2" name="Shape 92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3" name="Shape 93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4" name="Shape 94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1" type="ftr"/>
          </p:nvPr>
        </p:nvSpPr>
        <p:spPr>
          <a:xfrm>
            <a:off x="7181373" y="6475413"/>
            <a:ext cx="1362552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1" type="ftr"/>
          </p:nvPr>
        </p:nvSpPr>
        <p:spPr>
          <a:xfrm>
            <a:off x="7142899" y="6475413"/>
            <a:ext cx="1401026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Obj">
  <p:cSld name="Two Conten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333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07950" lvl="2" marL="1085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20650" lvl="3" marL="14287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20650" lvl="4" marL="17716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20650" lvl="5" marL="2228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20650" lvl="6" marL="26860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20650" lvl="7" marL="31432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20650" lvl="8" marL="36004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TxTwoObj">
  <p:cSld name="Comparison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397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0795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82550" lvl="2" marL="108585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07950" lvl="3" marL="14287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07950" lvl="4" marL="17716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07950" lvl="5" marL="22288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07950" lvl="6" marL="26860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07950" lvl="7" marL="31432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07950" lvl="8" marL="36004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picTx">
  <p:cSld name="Picture with Caption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3" name="Shape 73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1" i="0" sz="1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1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  <a:defRPr b="0" i="0" sz="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Shape 7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1" i="0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5875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20650" lvl="2" marL="108585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133350" lvl="3" marL="14287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133350" lvl="4" marL="17716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133350" lvl="5" marL="22288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133350" lvl="6" marL="26860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133350" lvl="7" marL="31432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133350" lvl="8" marL="360045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  <a:defRPr b="0" i="0" sz="1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0" type="dt"/>
          </p:nvPr>
        </p:nvSpPr>
        <p:spPr>
          <a:xfrm>
            <a:off x="696913" y="332601"/>
            <a:ext cx="1269578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1" type="ftr"/>
          </p:nvPr>
        </p:nvSpPr>
        <p:spPr>
          <a:xfrm>
            <a:off x="7104428" y="6475413"/>
            <a:ext cx="1439497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Slide </a:t>
            </a: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8" name="Shape 18"/>
          <p:cNvSpPr/>
          <p:nvPr/>
        </p:nvSpPr>
        <p:spPr>
          <a:xfrm>
            <a:off x="4648200" y="332601"/>
            <a:ext cx="3797301" cy="27699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4" marL="45720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802.11-17/</a:t>
            </a:r>
            <a:r>
              <a:rPr b="1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1606</a:t>
            </a:r>
            <a:r>
              <a:rPr b="1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</a:t>
            </a:r>
            <a:r>
              <a:rPr b="1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</a:t>
            </a:r>
          </a:p>
        </p:txBody>
      </p:sp>
      <p:cxnSp>
        <p:nvCxnSpPr>
          <p:cNvPr id="19" name="Shape 19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" name="Shape 20"/>
          <p:cNvSpPr/>
          <p:nvPr/>
        </p:nvSpPr>
        <p:spPr>
          <a:xfrm>
            <a:off x="685800" y="6475425"/>
            <a:ext cx="8358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</a:p>
        </p:txBody>
      </p:sp>
      <p:cxnSp>
        <p:nvCxnSpPr>
          <p:cNvPr id="21" name="Shape 21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papers.mathyvanhoef.com/ccs2017.pdf" TargetMode="External"/><Relationship Id="rId4" Type="http://schemas.openxmlformats.org/officeDocument/2006/relationships/hyperlink" Target="https://people.cs.kuleuven.be/~mathy.vanhoef/papers/acsac2014.pdf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0" type="dt"/>
          </p:nvPr>
        </p:nvSpPr>
        <p:spPr>
          <a:xfrm>
            <a:off x="696931" y="332600"/>
            <a:ext cx="1965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/>
              <a:t>October 2017</a:t>
            </a:r>
          </a:p>
        </p:txBody>
      </p:sp>
      <p:sp>
        <p:nvSpPr>
          <p:cNvPr id="104" name="Shape 104"/>
          <p:cNvSpPr txBox="1"/>
          <p:nvPr>
            <p:ph type="title"/>
          </p:nvPr>
        </p:nvSpPr>
        <p:spPr>
          <a:xfrm>
            <a:off x="554421" y="1133992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Defense Against Multi-Channel Man-in-the-Middle (MITM)</a:t>
            </a:r>
          </a:p>
        </p:txBody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798" y="2437519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469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Date:</a:t>
            </a: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2017-10-</a:t>
            </a:r>
            <a:r>
              <a:rPr b="0" lang="en-US" sz="2000"/>
              <a:t>30</a:t>
            </a:r>
          </a:p>
          <a:p>
            <a:pPr indent="-469900" lvl="0" marL="3429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Shape 106"/>
          <p:cNvSpPr/>
          <p:nvPr/>
        </p:nvSpPr>
        <p:spPr>
          <a:xfrm>
            <a:off x="554421" y="2981842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1"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</a:p>
        </p:txBody>
      </p:sp>
      <p:sp>
        <p:nvSpPr>
          <p:cNvPr id="107" name="Shape 107"/>
          <p:cNvSpPr txBox="1"/>
          <p:nvPr>
            <p:ph idx="11" type="ftr"/>
          </p:nvPr>
        </p:nvSpPr>
        <p:spPr>
          <a:xfrm>
            <a:off x="7142900" y="6475413"/>
            <a:ext cx="1401025" cy="184666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Nehru Bhandaru et. al.</a:t>
            </a:r>
          </a:p>
        </p:txBody>
      </p:sp>
      <p:graphicFrame>
        <p:nvGraphicFramePr>
          <p:cNvPr id="108" name="Shape 108"/>
          <p:cNvGraphicFramePr/>
          <p:nvPr/>
        </p:nvGraphicFramePr>
        <p:xfrm>
          <a:off x="696925" y="34880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{D7A13733-E4F2-4DE8-82DC-1628857D585F}</a:tableStyleId>
              </a:tblPr>
              <a:tblGrid>
                <a:gridCol w="1594975"/>
                <a:gridCol w="1594975"/>
                <a:gridCol w="1594975"/>
                <a:gridCol w="1594975"/>
                <a:gridCol w="1594975"/>
              </a:tblGrid>
              <a:tr h="4836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b="1" lang="en-US" sz="18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Nehru Bhandaru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 Ltd.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190 Mathilda Place, Sunnyvale, CA 94086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+1 408 922 5924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nehru.bhandaru@broadcom.com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81000"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Thomas Derham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 Ltd.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thomas.derham@broadcom.com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396200"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222222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Mathy Vanhoef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KU Leuven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t/>
                      </a:r>
                      <a:endParaRPr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lvl="0" rtl="0">
                        <a:spcBef>
                          <a:spcPts val="0"/>
                        </a:spcBef>
                        <a:buNone/>
                      </a:pPr>
                      <a:r>
                        <a:rPr lang="en-US">
                          <a:solidFill>
                            <a:srgbClr val="777777"/>
                          </a:solidFill>
                          <a:highlight>
                            <a:srgbClr val="FFFFFF"/>
                          </a:highlight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mathy.vanhoef@cs.kuleuven.be</a:t>
                      </a: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685800" y="561975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444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28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Introduction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434175" y="1420200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Recent IV Reset attacks against </a:t>
            </a:r>
            <a:r>
              <a:rPr lang="en-US"/>
              <a:t>802.11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RSN</a:t>
            </a:r>
          </a:p>
          <a:p>
            <a:pPr indent="-400050" lvl="1" marL="11366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Times New Roman"/>
              <a:buChar char="•"/>
            </a:pPr>
            <a:r>
              <a:rPr b="0" i="0" lang="en-US" sz="20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3"/>
              </a:rPr>
              <a:t>Mathy Vanhoef Paper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</a:pPr>
            <a:r>
              <a:rPr b="0" i="0" lang="en-US" sz="1400" u="none" cap="none" strike="noStrike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CVE-2017-12968, CVE-2017-13077 CVE-2017-13079 CVE-2017-13080 CVE-2017-13081 CVE-2017-13084 CVE-2017-13086 CVE-2017-13087 CVE-2017-13088</a:t>
            </a:r>
          </a:p>
          <a:p>
            <a:pPr indent="-408517" lvl="1" marL="113665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 sz="1800"/>
              <a:t>Other exchanges (e.g. FTM, FILS) can be attacked</a:t>
            </a:r>
          </a:p>
          <a:p>
            <a: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relays frames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sng" cap="none" strike="noStrike">
                <a:solidFill>
                  <a:schemeClr val="hlink"/>
                </a:solidFill>
                <a:latin typeface="Times New Roman"/>
                <a:ea typeface="Times New Roman"/>
                <a:cs typeface="Times New Roman"/>
                <a:sym typeface="Times New Roman"/>
                <a:hlinkClick r:id="rId4"/>
              </a:rPr>
              <a:t>Channel based MITM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STA against legitimate AP on Channel A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Masquerades as AP against legitimate STA on Channel B</a:t>
            </a:r>
          </a:p>
          <a:p>
            <a:pPr lv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Generic defense against MITM requires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Authentication</a:t>
            </a:r>
          </a:p>
          <a:p>
            <a:pPr indent="-400050" lvl="1" marL="11366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Verification of protocol attributes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3333"/>
              <a:buFont typeface="Times New Roman"/>
              <a:buChar char="•"/>
            </a:pPr>
            <a:r>
              <a:rPr lang="en-US"/>
              <a:t>Need </a:t>
            </a:r>
            <a:r>
              <a:rPr lang="en-US">
                <a:solidFill>
                  <a:srgbClr val="222222"/>
                </a:solidFill>
                <a:highlight>
                  <a:srgbClr val="FFFFFF"/>
                </a:highlight>
              </a:rPr>
              <a:t>protocol robustness against generic multi-channel attacks</a:t>
            </a: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81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Shape 115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Channel-based MITM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  <p:sp>
        <p:nvSpPr>
          <p:cNvPr id="122" name="Shape 122"/>
          <p:cNvSpPr/>
          <p:nvPr/>
        </p:nvSpPr>
        <p:spPr>
          <a:xfrm>
            <a:off x="2012000" y="2301850"/>
            <a:ext cx="3242100" cy="3167400"/>
          </a:xfrm>
          <a:prstGeom prst="ellipse">
            <a:avLst/>
          </a:prstGeom>
          <a:solidFill>
            <a:srgbClr val="FFFFFF"/>
          </a:solidFill>
          <a:ln cap="flat" cmpd="sng" w="9525">
            <a:solidFill>
              <a:srgbClr val="0000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5254025" y="2301850"/>
            <a:ext cx="3039300" cy="3167400"/>
          </a:xfrm>
          <a:prstGeom prst="ellipse">
            <a:avLst/>
          </a:prstGeom>
          <a:noFill/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218426" y="3615650"/>
            <a:ext cx="1035600" cy="5397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lang="en-US">
                <a:solidFill>
                  <a:srgbClr val="FFFFFF"/>
                </a:solidFill>
              </a:rPr>
              <a:t>Attacker</a:t>
            </a:r>
          </a:p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1" lang="en-US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5" name="Shape 125"/>
          <p:cNvSpPr/>
          <p:nvPr/>
        </p:nvSpPr>
        <p:spPr>
          <a:xfrm>
            <a:off x="5254051" y="3615650"/>
            <a:ext cx="1035600" cy="5397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</a:t>
            </a:r>
          </a:p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sp>
        <p:nvSpPr>
          <p:cNvPr id="126" name="Shape 126"/>
          <p:cNvSpPr/>
          <p:nvPr/>
        </p:nvSpPr>
        <p:spPr>
          <a:xfrm>
            <a:off x="7325267" y="3615660"/>
            <a:ext cx="762300" cy="539700"/>
          </a:xfrm>
          <a:prstGeom prst="rect">
            <a:avLst/>
          </a:prstGeom>
          <a:solidFill>
            <a:srgbClr val="38761D"/>
          </a:solidFill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</a:t>
            </a:r>
          </a:p>
        </p:txBody>
      </p:sp>
      <p:sp>
        <p:nvSpPr>
          <p:cNvPr id="127" name="Shape 127"/>
          <p:cNvSpPr/>
          <p:nvPr/>
        </p:nvSpPr>
        <p:spPr>
          <a:xfrm>
            <a:off x="2279476" y="3615660"/>
            <a:ext cx="762300" cy="539700"/>
          </a:xfrm>
          <a:prstGeom prst="rect">
            <a:avLst/>
          </a:prstGeom>
          <a:solidFill>
            <a:srgbClr val="0000FF"/>
          </a:solidFill>
          <a:ln cap="flat" cmpd="sng" w="9525">
            <a:solidFill>
              <a:srgbClr val="38761D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ctr">
              <a:spcBef>
                <a:spcPts val="0"/>
              </a:spcBef>
              <a:spcAft>
                <a:spcPts val="0"/>
              </a:spcAft>
              <a:buClr>
                <a:srgbClr val="EFEFEF"/>
              </a:buClr>
              <a:buFont typeface="Times New Roman"/>
              <a:buNone/>
            </a:pPr>
            <a:r>
              <a:rPr b="1" lang="en-US">
                <a:solidFill>
                  <a:srgbClr val="EFEFE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</a:t>
            </a:r>
          </a:p>
        </p:txBody>
      </p:sp>
      <p:cxnSp>
        <p:nvCxnSpPr>
          <p:cNvPr id="128" name="Shape 128"/>
          <p:cNvCxnSpPr>
            <a:stCxn id="127" idx="3"/>
            <a:endCxn id="124" idx="1"/>
          </p:cNvCxnSpPr>
          <p:nvPr/>
        </p:nvCxnSpPr>
        <p:spPr>
          <a:xfrm>
            <a:off x="3041776" y="3885510"/>
            <a:ext cx="1176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cxnSp>
        <p:nvCxnSpPr>
          <p:cNvPr id="129" name="Shape 129"/>
          <p:cNvCxnSpPr>
            <a:stCxn id="125" idx="3"/>
            <a:endCxn id="126" idx="1"/>
          </p:cNvCxnSpPr>
          <p:nvPr/>
        </p:nvCxnSpPr>
        <p:spPr>
          <a:xfrm>
            <a:off x="6289651" y="3885500"/>
            <a:ext cx="10356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lg" w="lg" type="triangle"/>
            <a:tailEnd len="lg" w="lg" type="triangle"/>
          </a:ln>
        </p:spPr>
      </p:cxnSp>
      <p:sp>
        <p:nvSpPr>
          <p:cNvPr id="130" name="Shape 130"/>
          <p:cNvSpPr txBox="1"/>
          <p:nvPr/>
        </p:nvSpPr>
        <p:spPr>
          <a:xfrm>
            <a:off x="3041848" y="2561516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00000"/>
              <a:buFont typeface="Times New Roman"/>
              <a:buNone/>
            </a:pPr>
            <a:r>
              <a:rPr b="1" lang="en-US" sz="1200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A</a:t>
            </a:r>
          </a:p>
        </p:txBody>
      </p:sp>
      <p:sp>
        <p:nvSpPr>
          <p:cNvPr id="131" name="Shape 131"/>
          <p:cNvSpPr txBox="1"/>
          <p:nvPr/>
        </p:nvSpPr>
        <p:spPr>
          <a:xfrm>
            <a:off x="5759395" y="2620405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rgbClr val="38761D"/>
              </a:buClr>
              <a:buSzPct val="100000"/>
              <a:buFont typeface="Times New Roman"/>
              <a:buNone/>
            </a:pPr>
            <a:r>
              <a:rPr b="1" lang="en-US" sz="1200">
                <a:solidFill>
                  <a:srgbClr val="38761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Channel B</a:t>
            </a:r>
          </a:p>
        </p:txBody>
      </p:sp>
      <p:sp>
        <p:nvSpPr>
          <p:cNvPr id="132" name="Shape 132"/>
          <p:cNvSpPr txBox="1"/>
          <p:nvPr/>
        </p:nvSpPr>
        <p:spPr>
          <a:xfrm>
            <a:off x="62896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3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3" name="Shape 133"/>
          <p:cNvSpPr txBox="1"/>
          <p:nvPr/>
        </p:nvSpPr>
        <p:spPr>
          <a:xfrm>
            <a:off x="3041861" y="4003340"/>
            <a:ext cx="1227900" cy="38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6350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lang="en-US" sz="1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PTK/GTK Handshake, FTM</a:t>
            </a:r>
          </a:p>
        </p:txBody>
      </p:sp>
      <p:sp>
        <p:nvSpPr>
          <p:cNvPr id="134" name="Shape 134"/>
          <p:cNvSpPr/>
          <p:nvPr/>
        </p:nvSpPr>
        <p:spPr>
          <a:xfrm>
            <a:off x="4218416" y="3595438"/>
            <a:ext cx="2080500" cy="580200"/>
          </a:xfrm>
          <a:prstGeom prst="rect">
            <a:avLst/>
          </a:prstGeom>
          <a:noFill/>
          <a:ln cap="flat" cmpd="sng" w="2857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-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Shape 135"/>
          <p:cNvSpPr txBox="1"/>
          <p:nvPr/>
        </p:nvSpPr>
        <p:spPr>
          <a:xfrm>
            <a:off x="1036775" y="5554900"/>
            <a:ext cx="5631000" cy="85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>
            <a:noAutofit/>
          </a:bodyPr>
          <a:lstStyle/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Attacker 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uses AP MAC address on Channel A, STA MAC address on Channel B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relays frames between AP and STA</a:t>
            </a:r>
          </a:p>
          <a:p>
            <a:pPr indent="-3048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●"/>
            </a:pPr>
            <a:r>
              <a:rPr b="1" i="1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may buffer frames, drop ACKs and cause retransmissions</a:t>
            </a:r>
          </a:p>
          <a:p>
            <a:pPr indent="-762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r>
              <a:t/>
            </a:r>
            <a:endParaRPr b="1" i="1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type="title"/>
          </p:nvPr>
        </p:nvSpPr>
        <p:spPr>
          <a:xfrm>
            <a:off x="685800" y="55055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6666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Possible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/>
              <a:t>RSN</a:t>
            </a: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defense for multi-channel MITM</a:t>
            </a:r>
          </a:p>
        </p:txBody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Advertise operating channel validation in RSNE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Capability OCVC, Policy OCVR (Required)?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Add operating channel information to </a:t>
            </a:r>
            <a:r>
              <a:rPr lang="en-US"/>
              <a:t>RSN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handshakes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Similar to RSNE to protect against cipher downgrade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(OCI) KDE</a:t>
            </a:r>
          </a:p>
          <a:p>
            <a:pPr indent="-234950" lvl="2" marL="1085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Class, Channel Number or their Hash</a:t>
            </a:r>
          </a:p>
          <a:p>
            <a:pPr indent="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OCI KDE, under MIC protection included in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M2 and M3 of 4-way handshake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G1 and G2 of GTK handshake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Receiver compares current operating channel</a:t>
            </a:r>
            <a:r>
              <a:rPr lang="en-US"/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information with that received in KDE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mismatch if OCVC peer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Discard on absence if OCVR device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4344987" y="6475412"/>
            <a:ext cx="530100" cy="18269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Topics - FT, FILS, FTM</a:t>
            </a:r>
          </a:p>
        </p:txBody>
      </p:sp>
      <p:sp>
        <p:nvSpPr>
          <p:cNvPr id="148" name="Shape 148"/>
          <p:cNvSpPr txBox="1"/>
          <p:nvPr>
            <p:ph idx="1" type="body"/>
          </p:nvPr>
        </p:nvSpPr>
        <p:spPr>
          <a:xfrm>
            <a:off x="434175" y="1505125"/>
            <a:ext cx="8351700" cy="4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FT handshakes need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Initial FT association uses 4-way handshake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Reassociation MIC does not include channel information</a:t>
            </a:r>
          </a:p>
          <a:p>
            <a:pPr indent="-234950" lvl="2" marL="10858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VHT/HT Operation Elements from AP →  non-AP STA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Non-HT ? non-AP STA→ AP</a:t>
            </a:r>
          </a:p>
          <a:p>
            <a:pPr lvl="2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Include channel information as optional Subelement in FTE</a:t>
            </a:r>
          </a:p>
          <a:p>
            <a:pPr lvl="3" rtl="0">
              <a:spcBef>
                <a:spcPts val="0"/>
              </a:spcBef>
            </a:pPr>
            <a:r>
              <a:rPr lang="en-US"/>
              <a:t>FTE is already validated via MIC</a:t>
            </a:r>
          </a:p>
          <a:p>
            <a:pPr lvl="3" rtl="0">
              <a:spcBef>
                <a:spcPts val="0"/>
              </a:spcBef>
            </a:pPr>
            <a:r>
              <a:rPr lang="en-US"/>
              <a:t>Channel information needs to be validated if OCVC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FILS handshakes need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Association frames protected by MIC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EAPOL frames protected by AEAD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Include channel information KDE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No change to FTE in TPK handshake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Should 11az provide this protection?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Authenticate channel information along with LMR feedback?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Topics - </a:t>
            </a:r>
            <a:r>
              <a:rPr lang="en-US" sz="3000">
                <a:solidFill>
                  <a:schemeClr val="dk1"/>
                </a:solidFill>
              </a:rPr>
              <a:t>Channel Switch</a:t>
            </a:r>
          </a:p>
        </p:txBody>
      </p:sp>
      <p:sp>
        <p:nvSpPr>
          <p:cNvPr id="155" name="Shape 155"/>
          <p:cNvSpPr txBox="1"/>
          <p:nvPr>
            <p:ph idx="1" type="body"/>
          </p:nvPr>
        </p:nvSpPr>
        <p:spPr>
          <a:xfrm>
            <a:off x="434175" y="1505125"/>
            <a:ext cx="8351700" cy="497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Channel switch during 4-way or GTK handshake?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Unlikely, but M1 and M4 need to be validated to be on the same channel as M3 and M2 respectively</a:t>
            </a:r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BSS Transition okay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FT Action is protected</a:t>
            </a:r>
          </a:p>
          <a:p>
            <a: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Reassociation and key confirmation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Channel Switch Announcements</a:t>
            </a:r>
          </a:p>
          <a:p>
            <a:pPr lvl="1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Beacons, Unprotected or Protected Dual of Public Action</a:t>
            </a:r>
          </a:p>
          <a:p>
            <a:pPr lvl="1" rtl="0">
              <a:spcBef>
                <a:spcPts val="0"/>
              </a:spcBef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Recommend using Protected announcements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lang="en-US"/>
              <a:t>Attacker may block even protected CSA and assume MITM position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Attack window open until next handshake</a:t>
            </a:r>
          </a:p>
          <a:p>
            <a: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lang="en-US"/>
              <a:t>When peer STA supports OCVC initiate an SA Query?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SA Query and Response frame extension to include channel information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Channel information validation on SA query receipt</a:t>
            </a:r>
          </a:p>
          <a:p>
            <a: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/>
              <a:t>Disassociate if validation fails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381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Related Topic - Same Channel MITM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34175" y="1505125"/>
            <a:ext cx="8351700" cy="479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and STA are within range of each other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Hard to attack reliably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Buffering and replay not effective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•"/>
            </a:pPr>
            <a:r>
              <a:rPr b="1" i="0" lang="en-US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 and STA are out of range, but in range of the attacker</a:t>
            </a:r>
          </a:p>
          <a:p>
            <a:pPr indent="-285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Char char="–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there anything that can be done here?</a:t>
            </a: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3" name="Shape 163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/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6025" lIns="92075" rIns="92075" wrap="square" tIns="46025">
            <a:noAutofit/>
          </a:bodyPr>
          <a:lstStyle/>
          <a:p>
            <a:pPr indent="-5080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imes New Roman"/>
              <a:buNone/>
            </a:pPr>
            <a:r>
              <a:rPr b="1" i="0" lang="en-US" sz="32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Strawpoll(s)</a:t>
            </a:r>
          </a:p>
        </p:txBody>
      </p:sp>
      <p:sp>
        <p:nvSpPr>
          <p:cNvPr id="169" name="Shape 169"/>
          <p:cNvSpPr txBox="1"/>
          <p:nvPr>
            <p:ph idx="1" type="body"/>
          </p:nvPr>
        </p:nvSpPr>
        <p:spPr>
          <a:xfrm>
            <a:off x="505675" y="1535325"/>
            <a:ext cx="8351700" cy="459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6025" lIns="92075" rIns="92075" wrap="square" tIns="46025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 specification should define a mechanism to protect against multi-channel MITM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RSNE should advertise operating channel validation capability and policy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lang="en-US" sz="2000"/>
              <a:t>Validation: Require: None: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be included and MIC protected in RSN key exchanges - Pairwise and Group Key handshakes</a:t>
            </a:r>
          </a:p>
          <a:p>
            <a:pPr indent="-127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Y: N: A:</a:t>
            </a:r>
          </a:p>
          <a:p>
            <a:pPr indent="-1270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U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Operating channel information should consist of one of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Country, Operating Class and Channel</a:t>
            </a:r>
            <a:r>
              <a:rPr lang="en-US"/>
              <a:t>(s)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Hash of Operating Channel Information</a:t>
            </a:r>
          </a:p>
          <a:p>
            <a:pPr indent="-355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AutoNum type="alphaLcPeriod"/>
            </a:pPr>
            <a:r>
              <a:rPr b="0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Other</a:t>
            </a: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143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953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Times New Roman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17500" lvl="1" marL="74295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74650" lvl="0" marL="3429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4344987" y="6475412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rIns="0" wrap="square" tIns="0">
            <a:noAutofit/>
          </a:bodyPr>
          <a:lstStyle/>
          <a:p>
            <a:pPr indent="-1905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