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5B2EAA8-1A33-4E0F-9A92-09CE95374E14}">
  <a:tblStyle styleId="{A5B2EAA8-1A33-4E0F-9A92-09CE95374E1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1143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2286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3429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587" lvl="4" marL="458788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802.11-16/1289r0</a:t>
            </a:r>
          </a:p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 2016</a:t>
            </a:r>
          </a:p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587" lvl="4" marL="458788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Adrian Stephens (Intel Corporation)</a:t>
            </a:r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00" name="Shape 100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250" lIns="94100" rIns="94100" wrap="square" tIns="46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54113" y="701675"/>
            <a:ext cx="4626000" cy="3468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bl">
  <p:cSld name="Title and Tab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82550" lvl="2" marL="10858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07950" lvl="4" marL="17716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07950" lvl="5" marL="2228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07950" lvl="6" marL="26860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07950" lvl="7" marL="31432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07950" lvl="8" marL="36004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4" marL="45720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802.11-17/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1606</a:t>
            </a: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apers.mathyvanhoef.com/ccs2017.pdf" TargetMode="External"/><Relationship Id="rId4" Type="http://schemas.openxmlformats.org/officeDocument/2006/relationships/hyperlink" Target="https://people.cs.kuleuven.be/~mathy.vanhoef/papers/acsac2014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0" type="dt"/>
          </p:nvPr>
        </p:nvSpPr>
        <p:spPr>
          <a:xfrm>
            <a:off x="696931" y="332600"/>
            <a:ext cx="1965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October 2017</a:t>
            </a: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554421" y="1133992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Defense Against Multi-Channel Man-in-the-Middle (MITM)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798" y="2437519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469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2017-10-</a:t>
            </a:r>
            <a:r>
              <a:rPr b="0" lang="en-US" sz="2000"/>
              <a:t>30</a:t>
            </a:r>
          </a:p>
          <a:p>
            <a:pPr indent="-469900" lvl="0" marL="3429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554421" y="2981842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sp>
        <p:nvSpPr>
          <p:cNvPr id="107" name="Shape 107"/>
          <p:cNvSpPr txBox="1"/>
          <p:nvPr>
            <p:ph idx="11" type="ftr"/>
          </p:nvPr>
        </p:nvSpPr>
        <p:spPr>
          <a:xfrm>
            <a:off x="7142900" y="6475413"/>
            <a:ext cx="140102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et. al.</a:t>
            </a:r>
          </a:p>
        </p:txBody>
      </p:sp>
      <p:graphicFrame>
        <p:nvGraphicFramePr>
          <p:cNvPr id="108" name="Shape 108"/>
          <p:cNvGraphicFramePr/>
          <p:nvPr/>
        </p:nvGraphicFramePr>
        <p:xfrm>
          <a:off x="696925" y="348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{A5B2EAA8-1A33-4E0F-9A92-09CE95374E14}</a:tableStyleId>
              </a:tblPr>
              <a:tblGrid>
                <a:gridCol w="1594975"/>
                <a:gridCol w="1594975"/>
                <a:gridCol w="1594975"/>
                <a:gridCol w="1594975"/>
                <a:gridCol w="1594975"/>
              </a:tblGrid>
              <a:tr h="483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 Bhandaru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190 Mathilda Place, Sunnyvale, CA 94086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+1 408 922 5924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nehru.bhandaru@broadcom.com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 Derham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thomas.derham@broadcom.com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 Vanhoef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 Leuven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mathy.vanhoef@cs.kuleuven.be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685800" y="561975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444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34175" y="1420200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Recent IV Reset attacks against WPA2 (RSN)</a:t>
            </a:r>
          </a:p>
          <a:p>
            <a:pPr indent="-400050" lvl="1" marL="1136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Mathy Vanhoef Paper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b="0" i="0" lang="en-US" sz="14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CVE-2017-12968, CVE-2017-13077 CVE-2017-13079 CVE-2017-13080 CVE-2017-13081 CVE-2017-13084 CVE-2017-13086 CVE-2017-13087 CVE-2017-13088</a:t>
            </a:r>
          </a:p>
          <a:p>
            <a:pPr indent="-408517" lvl="1" marL="113665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/>
              <a:t>Other exchanges (e.g. FTM, FILS) can be attacked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relays frames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Channel based MITM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STA against legitimate AP on Channel A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AP against legitimate STA on Channel B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Generic defense against MITM requires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Verification of protocol attributes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lang="en-US"/>
              <a:t>Need </a:t>
            </a: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protocol robustness against generic multi-channel attacks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Channel-based MITM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22" name="Shape 122"/>
          <p:cNvSpPr/>
          <p:nvPr/>
        </p:nvSpPr>
        <p:spPr>
          <a:xfrm>
            <a:off x="2012000" y="2301850"/>
            <a:ext cx="3242100" cy="3167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254025" y="2301850"/>
            <a:ext cx="3039300" cy="3167400"/>
          </a:xfrm>
          <a:prstGeom prst="ellipse">
            <a:avLst/>
          </a:prstGeom>
          <a:noFill/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218426" y="3615650"/>
            <a:ext cx="10356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lang="en-US">
                <a:solidFill>
                  <a:srgbClr val="FFFFFF"/>
                </a:solidFill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1" lang="en-US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5" name="Shape 125"/>
          <p:cNvSpPr/>
          <p:nvPr/>
        </p:nvSpPr>
        <p:spPr>
          <a:xfrm>
            <a:off x="5254051" y="3615650"/>
            <a:ext cx="10356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sp>
        <p:nvSpPr>
          <p:cNvPr id="126" name="Shape 126"/>
          <p:cNvSpPr/>
          <p:nvPr/>
        </p:nvSpPr>
        <p:spPr>
          <a:xfrm>
            <a:off x="7325267" y="3615660"/>
            <a:ext cx="7623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7" name="Shape 127"/>
          <p:cNvSpPr/>
          <p:nvPr/>
        </p:nvSpPr>
        <p:spPr>
          <a:xfrm>
            <a:off x="2279476" y="3615660"/>
            <a:ext cx="7623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cxnSp>
        <p:nvCxnSpPr>
          <p:cNvPr id="128" name="Shape 128"/>
          <p:cNvCxnSpPr>
            <a:stCxn id="127" idx="3"/>
            <a:endCxn id="124" idx="1"/>
          </p:cNvCxnSpPr>
          <p:nvPr/>
        </p:nvCxnSpPr>
        <p:spPr>
          <a:xfrm>
            <a:off x="3041776" y="3885510"/>
            <a:ext cx="117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9" name="Shape 129"/>
          <p:cNvCxnSpPr>
            <a:stCxn id="125" idx="3"/>
            <a:endCxn id="126" idx="1"/>
          </p:cNvCxnSpPr>
          <p:nvPr/>
        </p:nvCxnSpPr>
        <p:spPr>
          <a:xfrm>
            <a:off x="6289651" y="3885500"/>
            <a:ext cx="103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30" name="Shape 130"/>
          <p:cNvSpPr txBox="1"/>
          <p:nvPr/>
        </p:nvSpPr>
        <p:spPr>
          <a:xfrm>
            <a:off x="3041848" y="2561516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A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759395" y="2620405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B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2896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418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4" name="Shape 134"/>
          <p:cNvSpPr/>
          <p:nvPr/>
        </p:nvSpPr>
        <p:spPr>
          <a:xfrm>
            <a:off x="4218416" y="3595438"/>
            <a:ext cx="2080500" cy="58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1036775" y="5554900"/>
            <a:ext cx="5631000" cy="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AP MAC address on Channel A, STA MAC address on Channel B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relays frames between AP and STA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buffer frames, drop ACKs and cause retransmissions</a:t>
            </a:r>
          </a:p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i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685800" y="55055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6666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WPA2 defense for multi-channel MITM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Advertise operating channel validation in RSNE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Capability OCVC, Policy OCVR (Required)?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operating channel information to WPA2 handshakes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to RSNE to protect against cipher downgrade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(OCI) KDE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Class, Channel Number or their Hash</a:t>
            </a:r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OCI KDE, under MIC protection included in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M2 and M3 of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G1 and G2 of GTK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Receiver compares current operating channel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 with that received in KDE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mismatch if OCVC peer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absence if OCVR device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FT, FILS, FTM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FT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FT association uses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Reassociation MIC does not include channel information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VHT/HT Operation Elements from AP →  non-AP STA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Non-HT ? non-AP STA→ AP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as optional Subelement in FTE</a:t>
            </a:r>
          </a:p>
          <a:p>
            <a:pPr lvl="3" rtl="0">
              <a:spcBef>
                <a:spcPts val="0"/>
              </a:spcBef>
            </a:pPr>
            <a:r>
              <a:rPr lang="en-US"/>
              <a:t>FTE is already validated via MIC</a:t>
            </a:r>
          </a:p>
          <a:p>
            <a:pPr lvl="3" rtl="0">
              <a:spcBef>
                <a:spcPts val="0"/>
              </a:spcBef>
            </a:pPr>
            <a:r>
              <a:rPr lang="en-US"/>
              <a:t>Channel information needs to be validated if OCVC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FILS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 frames protected by MIC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EAPOL frames protected by AEAD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KDE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No change to FTE in TPK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11az provide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Authenticate channel information along with LMR feedback?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</a:t>
            </a:r>
            <a:r>
              <a:rPr lang="en-US" sz="3000">
                <a:solidFill>
                  <a:schemeClr val="dk1"/>
                </a:solidFill>
              </a:rPr>
              <a:t>Channel Switch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during 4-way or GTK handshake?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Unlikely, but M1 and M4 need to be validated to be on the same channel as M3 and M2 respectively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BSS Transition okay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FT Action is protected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Reassociation and key confirmation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Announcements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Beacons, Unprotected or Protected Dual of Public Action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Recommend using Protected announcements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Attacker may block even protected CSA and assume MITM position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Attack window open until next handshake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When peer STA supports OCVC initiate an SA Query?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SA Query and Response frame extension to include channel information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Channel information validation on SA query receipt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Disassociate if validation fails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 - Same Channel MITM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within range of each other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to attack reliably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Buffering and replay not effective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out of range, but in range of the attacker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anything that can be done here?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Strawpoll(s)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802.11/WPA2 specification should define a mechanism to protect against multi-channel MITM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RSNE should advertise operating channel validation capability and policy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lang="en-US" sz="2000"/>
              <a:t>Validation: Require: None: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be included and MIC protected in RSN key exchanges - Pairwise and Group Key handshakes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consist of one of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 and Channel</a:t>
            </a:r>
            <a:r>
              <a:rPr lang="en-US"/>
              <a:t>(s)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Hash of Operating Channel Information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5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