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114300" marR="0" lvl="1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228600" marR="0" lvl="2" indent="0" algn="l" rtl="0">
              <a:spcBef>
                <a:spcPts val="360"/>
              </a:spcBef>
              <a:spcAft>
                <a:spcPts val="0"/>
              </a:spcAft>
              <a:buChar char="■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342900" marR="0" lvl="3" indent="0" algn="l" rtl="0">
              <a:spcBef>
                <a:spcPts val="360"/>
              </a:spcBef>
              <a:spcAft>
                <a:spcPts val="0"/>
              </a:spcAft>
              <a:buChar char="●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7200" marR="0" lvl="4" indent="0" algn="l" rtl="0">
              <a:spcBef>
                <a:spcPts val="360"/>
              </a:spcBef>
              <a:spcAft>
                <a:spcPts val="0"/>
              </a:spcAft>
              <a:buChar char="○"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458788" marR="0" lvl="4" indent="-1587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9241282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hdr" idx="2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802.11-16/1289r0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 2016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8788" marR="0" lvl="4" indent="-1587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Adrian Stephens (Intel Corporation)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3"/>
          </p:nvPr>
        </p:nvSpPr>
        <p:spPr>
          <a:xfrm>
            <a:off x="1112838" y="701675"/>
            <a:ext cx="4635500" cy="3476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wrap="square" lIns="94100" tIns="46250" rIns="94100" bIns="462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757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28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48574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28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43167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28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822390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28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509124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28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77869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285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167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802.11-17/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1606</a:t>
            </a: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r0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.mathyvanhoef.com/ccs2017.pdf" TargetMode="External"/><Relationship Id="rId4" Type="http://schemas.openxmlformats.org/officeDocument/2006/relationships/hyperlink" Target="https://people.cs.kuleuven.be/~mathy.vanhoef/papers/acsac2014.pdf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96931" y="332600"/>
            <a:ext cx="1965300" cy="2769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October 2017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554421" y="1133992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Defense Against Multi-Channel Man-in-the-Middle (MITM)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03973" y="3410094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469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2017-10-2</a:t>
            </a:r>
            <a:r>
              <a:rPr lang="en-US" sz="2000" b="0"/>
              <a:t>9</a:t>
            </a:r>
          </a:p>
          <a:p>
            <a:pPr marL="342900" marR="0" lvl="0" indent="-46990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75" y="4518025"/>
            <a:ext cx="7621192" cy="1869357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554421" y="3806017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7142900" y="6475413"/>
            <a:ext cx="1401025" cy="184666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et. 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-444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68300" y="162877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IV Reset attacks against WPA2 (RSN)</a:t>
            </a:r>
          </a:p>
          <a:p>
            <a:pPr marL="1136650" marR="0" lvl="1" indent="-400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•"/>
            </a:pPr>
            <a:r>
              <a:rPr lang="en-US" sz="20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Mathy Vanhoef Paper</a:t>
            </a:r>
          </a:p>
          <a:p>
            <a:pPr marL="1149350" marR="0" lvl="1" indent="-412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CVE-2017-12968, CVE-2017-13077 CVE-2017-13079 CVE-2017-13080 CVE-2017-13081 CVE-2017-13084 CVE-2017-13086 CVE-2017-13087 CVE-2017-13088</a:t>
            </a:r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relays frames</a:t>
            </a:r>
          </a:p>
          <a:p>
            <a:pPr marL="1136650" marR="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sng" strike="noStrike" cap="non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Channel based MITM</a:t>
            </a:r>
          </a:p>
          <a:p>
            <a:pPr marL="1136650" marR="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STA against legitimate AP on Channel A</a:t>
            </a:r>
          </a:p>
          <a:p>
            <a:pPr marL="1136650" marR="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AP against legitimate STA on Channel B</a:t>
            </a:r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Generic defense against MITM requires</a:t>
            </a:r>
          </a:p>
          <a:p>
            <a:pPr marL="1136650" marR="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Authentication</a:t>
            </a:r>
          </a:p>
          <a:p>
            <a:pPr marL="1136650" marR="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Verification of protocol attributes</a:t>
            </a:r>
          </a:p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exchanges can be attacked</a:t>
            </a:r>
          </a:p>
          <a:p>
            <a:pPr marL="1136650" marR="0" lvl="1" indent="-4000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FTM, OWE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800" b="1" i="0" u="none" strike="noStrike" cap="non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38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74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90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-50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Channel-based MITM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90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Shape 122"/>
          <p:cNvSpPr/>
          <p:nvPr/>
        </p:nvSpPr>
        <p:spPr>
          <a:xfrm>
            <a:off x="2012000" y="2301850"/>
            <a:ext cx="3242100" cy="31674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254025" y="2301850"/>
            <a:ext cx="3039300" cy="3167400"/>
          </a:xfrm>
          <a:prstGeom prst="ellipse">
            <a:avLst/>
          </a:prstGeom>
          <a:noFill/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218426" y="3615650"/>
            <a:ext cx="1035600" cy="5397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lang="en-US">
                <a:solidFill>
                  <a:srgbClr val="FFFFFF"/>
                </a:solidFill>
              </a:rPr>
              <a:t>Attacker</a:t>
            </a:r>
          </a:p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lang="en-US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5" name="Shape 125"/>
          <p:cNvSpPr/>
          <p:nvPr/>
        </p:nvSpPr>
        <p:spPr>
          <a:xfrm>
            <a:off x="5254051" y="3615650"/>
            <a:ext cx="1035600" cy="539700"/>
          </a:xfrm>
          <a:prstGeom prst="rect">
            <a:avLst/>
          </a:prstGeom>
          <a:solidFill>
            <a:srgbClr val="38761D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lang="en-US" b="1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</a:t>
            </a:r>
          </a:p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lang="en-US" b="1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sp>
        <p:nvSpPr>
          <p:cNvPr id="126" name="Shape 126"/>
          <p:cNvSpPr/>
          <p:nvPr/>
        </p:nvSpPr>
        <p:spPr>
          <a:xfrm>
            <a:off x="7325267" y="3615660"/>
            <a:ext cx="762300" cy="539700"/>
          </a:xfrm>
          <a:prstGeom prst="rect">
            <a:avLst/>
          </a:prstGeom>
          <a:solidFill>
            <a:srgbClr val="38761D"/>
          </a:solidFill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lang="en-US" b="1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7" name="Shape 127"/>
          <p:cNvSpPr/>
          <p:nvPr/>
        </p:nvSpPr>
        <p:spPr>
          <a:xfrm>
            <a:off x="2279476" y="3615660"/>
            <a:ext cx="762300" cy="5397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lang="en-US" b="1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cxnSp>
        <p:nvCxnSpPr>
          <p:cNvPr id="128" name="Shape 128"/>
          <p:cNvCxnSpPr>
            <a:stCxn id="127" idx="3"/>
            <a:endCxn id="124" idx="1"/>
          </p:cNvCxnSpPr>
          <p:nvPr/>
        </p:nvCxnSpPr>
        <p:spPr>
          <a:xfrm>
            <a:off x="3041776" y="3885510"/>
            <a:ext cx="1176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129" name="Shape 129"/>
          <p:cNvCxnSpPr>
            <a:stCxn id="125" idx="3"/>
            <a:endCxn id="126" idx="1"/>
          </p:cNvCxnSpPr>
          <p:nvPr/>
        </p:nvCxnSpPr>
        <p:spPr>
          <a:xfrm>
            <a:off x="6289651" y="3885500"/>
            <a:ext cx="1035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30" name="Shape 130"/>
          <p:cNvSpPr txBox="1"/>
          <p:nvPr/>
        </p:nvSpPr>
        <p:spPr>
          <a:xfrm>
            <a:off x="3041848" y="2561516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Times New Roman"/>
              <a:buNone/>
            </a:pPr>
            <a:r>
              <a:rPr lang="en-US" sz="1200" b="1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759395" y="2620405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ct val="100000"/>
              <a:buFont typeface="Times New Roman"/>
              <a:buNone/>
            </a:pPr>
            <a:r>
              <a:rPr lang="en-US" sz="1200" b="1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B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62896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3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0418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63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4" name="Shape 134"/>
          <p:cNvSpPr/>
          <p:nvPr/>
        </p:nvSpPr>
        <p:spPr>
          <a:xfrm>
            <a:off x="4218416" y="3595438"/>
            <a:ext cx="2080500" cy="580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-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1036775" y="5554900"/>
            <a:ext cx="5631000" cy="855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12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12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AP MAC address on Channel A, STA MAC address on Channel B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12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relays frames between AP and STA</a:t>
            </a:r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lang="en-US" sz="12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buffer frames, drop ACKs and cause retransmissions</a:t>
            </a:r>
          </a:p>
          <a:p>
            <a:pPr marL="0" marR="0" lvl="0" indent="-76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1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685800" y="438325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-50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6666"/>
              <a:buFont typeface="Times New Roman"/>
              <a:buNone/>
            </a:pPr>
            <a:r>
              <a:rPr lang="en-US" sz="3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Possible</a:t>
            </a: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WPA2 defense for multi-channel MITM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Advertise operating channel validation in RSNE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Capability OCVC, Policy OCVR (Required)?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operating channel information to WPA2 handshakes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Similar to RSNE to protect against cipher downgrade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(OCI) KDE</a:t>
            </a:r>
          </a:p>
          <a:p>
            <a:pPr marL="1085850" marR="0" lvl="2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Class, Channel Number or their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Hash</a:t>
            </a:r>
          </a:p>
          <a:p>
            <a:pPr indent="-234950">
              <a:spcBef>
                <a:spcPts val="0"/>
              </a:spcBef>
            </a:pPr>
            <a:r>
              <a:rPr lang="en-US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OCI </a:t>
            </a:r>
            <a:r>
              <a:rPr lang="en-US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KDE, under MIC protection included in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M2 and M3 of 4-way handshake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G1 and G2 of GTK handshake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Receiver compares current operating channel</a:t>
            </a:r>
            <a:r>
              <a:rPr lang="en-US" dirty="0"/>
              <a:t>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 with that received in KDE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mismatch if OCVC peer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absence if OCVR device</a:t>
            </a: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74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90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-38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 - Same Channel MITM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and STA are within range of each other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 to attack reliably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Buffering and replay not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effective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endParaRPr lang="en-US" sz="20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14350" indent="-457200">
              <a:spcBef>
                <a:spcPts val="0"/>
              </a:spcBef>
            </a:pPr>
            <a:r>
              <a:rPr lang="en-US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</a:t>
            </a:r>
            <a:r>
              <a:rPr lang="en-US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STA are out of range, but in range of the attacker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there anything that can be done here?</a:t>
            </a: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74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90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-38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Topics - FT, FILS,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FTM</a:t>
            </a:r>
            <a:endParaRPr lang="en-US" sz="24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34187" y="1596362"/>
            <a:ext cx="8351700" cy="49704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FT handshakes need this protection?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FT association uses 4-way handshake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Re-association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 does not include channel information</a:t>
            </a:r>
          </a:p>
          <a:p>
            <a:pPr marL="1085850" marR="0" lvl="2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VHT/HT Operation Elements from AP →  non-AP STA</a:t>
            </a:r>
          </a:p>
          <a:p>
            <a: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Non-HT ? non-AP STA→ </a:t>
            </a:r>
            <a:r>
              <a:rPr lang="en-US" dirty="0" smtClean="0"/>
              <a:t>AP</a:t>
            </a:r>
          </a:p>
          <a:p>
            <a:pPr lvl="2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Include </a:t>
            </a:r>
            <a:r>
              <a:rPr lang="en-US" dirty="0"/>
              <a:t>channel information as optional </a:t>
            </a:r>
            <a:r>
              <a:rPr lang="en-US" dirty="0" smtClean="0"/>
              <a:t>s</a:t>
            </a:r>
            <a:r>
              <a:rPr lang="en-US" dirty="0" smtClean="0"/>
              <a:t>ub-element </a:t>
            </a:r>
            <a:r>
              <a:rPr lang="en-US" dirty="0"/>
              <a:t>in FTE</a:t>
            </a:r>
          </a:p>
          <a:p>
            <a:pPr lvl="3" rtl="0">
              <a:spcBef>
                <a:spcPts val="0"/>
              </a:spcBef>
            </a:pPr>
            <a:r>
              <a:rPr lang="en-US" dirty="0"/>
              <a:t>FTE is already validated via MIC</a:t>
            </a:r>
          </a:p>
          <a:p>
            <a:pPr lvl="3" rtl="0">
              <a:spcBef>
                <a:spcPts val="0"/>
              </a:spcBef>
            </a:pPr>
            <a:r>
              <a:rPr lang="en-US" dirty="0"/>
              <a:t>Channel information needs to be validated if </a:t>
            </a:r>
            <a:r>
              <a:rPr lang="en-US" dirty="0" smtClean="0"/>
              <a:t>OCVC</a:t>
            </a:r>
          </a:p>
          <a:p>
            <a:pPr>
              <a:spcBef>
                <a:spcPts val="0"/>
              </a:spcBef>
            </a:pPr>
            <a:r>
              <a:rPr lang="en-US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</a:t>
            </a:r>
            <a:r>
              <a:rPr lang="en-US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FILS handshakes need this protection?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Association frames protected by MIC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dirty="0"/>
              <a:t>EAPOL frames protected by AEAD</a:t>
            </a:r>
          </a:p>
          <a:p>
            <a: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Include channel information KDE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dirty="0"/>
              <a:t>No change to FTE in TPK handshake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11az provide this protection?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Authenticate channel information along with 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feedback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74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90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/>
          <a:p>
            <a:pPr marL="0" marR="0" lvl="0" indent="-50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Strawpoll(s)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802.11/WPA2 specification should define a mechanism to protect against multi-channel MITM</a:t>
            </a:r>
          </a:p>
          <a:p>
            <a:pPr marL="4572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marL="4572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RSNE should advertise operating channel validation capability and policy</a:t>
            </a:r>
          </a:p>
          <a:p>
            <a:pPr marL="4572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2000" b="0"/>
              <a:t>Validation: Require: None:</a:t>
            </a:r>
          </a:p>
          <a:p>
            <a:pPr marL="4572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be included and MIC protected in RSN key exchanges - Pairwise and Group Key handshakes</a:t>
            </a:r>
          </a:p>
          <a:p>
            <a:pPr marL="45720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consist of one of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 and Channel</a:t>
            </a:r>
            <a:r>
              <a:rPr lang="en-US"/>
              <a:t>(s)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Hash of Operating Channel Information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</a:t>
            </a: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495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sz="24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746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-190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Macintosh PowerPoint</Application>
  <PresentationFormat>On-screen Show (4:3)</PresentationFormat>
  <Paragraphs>105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Default Design</vt:lpstr>
      <vt:lpstr>Defense Against Multi-Channel Man-in-the-Middle (MITM)</vt:lpstr>
      <vt:lpstr>Introduction</vt:lpstr>
      <vt:lpstr>Channel-based MITM</vt:lpstr>
      <vt:lpstr>Possible WPA2 defense for multi-channel MITM</vt:lpstr>
      <vt:lpstr>Related Topic - Same Channel MITM</vt:lpstr>
      <vt:lpstr>Related Topics - FT, FILS, FTM</vt:lpstr>
      <vt:lpstr>Strawpoll(s)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Defense Against Multi-Channel Man-in-the-Middle (MITM)</dc:title>
  <cp:lastModifiedBy>Nehru Bhandaru</cp:lastModifiedBy>
  <cp:revision>1</cp:revision>
  <dcterms:modified xsi:type="dcterms:W3CDTF">2017-10-29T19:36:41Z</dcterms:modified>
</cp:coreProperties>
</file>