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/>
    <p:restoredTop sz="94643"/>
  </p:normalViewPr>
  <p:slideViewPr>
    <p:cSldViewPr snapToGrid="0" snapToObjects="1">
      <p:cViewPr varScale="1">
        <p:scale>
          <a:sx n="120" d="100"/>
          <a:sy n="120" d="100"/>
        </p:scale>
        <p:origin x="13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12838" y="70167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Char char="●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14300" marR="0" lvl="1" indent="0" algn="l" rtl="0">
              <a:spcBef>
                <a:spcPts val="360"/>
              </a:spcBef>
              <a:spcAft>
                <a:spcPts val="0"/>
              </a:spcAft>
              <a:buChar char="○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228600" marR="0" lvl="2" indent="0" algn="l" rtl="0">
              <a:spcBef>
                <a:spcPts val="360"/>
              </a:spcBef>
              <a:spcAft>
                <a:spcPts val="0"/>
              </a:spcAft>
              <a:buChar char="■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342900" marR="0" lvl="3" indent="0" algn="l" rtl="0">
              <a:spcBef>
                <a:spcPts val="360"/>
              </a:spcBef>
              <a:spcAft>
                <a:spcPts val="0"/>
              </a:spcAft>
              <a:buChar char="●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457200" marR="0" lvl="4" indent="0" algn="l" rtl="0">
              <a:spcBef>
                <a:spcPts val="360"/>
              </a:spcBef>
              <a:spcAft>
                <a:spcPts val="0"/>
              </a:spcAft>
              <a:buChar char="○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5287963" y="9001125"/>
            <a:ext cx="925512" cy="182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458788" marR="0" lvl="4" indent="-1587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Shape 9"/>
          <p:cNvSpPr/>
          <p:nvPr/>
        </p:nvSpPr>
        <p:spPr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10" name="Shape 10"/>
          <p:cNvCxnSpPr/>
          <p:nvPr/>
        </p:nvCxnSpPr>
        <p:spPr>
          <a:xfrm>
            <a:off x="715963" y="8999538"/>
            <a:ext cx="5426075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hape 11"/>
          <p:cNvCxnSpPr/>
          <p:nvPr/>
        </p:nvCxnSpPr>
        <p:spPr>
          <a:xfrm>
            <a:off x="639763" y="296863"/>
            <a:ext cx="5578475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09241282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hdr" idx="2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802.11-16/1289r0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dt" idx="10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October 2016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ftr" idx="11"/>
          </p:nvPr>
        </p:nvSpPr>
        <p:spPr>
          <a:xfrm>
            <a:off x="5287963" y="9001125"/>
            <a:ext cx="925512" cy="1825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458788" marR="0" lvl="4" indent="-1587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Adrian Stephens (Intel Corporation)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3"/>
          </p:nvPr>
        </p:nvSpPr>
        <p:spPr>
          <a:xfrm>
            <a:off x="1112838" y="70167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prstGeom prst="rect">
            <a:avLst/>
          </a:prstGeom>
          <a:noFill/>
          <a:ln>
            <a:noFill/>
          </a:ln>
        </p:spPr>
        <p:txBody>
          <a:bodyPr wrap="square" lIns="94100" tIns="46250" rIns="94100" bIns="462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3757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-285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48574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-285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143167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-285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22390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-285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09124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-285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778694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-285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101678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7181373" y="6475413"/>
            <a:ext cx="1362552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825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802.11-17/</a:t>
            </a:r>
            <a:r>
              <a:rPr lang="en-US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1606</a:t>
            </a:r>
            <a:r>
              <a:rPr lang="en-US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r0</a:t>
            </a: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apers.mathyvanhoef.com/ccs2017.pdf" TargetMode="External"/><Relationship Id="rId4" Type="http://schemas.openxmlformats.org/officeDocument/2006/relationships/hyperlink" Target="https://people.cs.kuleuven.be/~mathy.vanhoef/papers/acsac2014.pdf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dt" idx="10"/>
          </p:nvPr>
        </p:nvSpPr>
        <p:spPr>
          <a:xfrm>
            <a:off x="696931" y="332600"/>
            <a:ext cx="1965300" cy="2769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/>
              <a:t>October 2017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554421" y="1133992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Defense Against Multi-Channel Man-in-the-Middle (MITM)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03973" y="3410094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469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2017-10-2</a:t>
            </a:r>
            <a:r>
              <a:rPr lang="en-US" sz="2000" b="0"/>
              <a:t>9</a:t>
            </a:r>
          </a:p>
          <a:p>
            <a:pPr marL="342900" marR="0" lvl="0" indent="-46990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6" name="Shape 1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75" y="4518025"/>
            <a:ext cx="7621192" cy="1869357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Shape 107"/>
          <p:cNvSpPr/>
          <p:nvPr/>
        </p:nvSpPr>
        <p:spPr>
          <a:xfrm>
            <a:off x="554421" y="3806017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ftr" idx="11"/>
          </p:nvPr>
        </p:nvSpPr>
        <p:spPr>
          <a:xfrm>
            <a:off x="7142900" y="6475413"/>
            <a:ext cx="1401025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Nehru Bhandaru et. al.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-44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Recent IV Reset attacks against WPA2 (RSN)</a:t>
            </a:r>
          </a:p>
          <a:p>
            <a:pPr marL="1136650" marR="0" lvl="1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3333"/>
              <a:buFont typeface="Times New Roman"/>
              <a:buChar char="•"/>
            </a:pPr>
            <a:r>
              <a:rPr lang="en-US" sz="2000" b="0" i="0" u="sng" strike="noStrike" cap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Mathy Vanhoef Paper</a:t>
            </a:r>
          </a:p>
          <a:p>
            <a:pPr marL="1149350" marR="0" lvl="1" indent="-412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CVE-2017-12968, CVE-2017-13077 CVE-2017-13079 CVE-2017-13080 CVE-2017-13081 CVE-2017-13084 CVE-2017-13086 CVE-2017-13087 CVE-2017-13088</a:t>
            </a:r>
          </a:p>
          <a:p>
            <a:pPr marL="3429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Attacker relays frames</a:t>
            </a:r>
          </a:p>
          <a:p>
            <a:pPr marL="1136650" marR="0" lvl="1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000" b="0" i="0" u="sng" strike="noStrike" cap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Channel based MITM</a:t>
            </a:r>
          </a:p>
          <a:p>
            <a:pPr marL="1136650" marR="0" lvl="1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Masquerades as STA against legitimate AP on Channel A</a:t>
            </a:r>
          </a:p>
          <a:p>
            <a:pPr marL="1136650" marR="0" lvl="1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Masquerades as AP against legitimate STA on Channel B</a:t>
            </a:r>
          </a:p>
          <a:p>
            <a:pPr marL="3429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Generic defense against MITM requires</a:t>
            </a:r>
          </a:p>
          <a:p>
            <a:pPr marL="1136650" marR="0" lvl="1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Authentication</a:t>
            </a:r>
          </a:p>
          <a:p>
            <a:pPr marL="1136650" marR="0" lvl="1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Verification of protocol attributes</a:t>
            </a:r>
          </a:p>
          <a:p>
            <a:pPr marL="3429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Other exchanges can be attacked</a:t>
            </a:r>
          </a:p>
          <a:p>
            <a:pPr marL="1136650" marR="0" lvl="1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FTM, OWE</a:t>
            </a:r>
          </a:p>
          <a:p>
            <a:pPr marL="0" marR="0" lvl="0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1800" b="1" i="0" u="none" strike="noStrike" cap="none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1800" b="1" i="0" u="none" strike="noStrike" cap="none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-38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4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746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5" name="Shape 115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-190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-50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Channel-based MITM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-190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2012000" y="2301850"/>
            <a:ext cx="3242100" cy="31674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24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Shape 123"/>
          <p:cNvSpPr/>
          <p:nvPr/>
        </p:nvSpPr>
        <p:spPr>
          <a:xfrm>
            <a:off x="5254025" y="2301850"/>
            <a:ext cx="3039300" cy="3167400"/>
          </a:xfrm>
          <a:prstGeom prst="ellipse">
            <a:avLst/>
          </a:prstGeom>
          <a:noFill/>
          <a:ln w="9525" cap="flat" cmpd="sng">
            <a:solidFill>
              <a:srgbClr val="38761D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24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4218426" y="3615650"/>
            <a:ext cx="1035600" cy="539700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-1524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r>
              <a:rPr lang="en-US">
                <a:solidFill>
                  <a:srgbClr val="FFFFFF"/>
                </a:solidFill>
              </a:rPr>
              <a:t>Attacker</a:t>
            </a:r>
          </a:p>
          <a:p>
            <a:pPr marL="0" marR="0" lvl="0" indent="-1524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r>
              <a:rPr lang="en-US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</a:t>
            </a:r>
          </a:p>
        </p:txBody>
      </p:sp>
      <p:sp>
        <p:nvSpPr>
          <p:cNvPr id="125" name="Shape 125"/>
          <p:cNvSpPr/>
          <p:nvPr/>
        </p:nvSpPr>
        <p:spPr>
          <a:xfrm>
            <a:off x="5254051" y="3615650"/>
            <a:ext cx="1035600" cy="539700"/>
          </a:xfrm>
          <a:prstGeom prst="rect">
            <a:avLst/>
          </a:prstGeom>
          <a:solidFill>
            <a:srgbClr val="38761D"/>
          </a:solid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-152400" algn="ctr" rtl="0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Font typeface="Times New Roman"/>
              <a:buNone/>
            </a:pPr>
            <a:r>
              <a:rPr lang="en-US" b="1">
                <a:solidFill>
                  <a:srgbClr val="EFEFE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Attacker</a:t>
            </a:r>
          </a:p>
          <a:p>
            <a:pPr marL="0" marR="0" lvl="0" indent="-152400" algn="ctr" rtl="0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Font typeface="Times New Roman"/>
              <a:buNone/>
            </a:pPr>
            <a:r>
              <a:rPr lang="en-US" b="1">
                <a:solidFill>
                  <a:srgbClr val="EFEFE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</a:t>
            </a:r>
          </a:p>
        </p:txBody>
      </p:sp>
      <p:sp>
        <p:nvSpPr>
          <p:cNvPr id="126" name="Shape 126"/>
          <p:cNvSpPr/>
          <p:nvPr/>
        </p:nvSpPr>
        <p:spPr>
          <a:xfrm>
            <a:off x="7325267" y="3615660"/>
            <a:ext cx="762300" cy="539700"/>
          </a:xfrm>
          <a:prstGeom prst="rect">
            <a:avLst/>
          </a:prstGeom>
          <a:solidFill>
            <a:srgbClr val="38761D"/>
          </a:solidFill>
          <a:ln w="9525" cap="flat" cmpd="sng">
            <a:solidFill>
              <a:srgbClr val="38761D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-152400" algn="ctr" rtl="0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Font typeface="Times New Roman"/>
              <a:buNone/>
            </a:pPr>
            <a:r>
              <a:rPr lang="en-US" b="1">
                <a:solidFill>
                  <a:srgbClr val="EFEFE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</a:t>
            </a:r>
          </a:p>
        </p:txBody>
      </p:sp>
      <p:sp>
        <p:nvSpPr>
          <p:cNvPr id="127" name="Shape 127"/>
          <p:cNvSpPr/>
          <p:nvPr/>
        </p:nvSpPr>
        <p:spPr>
          <a:xfrm>
            <a:off x="2279476" y="3615660"/>
            <a:ext cx="762300" cy="539700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rgbClr val="38761D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-152400" algn="ctr" rtl="0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Font typeface="Times New Roman"/>
              <a:buNone/>
            </a:pPr>
            <a:r>
              <a:rPr lang="en-US" b="1">
                <a:solidFill>
                  <a:srgbClr val="EFEFE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</a:t>
            </a:r>
          </a:p>
        </p:txBody>
      </p:sp>
      <p:cxnSp>
        <p:nvCxnSpPr>
          <p:cNvPr id="128" name="Shape 128"/>
          <p:cNvCxnSpPr>
            <a:stCxn id="127" idx="3"/>
            <a:endCxn id="124" idx="1"/>
          </p:cNvCxnSpPr>
          <p:nvPr/>
        </p:nvCxnSpPr>
        <p:spPr>
          <a:xfrm>
            <a:off x="3041776" y="3885510"/>
            <a:ext cx="1176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  <p:cxnSp>
        <p:nvCxnSpPr>
          <p:cNvPr id="129" name="Shape 129"/>
          <p:cNvCxnSpPr>
            <a:stCxn id="125" idx="3"/>
            <a:endCxn id="126" idx="1"/>
          </p:cNvCxnSpPr>
          <p:nvPr/>
        </p:nvCxnSpPr>
        <p:spPr>
          <a:xfrm>
            <a:off x="6289651" y="3885500"/>
            <a:ext cx="1035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130" name="Shape 130"/>
          <p:cNvSpPr txBox="1"/>
          <p:nvPr/>
        </p:nvSpPr>
        <p:spPr>
          <a:xfrm>
            <a:off x="3041848" y="2561516"/>
            <a:ext cx="1227900" cy="387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-76200" algn="l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Font typeface="Times New Roman"/>
              <a:buNone/>
            </a:pPr>
            <a:r>
              <a:rPr lang="en-US" sz="12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Channel A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5759395" y="2620405"/>
            <a:ext cx="1227900" cy="387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-76200" algn="l" rtl="0"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ct val="100000"/>
              <a:buFont typeface="Times New Roman"/>
              <a:buNone/>
            </a:pPr>
            <a:r>
              <a:rPr lang="en-US" sz="1200" b="1">
                <a:solidFill>
                  <a:srgbClr val="38761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Channel B</a:t>
            </a:r>
          </a:p>
        </p:txBody>
      </p:sp>
      <p:sp>
        <p:nvSpPr>
          <p:cNvPr id="132" name="Shape 132"/>
          <p:cNvSpPr txBox="1"/>
          <p:nvPr/>
        </p:nvSpPr>
        <p:spPr>
          <a:xfrm>
            <a:off x="6289661" y="4003340"/>
            <a:ext cx="1227900" cy="387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-635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en-US" sz="1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PTK/GTK Handshake, FTM</a:t>
            </a:r>
          </a:p>
        </p:txBody>
      </p:sp>
      <p:sp>
        <p:nvSpPr>
          <p:cNvPr id="133" name="Shape 133"/>
          <p:cNvSpPr txBox="1"/>
          <p:nvPr/>
        </p:nvSpPr>
        <p:spPr>
          <a:xfrm>
            <a:off x="3041861" y="4003340"/>
            <a:ext cx="1227900" cy="387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-635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en-US" sz="1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PTK/GTK Handshake, FTM</a:t>
            </a:r>
          </a:p>
        </p:txBody>
      </p:sp>
      <p:sp>
        <p:nvSpPr>
          <p:cNvPr id="134" name="Shape 134"/>
          <p:cNvSpPr/>
          <p:nvPr/>
        </p:nvSpPr>
        <p:spPr>
          <a:xfrm>
            <a:off x="4218416" y="3595438"/>
            <a:ext cx="2080500" cy="5802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24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Shape 135"/>
          <p:cNvSpPr txBox="1"/>
          <p:nvPr/>
        </p:nvSpPr>
        <p:spPr>
          <a:xfrm>
            <a:off x="1036775" y="5554900"/>
            <a:ext cx="5631000" cy="855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-76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en-US" sz="1200" b="1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Attacker </a:t>
            </a:r>
          </a:p>
          <a:p>
            <a:pPr marL="457200" marR="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1200" b="1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uses AP MAC address on Channel A, STA MAC address on Channel B</a:t>
            </a:r>
          </a:p>
          <a:p>
            <a:pPr marL="457200" marR="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1200" b="1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relays frames between AP and STA</a:t>
            </a:r>
          </a:p>
          <a:p>
            <a:pPr marL="457200" marR="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n-US" sz="1200" b="1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buffer frames, drop ACKs and cause retransmissions</a:t>
            </a:r>
          </a:p>
          <a:p>
            <a:pPr marL="0" marR="0" lvl="0" indent="-76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1200" b="1"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685800" y="438325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-50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6666"/>
              <a:buFont typeface="Times New Roman"/>
              <a:buNone/>
            </a:pPr>
            <a:r>
              <a:rPr lang="en-US" sz="3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Possible</a:t>
            </a: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WPA2 defense for multi-channel MITM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434175" y="1505125"/>
            <a:ext cx="8351700" cy="47916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Advertise operating channel validation in RSNE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Capability OCVC, Policy OCVR (Required)?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 operating channel information to WPA2 handshakes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Similar to RSNE to protect against cipher downgrade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Operating Channel Information (OCI) KDE</a:t>
            </a:r>
          </a:p>
          <a:p>
            <a:pPr marL="1085850" marR="0" lvl="2" indent="-234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Country, Operating Class, Channel Number or their </a:t>
            </a:r>
            <a:r>
              <a:rPr lang="en-US" sz="18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Hash</a:t>
            </a:r>
          </a:p>
          <a:p>
            <a:pPr indent="-234950">
              <a:spcBef>
                <a:spcPts val="0"/>
              </a:spcBef>
            </a:pPr>
            <a:r>
              <a:rPr lang="en-US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OCI </a:t>
            </a:r>
            <a:r>
              <a:rPr lang="en-US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KDE, under MIC protection included in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M2 and M3 of 4-way handshake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G1 and G2 of GTK handshake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Receiver compares current operating channel</a:t>
            </a:r>
            <a:r>
              <a:rPr lang="en-US" dirty="0"/>
              <a:t>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information with that received in KDE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Discard on mismatch if OCVC peer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Discard on absence if OCVR device</a:t>
            </a:r>
          </a:p>
          <a:p>
            <a:pPr marL="742950" marR="0" lvl="1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746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-190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-381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Related Topic - Same Channel MITM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434175" y="1505125"/>
            <a:ext cx="8351700" cy="47916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 and STA are within range of each other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Hard to attack reliably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Buffering and replay not </a:t>
            </a:r>
            <a:r>
              <a:rPr lang="en-US" sz="2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effective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endParaRPr lang="en-US" sz="2000" b="0" i="0" u="none" strike="noStrike" cap="none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indent="-457200">
              <a:spcBef>
                <a:spcPts val="0"/>
              </a:spcBef>
            </a:pPr>
            <a:r>
              <a:rPr lang="en-US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 </a:t>
            </a:r>
            <a:r>
              <a:rPr lang="en-US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STA are out of range, but in range of the attacker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there anything that can be done here?</a:t>
            </a:r>
          </a:p>
          <a:p>
            <a:pPr marL="742950" marR="0" lvl="1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746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9" name="Shape 149"/>
          <p:cNvSpPr txBox="1"/>
          <p:nvPr/>
        </p:nvSpPr>
        <p:spPr>
          <a:xfrm>
            <a:off x="4344987" y="6475412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-190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-381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Related Topics - FT, FILS, </a:t>
            </a:r>
            <a:r>
              <a:rPr lang="en-US" sz="24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FTM</a:t>
            </a:r>
            <a:endParaRPr lang="en-US"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434187" y="1596362"/>
            <a:ext cx="8351700" cy="49704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FT handshakes need this protection?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Initial FT association uses 4-way handshake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Re-association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MIC does not include channel information</a:t>
            </a:r>
          </a:p>
          <a:p>
            <a:pPr marL="1085850" marR="0" lvl="2" indent="-234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VHT/HT Operation Elements from AP →  non-AP STA</a:t>
            </a:r>
          </a:p>
          <a:p>
            <a: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Non-HT ? non-AP STA→ </a:t>
            </a:r>
            <a:r>
              <a:rPr lang="en-US" dirty="0" smtClean="0"/>
              <a:t>AP</a:t>
            </a:r>
          </a:p>
          <a:p>
            <a:pPr lvl="2">
              <a:spcBef>
                <a:spcPts val="0"/>
              </a:spcBef>
            </a:pPr>
            <a:r>
              <a:rPr lang="en-US" dirty="0"/>
              <a:t> </a:t>
            </a:r>
            <a:r>
              <a:rPr lang="en-US" dirty="0" smtClean="0"/>
              <a:t>Include </a:t>
            </a:r>
            <a:r>
              <a:rPr lang="en-US" dirty="0"/>
              <a:t>channel information as optional </a:t>
            </a:r>
            <a:r>
              <a:rPr lang="en-US" dirty="0" smtClean="0"/>
              <a:t>s</a:t>
            </a:r>
            <a:r>
              <a:rPr lang="en-US" dirty="0" smtClean="0"/>
              <a:t>ub-element </a:t>
            </a:r>
            <a:r>
              <a:rPr lang="en-US" dirty="0"/>
              <a:t>in FTE</a:t>
            </a:r>
          </a:p>
          <a:p>
            <a:pPr lvl="3" rtl="0">
              <a:spcBef>
                <a:spcPts val="0"/>
              </a:spcBef>
            </a:pPr>
            <a:r>
              <a:rPr lang="en-US" dirty="0"/>
              <a:t>FTE is already validated via MIC</a:t>
            </a:r>
          </a:p>
          <a:p>
            <a:pPr lvl="3" rtl="0">
              <a:spcBef>
                <a:spcPts val="0"/>
              </a:spcBef>
            </a:pPr>
            <a:r>
              <a:rPr lang="en-US" dirty="0"/>
              <a:t>Channel information needs to be validated if </a:t>
            </a:r>
            <a:r>
              <a:rPr lang="en-US" dirty="0" smtClean="0"/>
              <a:t>OCVC</a:t>
            </a:r>
          </a:p>
          <a:p>
            <a:pPr>
              <a:spcBef>
                <a:spcPts val="0"/>
              </a:spcBef>
            </a:pPr>
            <a:r>
              <a:rPr lang="en-US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</a:t>
            </a:r>
            <a:r>
              <a:rPr lang="en-US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FILS handshakes need this protection?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Association frames protected by MIC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dirty="0"/>
              <a:t>EAPOL frames protected by AEAD</a:t>
            </a:r>
          </a:p>
          <a:p>
            <a: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/>
              <a:t>Include channel information KDE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dirty="0"/>
              <a:t>No change to FTE in TPK handshake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 11az provide this protection?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Authenticate channel information along with </a:t>
            </a:r>
            <a:r>
              <a:rPr lang="en-US" sz="2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feedback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742950" marR="0" lvl="1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746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6" name="Shape 156"/>
          <p:cNvSpPr txBox="1"/>
          <p:nvPr/>
        </p:nvSpPr>
        <p:spPr>
          <a:xfrm>
            <a:off x="4344987" y="6475412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-190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-50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Strawpoll(s)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505675" y="153532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U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802.11/WPA2 specification should define a mechanism to protect against multi-channel MITM</a:t>
            </a:r>
          </a:p>
          <a:p>
            <a:pPr marL="45720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Y: N: A:</a:t>
            </a:r>
          </a:p>
          <a:p>
            <a:pPr marL="45720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U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RSNE should advertise operating channel validation capability and policy</a:t>
            </a:r>
          </a:p>
          <a:p>
            <a:pPr marL="45720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en-US" sz="2000" b="0"/>
              <a:t>Validation: Require: None:</a:t>
            </a:r>
          </a:p>
          <a:p>
            <a:pPr marL="45720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U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Operating channel information should be included and MIC protected in RSN key exchanges - Pairwise and Group Key handshakes</a:t>
            </a:r>
          </a:p>
          <a:p>
            <a:pPr marL="45720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Y: N: A:</a:t>
            </a:r>
          </a:p>
          <a:p>
            <a:pPr marL="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U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Operating channel information should consist of one of</a:t>
            </a: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L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Country, Operating Class and Channel</a:t>
            </a:r>
            <a:r>
              <a:rPr lang="en-US"/>
              <a:t>(s)</a:t>
            </a: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L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Hash of Operating Channel Information</a:t>
            </a: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L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Other</a:t>
            </a:r>
          </a:p>
          <a:p>
            <a:pPr marL="0" marR="0" lvl="0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495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746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3" name="Shape 163"/>
          <p:cNvSpPr txBox="1"/>
          <p:nvPr/>
        </p:nvSpPr>
        <p:spPr>
          <a:xfrm>
            <a:off x="4344987" y="6475412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-190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483</Words>
  <Application>Microsoft Macintosh PowerPoint</Application>
  <PresentationFormat>On-screen Show (4:3)</PresentationFormat>
  <Paragraphs>105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Arial</vt:lpstr>
      <vt:lpstr>Default Design</vt:lpstr>
      <vt:lpstr>Defense Against Multi-Channel Man-in-the-Middle (MITM)</vt:lpstr>
      <vt:lpstr>Introduction</vt:lpstr>
      <vt:lpstr>Channel-based MITM</vt:lpstr>
      <vt:lpstr>Possible WPA2 defense for multi-channel MITM</vt:lpstr>
      <vt:lpstr>Related Topic - Same Channel MITM</vt:lpstr>
      <vt:lpstr>Related Topics - FT, FILS, FTM</vt:lpstr>
      <vt:lpstr>Strawpoll(s)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Defense Against Multi-Channel Man-in-the-Middle (MITM)</dc:title>
  <cp:lastModifiedBy>Nehru Bhandaru</cp:lastModifiedBy>
  <cp:revision>1</cp:revision>
  <dcterms:modified xsi:type="dcterms:W3CDTF">2017-10-29T19:36:41Z</dcterms:modified>
</cp:coreProperties>
</file>