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omments/comment1.xml" ContentType="application/vnd.openxmlformats-officedocument.presentationml.comments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omments/comment2.xml" ContentType="application/vnd.openxmlformats-officedocument.presentationml.comments+xml"/>
  <Override PartName="/ppt/comments/comment3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22" r:id="rId1"/>
  </p:sldMasterIdLst>
  <p:notesMasterIdLst>
    <p:notesMasterId r:id="rId12"/>
  </p:notesMasterIdLst>
  <p:handoutMasterIdLst>
    <p:handoutMasterId r:id="rId13"/>
  </p:handoutMasterIdLst>
  <p:sldIdLst>
    <p:sldId id="361" r:id="rId2"/>
    <p:sldId id="367" r:id="rId3"/>
    <p:sldId id="389" r:id="rId4"/>
    <p:sldId id="380" r:id="rId5"/>
    <p:sldId id="386" r:id="rId6"/>
    <p:sldId id="388" r:id="rId7"/>
    <p:sldId id="387" r:id="rId8"/>
    <p:sldId id="384" r:id="rId9"/>
    <p:sldId id="365" r:id="rId10"/>
    <p:sldId id="366" r:id="rId11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ordeiro, Carlos" initials="CC" lastIdx="6" clrIdx="0">
    <p:extLst/>
  </p:cmAuthor>
  <p:cmAuthor id="2" name="Kedem, Oren" initials="KO" lastIdx="1" clrIdx="1">
    <p:extLst/>
  </p:cmAuthor>
  <p:cmAuthor id="3" name="Grigat.Michael" initials="G" lastIdx="7" clrIdx="2">
    <p:extLst/>
  </p:cmAuthor>
  <p:cmAuthor id="4" name="Payam Torab" initials="PT" lastIdx="2" clrIdx="3">
    <p:extLst/>
  </p:cmAuthor>
  <p:cmAuthor id="5" name="Payam Torab" initials="PT [2]" lastIdx="1" clrIdx="4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63" autoAdjust="0"/>
    <p:restoredTop sz="97225" autoAdjust="0"/>
  </p:normalViewPr>
  <p:slideViewPr>
    <p:cSldViewPr>
      <p:cViewPr varScale="1">
        <p:scale>
          <a:sx n="86" d="100"/>
          <a:sy n="86" d="100"/>
        </p:scale>
        <p:origin x="1368" y="5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-17947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90" d="100"/>
          <a:sy n="90" d="100"/>
        </p:scale>
        <p:origin x="2592" y="-32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3" dt="2017-10-30T15:07:40.012" idx="3">
    <p:pos x="2290" y="3668"/>
    <p:text>transmitting?</p:text>
    <p:extLst>
      <p:ext uri="{C676402C-5697-4E1C-873F-D02D1690AC5C}">
        <p15:threadingInfo xmlns:p15="http://schemas.microsoft.com/office/powerpoint/2012/main" timeZoneBias="-60"/>
      </p:ext>
    </p:extLst>
  </p:cm>
  <p:cm authorId="4" dt="2017-10-31T17:36:41.675" idx="2">
    <p:pos x="2290" y="3804"/>
    <p:text>Thanks, corrected.</p:text>
    <p:extLst>
      <p:ext uri="{C676402C-5697-4E1C-873F-D02D1690AC5C}">
        <p15:threadingInfo xmlns:p15="http://schemas.microsoft.com/office/powerpoint/2012/main" timeZoneBias="420">
          <p15:parentCm authorId="3" idx="3"/>
        </p15:threadingInfo>
      </p:ext>
    </p:extLst>
  </p:cm>
</p:cmLst>
</file>

<file path=ppt/comments/comment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3" dt="2017-10-30T16:03:56.891" idx="7">
    <p:pos x="5330" y="1489"/>
    <p:text>Illustration of slots on left and right side to be explained (sufficient to do it verbally during presentaion?) time order of shown slots?</p:text>
    <p:extLst mod="1">
      <p:ext uri="{C676402C-5697-4E1C-873F-D02D1690AC5C}">
        <p15:threadingInfo xmlns:p15="http://schemas.microsoft.com/office/powerpoint/2012/main" timeZoneBias="-60"/>
      </p:ext>
    </p:extLst>
  </p:cm>
  <p:cm authorId="5" dt="2017-10-30T16:17:02.986" idx="1">
    <p:pos x="5330" y="1625"/>
    <p:text>Added.</p:text>
    <p:extLst>
      <p:ext uri="{C676402C-5697-4E1C-873F-D02D1690AC5C}">
        <p15:threadingInfo xmlns:p15="http://schemas.microsoft.com/office/powerpoint/2012/main" timeZoneBias="420">
          <p15:parentCm authorId="3" idx="7"/>
        </p15:threadingInfo>
      </p:ext>
    </p:extLst>
  </p:cm>
</p:cmLst>
</file>

<file path=ppt/comments/comment3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3" dt="2017-10-30T15:18:17.053" idx="6">
    <p:pos x="3191" y="643"/>
    <p:text>requirement of unequal slots addressed in summary?
"regular" means legacy slot type or new type required?</p:text>
    <p:extLst>
      <p:ext uri="{C676402C-5697-4E1C-873F-D02D1690AC5C}">
        <p15:threadingInfo xmlns:p15="http://schemas.microsoft.com/office/powerpoint/2012/main" timeZoneBias="-60"/>
      </p:ext>
    </p:extLst>
  </p:cm>
</p:cmLst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8A866B-AF1D-2E43-BAFA-5B0D6EEE0F83}" type="datetime1">
              <a:rPr lang="en-US" smtClean="0"/>
              <a:t>11/1/2017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fld id="{1FC7492E-F8EC-4147-B820-614BB22ABEFF}" type="datetime1">
              <a:rPr lang="en-US" smtClean="0"/>
              <a:t>11/1/2017</a:t>
            </a:fld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Oren Kedem, Intel et al</a:t>
            </a:r>
            <a:endParaRPr lang="en-US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7111" indent="-287350"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9401" indent="-229880"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9161" indent="-229880"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68921" indent="-229880"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28682" indent="-229880" defTabSz="938677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88442" indent="-229880" defTabSz="938677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48202" indent="-229880" defTabSz="938677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907963" indent="-229880" defTabSz="938677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F9702F75-985E-2843-8564-6EAEF7255700}" type="datetime1">
              <a:rPr lang="en-US" altLang="en-US" sz="1400" smtClean="0"/>
              <a:t>11/1/2017</a:t>
            </a:fld>
            <a:endParaRPr lang="en-US" altLang="en-US" sz="1400" dirty="0"/>
          </a:p>
        </p:txBody>
      </p:sp>
      <p:sp>
        <p:nvSpPr>
          <p:cNvPr id="1229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4820" indent="-344820"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7111" indent="-287350"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9401" indent="-229880"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9161" indent="-229880"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9760"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9521" defTabSz="938677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9281" defTabSz="938677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39041" defTabSz="938677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98802" defTabSz="938677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altLang="en-US" dirty="0"/>
              <a:t>Intel Corporation</a:t>
            </a:r>
          </a:p>
        </p:txBody>
      </p:sp>
      <p:sp>
        <p:nvSpPr>
          <p:cNvPr id="1229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61260" y="9000621"/>
            <a:ext cx="415177" cy="184666"/>
          </a:xfrm>
          <a:noFill/>
        </p:spPr>
        <p:txBody>
          <a:bodyPr/>
          <a:lstStyle>
            <a:lvl1pPr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7111" indent="-287350"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9401" indent="-229880"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9161" indent="-229880"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68921" indent="-229880"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28682" indent="-229880" defTabSz="938677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88442" indent="-229880" defTabSz="938677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48202" indent="-229880" defTabSz="938677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907963" indent="-229880" defTabSz="938677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dirty="0"/>
              <a:t>Page </a:t>
            </a:r>
            <a:fld id="{07FC9C9D-9E8C-45A0-A936-072F1228F988}" type="slidenum">
              <a:rPr lang="en-US" altLang="en-US"/>
              <a:pPr/>
              <a:t>1</a:t>
            </a:fld>
            <a:endParaRPr lang="en-US" altLang="en-US" dirty="0"/>
          </a:p>
        </p:txBody>
      </p:sp>
      <p:sp>
        <p:nvSpPr>
          <p:cNvPr id="122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9038" y="703263"/>
            <a:ext cx="4632325" cy="3473450"/>
          </a:xfrm>
          <a:ln/>
        </p:spPr>
      </p:sp>
      <p:sp>
        <p:nvSpPr>
          <p:cNvPr id="1229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>
          <a:xfrm>
            <a:off x="3994610" y="96239"/>
            <a:ext cx="2356158" cy="21544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en-US" dirty="0"/>
              <a:t>doc.: IEEE 802.11-16/XXXXr0</a:t>
            </a:r>
          </a:p>
        </p:txBody>
      </p:sp>
    </p:spTree>
    <p:extLst>
      <p:ext uri="{BB962C8B-B14F-4D97-AF65-F5344CB8AC3E}">
        <p14:creationId xmlns:p14="http://schemas.microsoft.com/office/powerpoint/2010/main" val="14527170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AC5B4981-5586-FF49-B821-2A8459251116}" type="datetime1">
              <a:rPr lang="en-US" smtClean="0"/>
              <a:t>11/1/2017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smtClean="0"/>
              <a:t>Oren Kedem, Intel et al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77308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8714D342-FF95-9C4F-BD6E-8C1DDF5D924B}" type="datetime1">
              <a:rPr lang="en-US" smtClean="0"/>
              <a:t>11/1/2017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smtClean="0"/>
              <a:t>Oren Kedem, Intel et al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62266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xfrm>
            <a:off x="5640388" y="96838"/>
            <a:ext cx="639762" cy="211137"/>
          </a:xfrm>
          <a:prstGeom prst="rect">
            <a:avLst/>
          </a:prstGeom>
          <a:ln/>
        </p:spPr>
        <p:txBody>
          <a:bodyPr/>
          <a:lstStyle/>
          <a:p>
            <a:r>
              <a:rPr lang="mr-IN" smtClean="0"/>
              <a:t>doc.: IEEE 802.11-17/1321r0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fld id="{65EC53E9-DC04-BB40-8CF8-256E38C7EE10}" type="datetime1">
              <a:rPr lang="en-US" smtClean="0"/>
              <a:t>11/1/2017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4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48676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xfrm>
            <a:off x="5640388" y="96838"/>
            <a:ext cx="639762" cy="211137"/>
          </a:xfrm>
          <a:prstGeom prst="rect">
            <a:avLst/>
          </a:prstGeom>
          <a:ln/>
        </p:spPr>
        <p:txBody>
          <a:bodyPr/>
          <a:lstStyle/>
          <a:p>
            <a:r>
              <a:rPr lang="mr-IN" smtClean="0"/>
              <a:t>doc.: IEEE 802.11-17/1321r0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fld id="{68AFA5B6-3BA4-CD45-A673-D64ACAE3A19D}" type="datetime1">
              <a:rPr lang="en-US" smtClean="0"/>
              <a:t>11/1/2017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5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152294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xfrm>
            <a:off x="5640388" y="96838"/>
            <a:ext cx="639762" cy="211137"/>
          </a:xfrm>
          <a:prstGeom prst="rect">
            <a:avLst/>
          </a:prstGeom>
          <a:ln/>
        </p:spPr>
        <p:txBody>
          <a:bodyPr/>
          <a:lstStyle/>
          <a:p>
            <a:r>
              <a:rPr lang="mr-IN" smtClean="0"/>
              <a:t>doc.: IEEE 802.11-17/1321r0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fld id="{DF31993A-321A-6E49-97D8-0D6097DCB0A6}" type="datetime1">
              <a:rPr lang="en-US" smtClean="0"/>
              <a:t>11/1/2017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7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03323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B3CCC7-32C7-3F4E-85F1-4F92339E5F2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05880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342900" indent="0" algn="ctr">
              <a:buNone/>
              <a:defRPr/>
            </a:lvl2pPr>
            <a:lvl3pPr marL="685800" indent="0" algn="ctr">
              <a:buNone/>
              <a:defRPr/>
            </a:lvl3pPr>
            <a:lvl4pPr marL="1028700" indent="0" algn="ctr">
              <a:buNone/>
              <a:defRPr/>
            </a:lvl4pPr>
            <a:lvl5pPr marL="1371600" indent="0" algn="ctr">
              <a:buNone/>
              <a:defRPr/>
            </a:lvl5pPr>
            <a:lvl6pPr marL="1714500" indent="0" algn="ctr">
              <a:buNone/>
              <a:defRPr/>
            </a:lvl6pPr>
            <a:lvl7pPr marL="2057400" indent="0" algn="ctr">
              <a:buNone/>
              <a:defRPr/>
            </a:lvl7pPr>
            <a:lvl8pPr marL="2400300" indent="0" algn="ctr">
              <a:buNone/>
              <a:defRPr/>
            </a:lvl8pPr>
            <a:lvl9pPr marL="27432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Djordje Tujkovic, Facebook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Slide </a:t>
            </a:r>
            <a:fld id="{DE40C9FC-4879-4F20-9ECA-A574A90476B7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Djordje Tujkovic, Facebook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November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156590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November 2017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fr-FR" smtClean="0"/>
              <a:t>Djordje Tujkovic, Facebook</a:t>
            </a:r>
            <a:endParaRPr lang="en-GB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November 2017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fr-FR" smtClean="0"/>
              <a:t>Djordje Tujkovic, Facebook</a:t>
            </a:r>
            <a:endParaRPr lang="en-GB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3" orient="horz" pos="2160" userDrawn="1">
          <p15:clr>
            <a:srgbClr val="FBAE40"/>
          </p15:clr>
        </p15:guide>
        <p15:guide id="4" pos="288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Djordje Tujkovic, Facebook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Slide </a:t>
            </a:r>
            <a:fld id="{3ABCC52B-A3F7-440B-BBF2-55191E6E7773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1" y="1508759"/>
            <a:ext cx="3808413" cy="50292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508759"/>
            <a:ext cx="3810000" cy="50292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2017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Djordje Tujkovic, Facebook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Slide </a:t>
            </a:r>
            <a:fld id="{1CD163DD-D5E7-41DA-95F2-71530C24F8C3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2017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5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Djordje Tujkovic, Facebook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Slide </a:t>
            </a:r>
            <a:fld id="{69B99EC4-A1FB-4C79-B9A5-C1FFD5A90380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2017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Djordje Tujkovic, Facebook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Slide </a:t>
            </a:r>
            <a:fld id="{06B781AF-4CCF-49B0-A572-DE54FBE5D942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2017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Djordje Tujkovic, Facebook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Slide </a:t>
            </a:r>
            <a:fld id="{F5D8E26B-7BCF-4D25-9C89-0168A6618F18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Djordje Tujkovic, Facebook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Slide </a:t>
            </a:r>
            <a:fld id="{6B5E41C2-EF12-4EF2-8280-F2B4208277C2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1" y="685802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2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Djordje Tujkovic, Facebook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Slide </a:t>
            </a:r>
            <a:fld id="{9B0D65C8-A0CA-4DDA-83BB-897866218593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1" y="594360"/>
            <a:ext cx="7886700" cy="914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title text format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84214" y="365760"/>
            <a:ext cx="2743200" cy="228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135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November 2017</a:t>
            </a:r>
            <a:endParaRPr lang="en-GB" dirty="0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829300" y="365760"/>
            <a:ext cx="2743200" cy="228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33694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/>
            </a:pPr>
            <a:r>
              <a:rPr kumimoji="0" lang="en-GB" sz="135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35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802.11-17/1605r1</a:t>
            </a:r>
            <a:endParaRPr kumimoji="0" lang="en-GB" sz="135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508760"/>
            <a:ext cx="7886700" cy="5029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outline text format</a:t>
            </a:r>
          </a:p>
          <a:p>
            <a:pPr lvl="1"/>
            <a:r>
              <a:rPr lang="en-GB" dirty="0" smtClean="0"/>
              <a:t>Second Outline Level</a:t>
            </a:r>
          </a:p>
          <a:p>
            <a:pPr lvl="2"/>
            <a:r>
              <a:rPr lang="en-GB" dirty="0" smtClean="0"/>
              <a:t>Third Outline Level</a:t>
            </a:r>
          </a:p>
          <a:p>
            <a:pPr lvl="3"/>
            <a:r>
              <a:rPr lang="en-GB" dirty="0" smtClean="0"/>
              <a:t>Fourth Outline Level</a:t>
            </a:r>
          </a:p>
          <a:p>
            <a:pPr lvl="4"/>
            <a:r>
              <a:rPr lang="en-GB" dirty="0" smtClean="0"/>
              <a:t>Fifth Outline Level</a:t>
            </a:r>
          </a:p>
          <a:p>
            <a:pPr lvl="4"/>
            <a:r>
              <a:rPr lang="en-GB" dirty="0" smtClean="0"/>
              <a:t>Sixth Outline Level</a:t>
            </a:r>
          </a:p>
          <a:p>
            <a:pPr lvl="4"/>
            <a:r>
              <a:rPr lang="en-GB" dirty="0" smtClean="0"/>
              <a:t>Seventh Outline Level</a:t>
            </a:r>
          </a:p>
          <a:p>
            <a:pPr lvl="4"/>
            <a:r>
              <a:rPr lang="en-GB" dirty="0" smtClean="0"/>
              <a:t>Eighth Outline Level</a:t>
            </a:r>
          </a:p>
          <a:p>
            <a:pPr lvl="4"/>
            <a:r>
              <a:rPr lang="en-GB" dirty="0" smtClean="0"/>
              <a:t>Ninth Outline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49240" y="6537960"/>
            <a:ext cx="3223260" cy="228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9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 smtClean="0"/>
              <a:t>Djordje Tujkovic, Facebook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283968" y="6537960"/>
            <a:ext cx="803076" cy="228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9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797" y="594360"/>
            <a:ext cx="78867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1350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4" y="6537961"/>
            <a:ext cx="538609" cy="1384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sz="9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537960"/>
            <a:ext cx="78867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1350" dirty="0"/>
          </a:p>
        </p:txBody>
      </p:sp>
    </p:spTree>
    <p:extLst>
      <p:ext uri="{BB962C8B-B14F-4D97-AF65-F5344CB8AC3E}">
        <p14:creationId xmlns:p14="http://schemas.microsoft.com/office/powerpoint/2010/main" val="20560525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3" r:id="rId1"/>
    <p:sldLayoutId id="2147483724" r:id="rId2"/>
    <p:sldLayoutId id="2147483725" r:id="rId3"/>
    <p:sldLayoutId id="2147483726" r:id="rId4"/>
    <p:sldLayoutId id="2147483727" r:id="rId5"/>
    <p:sldLayoutId id="2147483728" r:id="rId6"/>
    <p:sldLayoutId id="2147483729" r:id="rId7"/>
    <p:sldLayoutId id="2147483730" r:id="rId8"/>
    <p:sldLayoutId id="2147483731" r:id="rId9"/>
    <p:sldLayoutId id="2147483732" r:id="rId10"/>
    <p:sldLayoutId id="2147483650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j-lt"/>
          <a:ea typeface="+mj-ea"/>
          <a:cs typeface="+mj-cs"/>
        </a:defRPr>
      </a:lvl1pPr>
      <a:lvl2pPr marL="557213" indent="-214313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8572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2001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15430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18859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2288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25717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29146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257175" indent="-257175" algn="l" defTabSz="336947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1800" b="1">
          <a:solidFill>
            <a:srgbClr val="000000"/>
          </a:solidFill>
          <a:latin typeface="+mn-lt"/>
          <a:ea typeface="+mn-ea"/>
          <a:cs typeface="+mn-cs"/>
        </a:defRPr>
      </a:lvl1pPr>
      <a:lvl2pPr marL="600075" indent="-257175" algn="l" defTabSz="336947" rtl="0" eaLnBrk="1" fontAlgn="base" hangingPunct="1">
        <a:spcBef>
          <a:spcPts val="375"/>
        </a:spcBef>
        <a:spcAft>
          <a:spcPct val="0"/>
        </a:spcAft>
        <a:buClr>
          <a:srgbClr val="000000"/>
        </a:buClr>
        <a:buSzPct val="100000"/>
        <a:buFont typeface="Courier New" charset="0"/>
        <a:buChar char="o"/>
        <a:defRPr sz="1600">
          <a:solidFill>
            <a:srgbClr val="000000"/>
          </a:solidFill>
          <a:latin typeface="+mn-lt"/>
          <a:ea typeface="+mn-ea"/>
        </a:defRPr>
      </a:lvl2pPr>
      <a:lvl3pPr marL="900113" indent="-214313" algn="l" defTabSz="336947" rtl="0" eaLnBrk="1" fontAlgn="base" hangingPunct="1">
        <a:spcBef>
          <a:spcPts val="338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1400">
          <a:solidFill>
            <a:srgbClr val="000000"/>
          </a:solidFill>
          <a:latin typeface="+mn-lt"/>
          <a:ea typeface="+mn-ea"/>
        </a:defRPr>
      </a:lvl3pPr>
      <a:lvl4pPr marL="1243013" indent="-214313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Wingdings" charset="2"/>
        <a:buChar char="§"/>
        <a:defRPr sz="1200">
          <a:solidFill>
            <a:srgbClr val="000000"/>
          </a:solidFill>
          <a:latin typeface="+mn-lt"/>
          <a:ea typeface="+mn-ea"/>
        </a:defRPr>
      </a:lvl4pPr>
      <a:lvl5pPr marL="15430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5pPr>
      <a:lvl6pPr marL="18859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6pPr>
      <a:lvl7pPr marL="22288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7pPr>
      <a:lvl8pPr marL="25717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8pPr>
      <a:lvl9pPr marL="29146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m.grigat@telekom.de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7/11-17-1019-02-00ay-mmwave-mesh-network-usage-model.pptx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comments" Target="../comments/comment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comments" Target="../comments/comment2.xml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Rectangle 6"/>
          <p:cNvSpPr>
            <a:spLocks noGrp="1" noChangeArrowheads="1"/>
          </p:cNvSpPr>
          <p:nvPr>
            <p:ph idx="1"/>
          </p:nvPr>
        </p:nvSpPr>
        <p:spPr>
          <a:xfrm>
            <a:off x="685800" y="2564904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altLang="en-US" sz="2000" smtClean="0"/>
              <a:t>Date:</a:t>
            </a:r>
            <a:r>
              <a:rPr lang="en-US" altLang="en-US" sz="2000" b="0" smtClean="0"/>
              <a:t> 2017-11-01</a:t>
            </a:r>
            <a:endParaRPr lang="en-US" altLang="en-US" sz="2000" b="0" dirty="0"/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210072"/>
            <a:ext cx="7772400" cy="1066800"/>
          </a:xfrm>
          <a:noFill/>
        </p:spPr>
        <p:txBody>
          <a:bodyPr/>
          <a:lstStyle/>
          <a:p>
            <a:r>
              <a:rPr lang="en-US" dirty="0" smtClean="0"/>
              <a:t>Ack and Block Ack handling for</a:t>
            </a:r>
            <a:br>
              <a:rPr lang="en-US" dirty="0" smtClean="0"/>
            </a:br>
            <a:r>
              <a:rPr lang="en-US" dirty="0" smtClean="0"/>
              <a:t>mmWave Distribution Network Use Case</a:t>
            </a:r>
            <a:endParaRPr lang="en-US" altLang="en-US" dirty="0"/>
          </a:p>
        </p:txBody>
      </p:sp>
      <p:sp>
        <p:nvSpPr>
          <p:cNvPr id="14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Djordje Tujkovic, Facebook</a:t>
            </a:r>
            <a:endParaRPr lang="en-GB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1</a:t>
            </a:fld>
            <a:endParaRPr lang="en-GB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899796"/>
              </p:ext>
            </p:extLst>
          </p:nvPr>
        </p:nvGraphicFramePr>
        <p:xfrm>
          <a:off x="535905" y="3263623"/>
          <a:ext cx="8148390" cy="2871985"/>
        </p:xfrm>
        <a:graphic>
          <a:graphicData uri="http://schemas.openxmlformats.org/drawingml/2006/table">
            <a:tbl>
              <a:tblPr firstRow="1">
                <a:tableStyleId>{5940675A-B579-460E-94D1-54222C63F5DA}</a:tableStyleId>
              </a:tblPr>
              <a:tblGrid>
                <a:gridCol w="162967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62967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36091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520007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r>
                        <a:rPr lang="en-US" sz="1400" b="1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Affiliation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Phone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Email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08649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Djordje Tujkovic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Facebook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35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 Hacker Way, Menlo Park, CA 94025, USA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35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+1-650-796-9812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35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djordjet@fb.com</a:t>
                      </a:r>
                      <a:r>
                        <a:rPr lang="en-GB" sz="135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Nabeel Ahmed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Facebook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35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 Hacker Way, Menlo Park, CA 94025, USA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35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+1-650-739-9764 </a:t>
                      </a:r>
                      <a:endParaRPr lang="en-US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35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nabeel@fb.com</a:t>
                      </a:r>
                      <a:r>
                        <a:rPr lang="en-GB" sz="135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Payam Torab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Facebook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35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 Hacker Way, Menlo Park, CA 94025, USA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kern="120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+1-310-699-0510</a:t>
                      </a:r>
                      <a:endParaRPr lang="en-US" sz="14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35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ptorab@fb.com</a:t>
                      </a:r>
                      <a:r>
                        <a:rPr lang="en-US" sz="1400" dirty="0" smtClean="0">
                          <a:effectLst/>
                        </a:rPr>
                        <a:t> 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Praveen Gopala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Facebook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 Hacker Way, Menlo Park, CA 94025, USA </a:t>
                      </a:r>
                      <a:endParaRPr lang="en-US" sz="14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+1-650-460-9292</a:t>
                      </a:r>
                      <a:endParaRPr lang="en-US" sz="14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gopalap@fb.com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r>
                        <a:rPr lang="en-US" sz="135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Michael </a:t>
                      </a:r>
                      <a:r>
                        <a:rPr lang="en-US" sz="1350" b="0" i="0" kern="120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Grigat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Deutsche Telekom AG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Deutsche-Telekom-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Allee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7, 64295 Darmstadt, Germany</a:t>
                      </a:r>
                      <a:endParaRPr lang="en-US" sz="14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+49-6151-5833533</a:t>
                      </a:r>
                      <a:endParaRPr lang="en-US" sz="14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b="0" i="0" u="sng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3"/>
                        </a:rPr>
                        <a:t>m.grigat@telekom.de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9" name="Date Placeholder 3"/>
          <p:cNvSpPr txBox="1">
            <a:spLocks/>
          </p:cNvSpPr>
          <p:nvPr/>
        </p:nvSpPr>
        <p:spPr bwMode="auto">
          <a:xfrm>
            <a:off x="684213" y="393700"/>
            <a:ext cx="1752600" cy="23083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Nov. 2017</a:t>
            </a:r>
          </a:p>
        </p:txBody>
      </p:sp>
    </p:spTree>
    <p:extLst>
      <p:ext uri="{BB962C8B-B14F-4D97-AF65-F5344CB8AC3E}">
        <p14:creationId xmlns:p14="http://schemas.microsoft.com/office/powerpoint/2010/main" val="3984153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0" dirty="0"/>
              <a:t>[1] IEEE 802.11-17/</a:t>
            </a:r>
            <a:r>
              <a:rPr lang="en-US" b="0" dirty="0">
                <a:hlinkClick r:id="rId2"/>
              </a:rPr>
              <a:t>1019r2</a:t>
            </a:r>
            <a:r>
              <a:rPr lang="en-US" b="0" dirty="0"/>
              <a:t> “</a:t>
            </a:r>
            <a:r>
              <a:rPr lang="en-GB" b="0" dirty="0"/>
              <a:t>mmWave Mesh Network Usage Model</a:t>
            </a:r>
            <a:r>
              <a:rPr lang="en-US" b="0" dirty="0"/>
              <a:t>”</a:t>
            </a:r>
          </a:p>
          <a:p>
            <a:pPr marL="0" indent="0">
              <a:buNone/>
            </a:pPr>
            <a:r>
              <a:rPr lang="en-US" b="0" dirty="0"/>
              <a:t>[2] IEEE 802.11-17/1321r0 “Features for mmW Distribution Network Use Case</a:t>
            </a:r>
            <a:r>
              <a:rPr lang="en-US" b="0" dirty="0" smtClean="0"/>
              <a:t>”</a:t>
            </a:r>
          </a:p>
          <a:p>
            <a:pPr marL="0" indent="0">
              <a:buNone/>
            </a:pPr>
            <a:r>
              <a:rPr lang="en-US" b="0" dirty="0" smtClean="0"/>
              <a:t>[</a:t>
            </a:r>
            <a:r>
              <a:rPr lang="en-US" b="0" dirty="0"/>
              <a:t>3] </a:t>
            </a:r>
            <a:r>
              <a:rPr lang="en-US" altLang="en-US" b="0" dirty="0"/>
              <a:t>IEEE 802.11-17/1323r2 ”</a:t>
            </a:r>
            <a:r>
              <a:rPr lang="en-US" altLang="zh-CN" b="0" dirty="0"/>
              <a:t>Scheduling for mmWave Distribution Networks”</a:t>
            </a:r>
            <a:endParaRPr lang="en-US" b="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fr-FR" smtClean="0"/>
              <a:t>Djordje Tujkovic, Facebook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7" name="Date Placeholder 3"/>
          <p:cNvSpPr txBox="1">
            <a:spLocks/>
          </p:cNvSpPr>
          <p:nvPr/>
        </p:nvSpPr>
        <p:spPr bwMode="auto">
          <a:xfrm>
            <a:off x="684213" y="393700"/>
            <a:ext cx="1752600" cy="23083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Nov. 2017</a:t>
            </a:r>
          </a:p>
        </p:txBody>
      </p:sp>
    </p:spTree>
    <p:extLst>
      <p:ext uri="{BB962C8B-B14F-4D97-AF65-F5344CB8AC3E}">
        <p14:creationId xmlns:p14="http://schemas.microsoft.com/office/powerpoint/2010/main" val="2059531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mmWave Distribution Network usage model was introduced in [1]</a:t>
            </a:r>
          </a:p>
          <a:p>
            <a:r>
              <a:rPr lang="en-US" dirty="0" smtClean="0"/>
              <a:t>Features to support the new usage model were introduced in [2]</a:t>
            </a:r>
          </a:p>
          <a:p>
            <a:pPr lvl="1"/>
            <a:r>
              <a:rPr lang="en-US" dirty="0" smtClean="0"/>
              <a:t>Pertinent to this presentation is the implicit Ack and Block-Ack delayed to a transmit opportunity (slots in [2]) allocated in the opposite direction </a:t>
            </a:r>
          </a:p>
          <a:p>
            <a:r>
              <a:rPr lang="en-US" altLang="en-US" dirty="0" smtClean="0"/>
              <a:t>Scheduling in </a:t>
            </a:r>
            <a:r>
              <a:rPr lang="en-US" altLang="zh-CN" dirty="0" smtClean="0"/>
              <a:t>mmWave Distribution Networks was introduced in [3]</a:t>
            </a:r>
            <a:endParaRPr lang="en-US" dirty="0" smtClean="0"/>
          </a:p>
          <a:p>
            <a:r>
              <a:rPr lang="en-US" dirty="0" smtClean="0"/>
              <a:t>This presentation discusses performance issues related to scheduling of Ack and Block Ack frames using the TDD-SP allocations in [3]</a:t>
            </a:r>
          </a:p>
          <a:p>
            <a:endParaRPr lang="en-US" dirty="0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Introduction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Djordje Tujkovic, Facebook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F5D8E26B-7BCF-4D25-9C89-0168A6618F18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7" name="Date Placeholder 3"/>
          <p:cNvSpPr txBox="1">
            <a:spLocks/>
          </p:cNvSpPr>
          <p:nvPr/>
        </p:nvSpPr>
        <p:spPr bwMode="auto">
          <a:xfrm>
            <a:off x="684213" y="393700"/>
            <a:ext cx="1752600" cy="23083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Nov. 2017</a:t>
            </a:r>
          </a:p>
        </p:txBody>
      </p:sp>
    </p:spTree>
    <p:extLst>
      <p:ext uri="{BB962C8B-B14F-4D97-AF65-F5344CB8AC3E}">
        <p14:creationId xmlns:p14="http://schemas.microsoft.com/office/powerpoint/2010/main" val="3411339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Each DN exchanges Rx slot bitmaps with peer DN</a:t>
            </a:r>
          </a:p>
          <a:p>
            <a:pPr lvl="1"/>
            <a:r>
              <a:rPr lang="en-US" dirty="0" smtClean="0"/>
              <a:t>Exchange through </a:t>
            </a:r>
            <a:r>
              <a:rPr lang="en-US" dirty="0" err="1" smtClean="0"/>
              <a:t>KeepAlive</a:t>
            </a:r>
            <a:r>
              <a:rPr lang="en-US" dirty="0" smtClean="0"/>
              <a:t> messages (sent in both directions)</a:t>
            </a:r>
          </a:p>
          <a:p>
            <a:r>
              <a:rPr lang="en-US" dirty="0" smtClean="0"/>
              <a:t>Each DN receives periodic uplink BW request messages from associated CNs</a:t>
            </a:r>
          </a:p>
          <a:p>
            <a:pPr lvl="1"/>
            <a:r>
              <a:rPr lang="en-US" dirty="0"/>
              <a:t>Each CN sends its </a:t>
            </a:r>
            <a:r>
              <a:rPr lang="en-US" dirty="0" smtClean="0"/>
              <a:t>queue </a:t>
            </a:r>
            <a:r>
              <a:rPr lang="en-US" dirty="0"/>
              <a:t>size (</a:t>
            </a:r>
            <a:r>
              <a:rPr lang="en-US" dirty="0" smtClean="0"/>
              <a:t>bytes) and traffic arrival rate (Mbps) through an Uplink BW request message</a:t>
            </a:r>
          </a:p>
          <a:p>
            <a:r>
              <a:rPr lang="en-US" dirty="0" smtClean="0"/>
              <a:t>Each DN sends Tx/Rx slot bitmaps to associated CNs</a:t>
            </a:r>
          </a:p>
          <a:p>
            <a:pPr lvl="1"/>
            <a:r>
              <a:rPr lang="en-US" dirty="0" smtClean="0"/>
              <a:t>Sent within </a:t>
            </a:r>
            <a:r>
              <a:rPr lang="en-US" smtClean="0"/>
              <a:t>KeepAlive </a:t>
            </a:r>
            <a:r>
              <a:rPr lang="en-US" dirty="0" smtClean="0"/>
              <a:t>messages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Background: Dynamic L2 Scheduling Support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4541" y="3987801"/>
            <a:ext cx="3418986" cy="192609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6071" y="4002424"/>
            <a:ext cx="4350425" cy="186526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34541" y="4002424"/>
            <a:ext cx="3419475" cy="1914525"/>
          </a:xfrm>
          <a:prstGeom prst="rect">
            <a:avLst/>
          </a:prstGeom>
        </p:spPr>
      </p:pic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fr-FR" smtClean="0"/>
              <a:t>Djordje Tujkovic, Facebook</a:t>
            </a:r>
            <a:endParaRPr lang="en-GB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9" name="Date Placeholder 3"/>
          <p:cNvSpPr txBox="1">
            <a:spLocks/>
          </p:cNvSpPr>
          <p:nvPr/>
        </p:nvSpPr>
        <p:spPr bwMode="auto">
          <a:xfrm>
            <a:off x="684213" y="393700"/>
            <a:ext cx="1752600" cy="23083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Nov. 2017</a:t>
            </a:r>
          </a:p>
        </p:txBody>
      </p:sp>
    </p:spTree>
    <p:extLst>
      <p:ext uri="{BB962C8B-B14F-4D97-AF65-F5344CB8AC3E}">
        <p14:creationId xmlns:p14="http://schemas.microsoft.com/office/powerpoint/2010/main" val="1798271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lIns="90000" tIns="46800" rIns="90000" bIns="46800"/>
          <a:lstStyle/>
          <a:p>
            <a:r>
              <a:rPr lang="en-US" dirty="0" smtClean="0"/>
              <a:t>Background: </a:t>
            </a:r>
            <a:r>
              <a:rPr lang="en-US" dirty="0"/>
              <a:t>Odd and Even Node Polarity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4</a:t>
            </a:fld>
            <a:endParaRPr lang="en-GB"/>
          </a:p>
        </p:txBody>
      </p:sp>
      <p:sp>
        <p:nvSpPr>
          <p:cNvPr id="9" name="Footer Placeholder 4"/>
          <p:cNvSpPr txBox="1">
            <a:spLocks/>
          </p:cNvSpPr>
          <p:nvPr/>
        </p:nvSpPr>
        <p:spPr>
          <a:xfrm>
            <a:off x="7194197" y="6475413"/>
            <a:ext cx="1349728" cy="184666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>
              <a:defRPr/>
            </a:pPr>
            <a:r>
              <a:rPr lang="en-US" altLang="en-US" dirty="0" smtClean="0"/>
              <a:t>Intel</a:t>
            </a:r>
            <a:endParaRPr lang="en-US" altLang="en-US" dirty="0"/>
          </a:p>
        </p:txBody>
      </p:sp>
      <p:grpSp>
        <p:nvGrpSpPr>
          <p:cNvPr id="35" name="Group 34"/>
          <p:cNvGrpSpPr/>
          <p:nvPr/>
        </p:nvGrpSpPr>
        <p:grpSpPr>
          <a:xfrm>
            <a:off x="899592" y="3730048"/>
            <a:ext cx="7239406" cy="2333424"/>
            <a:chOff x="3760457" y="5287158"/>
            <a:chExt cx="4654436" cy="1220218"/>
          </a:xfrm>
        </p:grpSpPr>
        <p:pic>
          <p:nvPicPr>
            <p:cNvPr id="36" name="Picture 35"/>
            <p:cNvPicPr/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60457" y="5287158"/>
              <a:ext cx="4654436" cy="1220218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37" name="TextBox 36"/>
            <p:cNvSpPr txBox="1"/>
            <p:nvPr/>
          </p:nvSpPr>
          <p:spPr>
            <a:xfrm>
              <a:off x="4408602" y="5394599"/>
              <a:ext cx="1119459" cy="160946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solidFill>
                    <a:schemeClr val="tx1"/>
                  </a:solidFill>
                </a:rPr>
                <a:t>First TDD </a:t>
              </a:r>
              <a:r>
                <a:rPr lang="en-US" sz="1400" dirty="0" smtClean="0">
                  <a:solidFill>
                    <a:srgbClr val="000000"/>
                  </a:solidFill>
                </a:rPr>
                <a:t>sub-frame</a:t>
              </a:r>
              <a:r>
                <a:rPr lang="en-US" sz="1400" dirty="0" smtClean="0"/>
                <a:t> </a:t>
              </a:r>
              <a:endParaRPr lang="en-US" sz="1400" dirty="0">
                <a:solidFill>
                  <a:schemeClr val="bg1"/>
                </a:solidFill>
              </a:endParaRPr>
            </a:p>
          </p:txBody>
        </p:sp>
      </p:grpSp>
      <p:pic>
        <p:nvPicPr>
          <p:cNvPr id="45" name="Picture 44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589402"/>
            <a:ext cx="4050052" cy="2370207"/>
          </a:xfrm>
          <a:prstGeom prst="rect">
            <a:avLst/>
          </a:prstGeom>
          <a:noFill/>
          <a:ln>
            <a:noFill/>
          </a:ln>
        </p:spPr>
      </p:pic>
      <p:pic>
        <p:nvPicPr>
          <p:cNvPr id="47" name="Picture 46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322" y="1676746"/>
            <a:ext cx="3814666" cy="2282863"/>
          </a:xfrm>
          <a:prstGeom prst="rect">
            <a:avLst/>
          </a:prstGeom>
          <a:noFill/>
          <a:ln>
            <a:noFill/>
          </a:ln>
        </p:spPr>
      </p:pic>
      <p:sp>
        <p:nvSpPr>
          <p:cNvPr id="48" name="TextBox 47"/>
          <p:cNvSpPr txBox="1"/>
          <p:nvPr/>
        </p:nvSpPr>
        <p:spPr>
          <a:xfrm>
            <a:off x="5292080" y="3946072"/>
            <a:ext cx="1941557" cy="30777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000000"/>
                </a:solidFill>
              </a:rPr>
              <a:t>Second TDD sub-frame</a:t>
            </a:r>
            <a:r>
              <a:rPr lang="en-US" sz="1400" dirty="0" smtClean="0"/>
              <a:t> 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 flipH="1">
            <a:off x="530322" y="2317162"/>
            <a:ext cx="6969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tx1"/>
                </a:solidFill>
              </a:rPr>
              <a:t>O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 flipH="1">
            <a:off x="1991513" y="3240416"/>
            <a:ext cx="6969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tx1"/>
                </a:solidFill>
              </a:rPr>
              <a:t>O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 flipH="1">
            <a:off x="2453475" y="3569483"/>
            <a:ext cx="6969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tx1"/>
                </a:solidFill>
              </a:rPr>
              <a:t>O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 flipH="1">
            <a:off x="3063973" y="3754149"/>
            <a:ext cx="6969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tx1"/>
                </a:solidFill>
              </a:rPr>
              <a:t>O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 flipH="1">
            <a:off x="4617106" y="2368601"/>
            <a:ext cx="6969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tx1"/>
                </a:solidFill>
              </a:rPr>
              <a:t>O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 flipH="1">
            <a:off x="6078297" y="3291855"/>
            <a:ext cx="6969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tx1"/>
                </a:solidFill>
              </a:rPr>
              <a:t>O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 flipH="1">
            <a:off x="6540259" y="3620922"/>
            <a:ext cx="6969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tx1"/>
                </a:solidFill>
              </a:rPr>
              <a:t>O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56" name="TextBox 55"/>
          <p:cNvSpPr txBox="1"/>
          <p:nvPr/>
        </p:nvSpPr>
        <p:spPr>
          <a:xfrm flipH="1">
            <a:off x="7150757" y="3805588"/>
            <a:ext cx="6969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tx1"/>
                </a:solidFill>
              </a:rPr>
              <a:t>O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 flipH="1">
            <a:off x="1043608" y="1630691"/>
            <a:ext cx="6969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tx1"/>
                </a:solidFill>
              </a:rPr>
              <a:t>E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 flipH="1">
            <a:off x="1583532" y="1626185"/>
            <a:ext cx="6969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smtClean="0">
                <a:solidFill>
                  <a:schemeClr val="tx1"/>
                </a:solidFill>
              </a:rPr>
              <a:t>E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59" name="TextBox 58"/>
          <p:cNvSpPr txBox="1"/>
          <p:nvPr/>
        </p:nvSpPr>
        <p:spPr>
          <a:xfrm flipH="1">
            <a:off x="2189386" y="1948760"/>
            <a:ext cx="6969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smtClean="0">
                <a:solidFill>
                  <a:schemeClr val="tx1"/>
                </a:solidFill>
              </a:rPr>
              <a:t>E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60" name="TextBox 59"/>
          <p:cNvSpPr txBox="1"/>
          <p:nvPr/>
        </p:nvSpPr>
        <p:spPr>
          <a:xfrm flipH="1">
            <a:off x="3479133" y="2215918"/>
            <a:ext cx="6969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smtClean="0">
                <a:solidFill>
                  <a:schemeClr val="tx1"/>
                </a:solidFill>
              </a:rPr>
              <a:t>E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61" name="TextBox 60"/>
          <p:cNvSpPr txBox="1"/>
          <p:nvPr/>
        </p:nvSpPr>
        <p:spPr>
          <a:xfrm flipH="1">
            <a:off x="5249143" y="1561298"/>
            <a:ext cx="6969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tx1"/>
                </a:solidFill>
              </a:rPr>
              <a:t>E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62" name="TextBox 61"/>
          <p:cNvSpPr txBox="1"/>
          <p:nvPr/>
        </p:nvSpPr>
        <p:spPr>
          <a:xfrm flipH="1">
            <a:off x="5789067" y="1556792"/>
            <a:ext cx="6969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smtClean="0">
                <a:solidFill>
                  <a:schemeClr val="tx1"/>
                </a:solidFill>
              </a:rPr>
              <a:t>E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63" name="TextBox 62"/>
          <p:cNvSpPr txBox="1"/>
          <p:nvPr/>
        </p:nvSpPr>
        <p:spPr>
          <a:xfrm flipH="1">
            <a:off x="6394921" y="1879367"/>
            <a:ext cx="6969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smtClean="0">
                <a:solidFill>
                  <a:schemeClr val="tx1"/>
                </a:solidFill>
              </a:rPr>
              <a:t>E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64" name="TextBox 63"/>
          <p:cNvSpPr txBox="1"/>
          <p:nvPr/>
        </p:nvSpPr>
        <p:spPr>
          <a:xfrm flipH="1">
            <a:off x="7684668" y="2146525"/>
            <a:ext cx="6969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smtClean="0">
                <a:solidFill>
                  <a:schemeClr val="tx1"/>
                </a:solidFill>
              </a:rPr>
              <a:t>E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65" name="TextBox 64"/>
          <p:cNvSpPr txBox="1"/>
          <p:nvPr/>
        </p:nvSpPr>
        <p:spPr>
          <a:xfrm flipH="1">
            <a:off x="591330" y="5781967"/>
            <a:ext cx="80515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n-US" sz="1600" dirty="0" smtClean="0">
                <a:solidFill>
                  <a:schemeClr val="tx1"/>
                </a:solidFill>
              </a:rPr>
              <a:t>Even (E) nodes are transmitting (receiving) only in the first (second) TDD subframe</a:t>
            </a:r>
          </a:p>
          <a:p>
            <a:pPr marL="285750" indent="-285750">
              <a:buFont typeface="Arial" charset="0"/>
              <a:buChar char="•"/>
            </a:pPr>
            <a:r>
              <a:rPr lang="en-US" sz="1600" dirty="0" smtClean="0">
                <a:solidFill>
                  <a:schemeClr val="tx1"/>
                </a:solidFill>
              </a:rPr>
              <a:t>Odd (O) nodes </a:t>
            </a:r>
            <a:r>
              <a:rPr lang="en-US" sz="1600" dirty="0">
                <a:solidFill>
                  <a:schemeClr val="tx1"/>
                </a:solidFill>
              </a:rPr>
              <a:t>are </a:t>
            </a:r>
            <a:r>
              <a:rPr lang="en-US" sz="1600" dirty="0" smtClean="0">
                <a:solidFill>
                  <a:schemeClr val="tx1"/>
                </a:solidFill>
              </a:rPr>
              <a:t>receiving (transmitting) only in </a:t>
            </a:r>
            <a:r>
              <a:rPr lang="en-US" sz="1600" dirty="0">
                <a:solidFill>
                  <a:schemeClr val="tx1"/>
                </a:solidFill>
              </a:rPr>
              <a:t>first (second) TDD </a:t>
            </a:r>
            <a:r>
              <a:rPr lang="en-US" sz="1600" dirty="0" smtClean="0">
                <a:solidFill>
                  <a:schemeClr val="tx1"/>
                </a:solidFill>
              </a:rPr>
              <a:t>subframe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4" name="Left Brace 3"/>
          <p:cNvSpPr/>
          <p:nvPr/>
        </p:nvSpPr>
        <p:spPr bwMode="auto">
          <a:xfrm>
            <a:off x="899592" y="4666152"/>
            <a:ext cx="144016" cy="1008112"/>
          </a:xfrm>
          <a:prstGeom prst="lef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6" name="TextBox 65"/>
          <p:cNvSpPr txBox="1"/>
          <p:nvPr/>
        </p:nvSpPr>
        <p:spPr>
          <a:xfrm rot="16200000">
            <a:off x="105792" y="5073441"/>
            <a:ext cx="1162498" cy="30777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400" smtClean="0">
                <a:solidFill>
                  <a:schemeClr val="tx1"/>
                </a:solidFill>
              </a:rPr>
              <a:t>Simultaneous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fr-FR" smtClean="0"/>
              <a:t>Djordje Tujkovic, Facebook</a:t>
            </a:r>
            <a:endParaRPr lang="en-GB" dirty="0"/>
          </a:p>
        </p:txBody>
      </p:sp>
      <p:sp>
        <p:nvSpPr>
          <p:cNvPr id="31" name="Date Placeholder 3"/>
          <p:cNvSpPr txBox="1">
            <a:spLocks/>
          </p:cNvSpPr>
          <p:nvPr/>
        </p:nvSpPr>
        <p:spPr bwMode="auto">
          <a:xfrm>
            <a:off x="684213" y="393700"/>
            <a:ext cx="1752600" cy="23083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Nov. 2017</a:t>
            </a:r>
          </a:p>
        </p:txBody>
      </p:sp>
    </p:spTree>
    <p:extLst>
      <p:ext uri="{BB962C8B-B14F-4D97-AF65-F5344CB8AC3E}">
        <p14:creationId xmlns:p14="http://schemas.microsoft.com/office/powerpoint/2010/main" val="135055747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Simplex Tx and Rx TDD-SPs in [3] delay the Ack and Block-Ack frames to a TDD-SP (time slot) allocated in the opposite direction</a:t>
            </a:r>
          </a:p>
          <a:p>
            <a:pPr lvl="1"/>
            <a:r>
              <a:rPr lang="en-US" dirty="0" smtClean="0"/>
              <a:t>SIFS response time no longer holds</a:t>
            </a:r>
          </a:p>
          <a:p>
            <a:r>
              <a:rPr lang="en-US" dirty="0" smtClean="0"/>
              <a:t>Allocating slots to Ack/Block Ack frames results in bandwidth compromise</a:t>
            </a:r>
          </a:p>
          <a:p>
            <a:pPr lvl="1"/>
            <a:endParaRPr lang="en-US" dirty="0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Delayed Acknowledgement</a:t>
            </a:r>
            <a:endParaRPr lang="en-US" dirty="0"/>
          </a:p>
        </p:txBody>
      </p:sp>
      <p:sp>
        <p:nvSpPr>
          <p:cNvPr id="20" name="Footer Placeholder 19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fr-FR" smtClean="0"/>
              <a:t>Djordje Tujkovic, Facebook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8DC72EFA-1DF8-481C-8B66-C8A1D5DAFDEA}" type="slidenum">
              <a:rPr lang="en-GB" smtClean="0"/>
              <a:pPr/>
              <a:t>5</a:t>
            </a:fld>
            <a:endParaRPr lang="en-GB"/>
          </a:p>
        </p:txBody>
      </p:sp>
      <p:sp>
        <p:nvSpPr>
          <p:cNvPr id="7" name="Date Placeholder 3"/>
          <p:cNvSpPr txBox="1">
            <a:spLocks/>
          </p:cNvSpPr>
          <p:nvPr/>
        </p:nvSpPr>
        <p:spPr bwMode="auto">
          <a:xfrm>
            <a:off x="684213" y="393700"/>
            <a:ext cx="1752600" cy="23083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Nov. 2017</a:t>
            </a:r>
          </a:p>
        </p:txBody>
      </p:sp>
    </p:spTree>
    <p:extLst>
      <p:ext uri="{BB962C8B-B14F-4D97-AF65-F5344CB8AC3E}">
        <p14:creationId xmlns:p14="http://schemas.microsoft.com/office/powerpoint/2010/main" val="65994092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689"/>
          <a:stretch/>
        </p:blipFill>
        <p:spPr>
          <a:xfrm>
            <a:off x="6372200" y="1218140"/>
            <a:ext cx="2232248" cy="1865265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Ack frames and traffic imbalance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685801" y="1508759"/>
            <a:ext cx="5182343" cy="5029200"/>
          </a:xfrm>
        </p:spPr>
        <p:txBody>
          <a:bodyPr/>
          <a:lstStyle/>
          <a:p>
            <a:r>
              <a:rPr lang="en-US" sz="1800" dirty="0" smtClean="0"/>
              <a:t>Scenario: CNs with traffic in opposite directions</a:t>
            </a:r>
          </a:p>
          <a:p>
            <a:pPr lvl="1"/>
            <a:r>
              <a:rPr lang="en-US" sz="1400" dirty="0" smtClean="0"/>
              <a:t>Heavy flows for DN → CN1 (DL) and DN ← CN2 (UL)</a:t>
            </a:r>
          </a:p>
          <a:p>
            <a:pPr lvl="1"/>
            <a:r>
              <a:rPr lang="en-US" sz="1400" dirty="0" smtClean="0"/>
              <a:t>DL slots populated with </a:t>
            </a:r>
            <a:r>
              <a:rPr lang="en-US" sz="1400" dirty="0"/>
              <a:t>DN → </a:t>
            </a:r>
            <a:r>
              <a:rPr lang="en-US" sz="1400" dirty="0" smtClean="0"/>
              <a:t>CN1 A-MPDUs</a:t>
            </a:r>
          </a:p>
          <a:p>
            <a:pPr lvl="1"/>
            <a:r>
              <a:rPr lang="en-US" sz="1400" dirty="0" smtClean="0"/>
              <a:t>UL slots populated with CN2 → DN A-MPDUs</a:t>
            </a:r>
          </a:p>
          <a:p>
            <a:r>
              <a:rPr lang="en-US" sz="1800" dirty="0" smtClean="0"/>
              <a:t>“Reverse” slots needed for Ack frames</a:t>
            </a:r>
          </a:p>
          <a:p>
            <a:pPr lvl="1"/>
            <a:r>
              <a:rPr lang="en-US" sz="1600" dirty="0" smtClean="0"/>
              <a:t>Airtime efficiency dictates these slots to be few, and ideally, short (mostly used for Ack frames)</a:t>
            </a:r>
          </a:p>
          <a:p>
            <a:pPr lvl="1"/>
            <a:r>
              <a:rPr lang="en-US" sz="1600" dirty="0" smtClean="0"/>
              <a:t>Scheduling conflicts may spread the “Ack” slots, placing them far from their corresponding data slot(s) </a:t>
            </a:r>
          </a:p>
          <a:p>
            <a:pPr lvl="1"/>
            <a:r>
              <a:rPr lang="en-US" sz="1600" dirty="0" smtClean="0"/>
              <a:t>Separate traffic and Ack planning resulting in data slots in the reverse direction that come before “Ack” slots (see figure)</a:t>
            </a:r>
          </a:p>
          <a:p>
            <a:pPr lvl="1"/>
            <a:r>
              <a:rPr lang="en-US" sz="1600" dirty="0" smtClean="0"/>
              <a:t>Ack or Block Ack frames may not be the first frame received after transmitting data</a:t>
            </a:r>
          </a:p>
          <a:p>
            <a:r>
              <a:rPr lang="en-US" sz="1900" dirty="0" smtClean="0"/>
              <a:t>Need to generalize “immediate response” with TDD use case</a:t>
            </a:r>
          </a:p>
          <a:p>
            <a:pPr lvl="1"/>
            <a:endParaRPr lang="en-US" sz="1400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fr-FR" smtClean="0"/>
              <a:t>Djordje Tujkovic, Facebook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6</a:t>
            </a:fld>
            <a:endParaRPr lang="en-GB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9156197"/>
              </p:ext>
            </p:extLst>
          </p:nvPr>
        </p:nvGraphicFramePr>
        <p:xfrm>
          <a:off x="6463965" y="3284984"/>
          <a:ext cx="2377440" cy="23774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/>
                <a:gridCol w="457200"/>
                <a:gridCol w="274320"/>
                <a:gridCol w="457200"/>
                <a:gridCol w="457200"/>
                <a:gridCol w="274320"/>
              </a:tblGrid>
              <a:tr h="182880">
                <a:tc gridSpan="3"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dirty="0" smtClean="0"/>
                        <a:t>DL slots (</a:t>
                      </a:r>
                      <a:r>
                        <a:rPr lang="is-IS" sz="800" b="1" dirty="0" smtClean="0"/>
                        <a:t>DN → CN1,</a:t>
                      </a:r>
                      <a:r>
                        <a:rPr lang="is-IS" sz="800" b="1" baseline="0" dirty="0" smtClean="0"/>
                        <a:t>2)</a:t>
                      </a:r>
                      <a:endParaRPr lang="en-US" sz="800" b="1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600" dirty="0"/>
                    </a:p>
                  </a:txBody>
                  <a:tcPr marL="45720" marR="4572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 sz="600" dirty="0"/>
                    </a:p>
                  </a:txBody>
                  <a:tcPr marL="45720" marR="4572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3"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dirty="0" smtClean="0"/>
                        <a:t>UL slots (</a:t>
                      </a:r>
                      <a:r>
                        <a:rPr lang="is-IS" sz="800" b="1" dirty="0" smtClean="0"/>
                        <a:t>CN1,</a:t>
                      </a:r>
                      <a:r>
                        <a:rPr lang="is-IS" sz="800" b="1" baseline="0" dirty="0" smtClean="0"/>
                        <a:t>2</a:t>
                      </a:r>
                      <a:r>
                        <a:rPr lang="is-IS" sz="800" b="1" dirty="0" smtClean="0"/>
                        <a:t> → DN</a:t>
                      </a:r>
                      <a:r>
                        <a:rPr lang="is-IS" sz="800" b="1" baseline="0" dirty="0" smtClean="0"/>
                        <a:t>)</a:t>
                      </a:r>
                      <a:endParaRPr lang="en-US" sz="800" b="1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600"/>
                    </a:p>
                  </a:txBody>
                  <a:tcPr marL="45720" marR="4572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 sz="600" dirty="0"/>
                    </a:p>
                  </a:txBody>
                  <a:tcPr marL="45720" marR="4572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ctr"/>
                      <a:r>
                        <a:rPr lang="en-US" sz="600" b="1" dirty="0" smtClean="0"/>
                        <a:t>DN →</a:t>
                      </a:r>
                      <a:r>
                        <a:rPr lang="en-US" sz="600" b="1" baseline="0" dirty="0" smtClean="0"/>
                        <a:t> </a:t>
                      </a:r>
                      <a:r>
                        <a:rPr lang="en-US" sz="600" b="1" dirty="0" smtClean="0"/>
                        <a:t>CN1</a:t>
                      </a:r>
                      <a:endParaRPr lang="en-US" sz="600" b="1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pattFill prst="ltDnDiag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600" dirty="0"/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pattFill prst="ltDnDiag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600" dirty="0"/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pattFill prst="ltDnDiag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600" dirty="0" smtClean="0"/>
                        <a:t>CN2 →</a:t>
                      </a:r>
                      <a:r>
                        <a:rPr lang="en-US" sz="600" baseline="0" dirty="0" smtClean="0"/>
                        <a:t> DN</a:t>
                      </a:r>
                      <a:endParaRPr lang="en-US" sz="600" dirty="0" smtClean="0"/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pattFill prst="pct60">
                      <a:fgClr>
                        <a:schemeClr val="accent2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600" dirty="0"/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pattFill prst="pct60">
                      <a:fgClr>
                        <a:schemeClr val="accent2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600" dirty="0"/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pattFill prst="pct60">
                      <a:fgClr>
                        <a:schemeClr val="accent2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ctr"/>
                      <a:endParaRPr lang="en-US" sz="6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pattFill prst="ltDnDiag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600" dirty="0"/>
                    </a:p>
                  </a:txBody>
                  <a:tcPr marL="0" marR="0" marT="0" marB="0" anchor="ctr">
                    <a:pattFill prst="ltDnDiag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600" dirty="0"/>
                    </a:p>
                  </a:txBody>
                  <a:tcPr marL="0" marR="0" marT="0" marB="0" anchor="ctr">
                    <a:pattFill prst="ltDnDiag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600" b="1" dirty="0" smtClean="0">
                          <a:solidFill>
                            <a:schemeClr val="bg1"/>
                          </a:solidFill>
                        </a:rPr>
                        <a:t>CN2 →</a:t>
                      </a:r>
                      <a:r>
                        <a:rPr lang="en-US" sz="600" b="1" baseline="0" dirty="0" smtClean="0">
                          <a:solidFill>
                            <a:schemeClr val="bg1"/>
                          </a:solidFill>
                        </a:rPr>
                        <a:t> DN</a:t>
                      </a:r>
                      <a:endParaRPr lang="en-US" sz="600" b="1" dirty="0" smtClean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solidFill>
                      <a:srgbClr val="C00000">
                        <a:alpha val="7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600"/>
                    </a:p>
                  </a:txBody>
                  <a:tcPr marL="0" marR="0" marT="0" marB="0" anchor="ctr">
                    <a:pattFill prst="pct60">
                      <a:fgClr>
                        <a:schemeClr val="accent2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600" dirty="0"/>
                    </a:p>
                  </a:txBody>
                  <a:tcPr marL="0" marR="0" marT="0" marB="0" anchor="ctr">
                    <a:noFill/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ctr"/>
                      <a:endParaRPr lang="en-US" sz="6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pattFill prst="ltDnDiag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600"/>
                    </a:p>
                  </a:txBody>
                  <a:tcPr marL="0" marR="0" marT="0" marB="0" anchor="ctr">
                    <a:pattFill prst="ltDnDiag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600" dirty="0"/>
                    </a:p>
                  </a:txBody>
                  <a:tcPr marL="0" marR="0" marT="0" marB="0" anchor="ctr">
                    <a:pattFill prst="ltDnDiag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600"/>
                    </a:p>
                  </a:txBody>
                  <a:tcPr marL="0" marR="0" marT="0" marB="0" anchor="ctr">
                    <a:pattFill prst="pct60">
                      <a:fgClr>
                        <a:schemeClr val="accent2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600" dirty="0"/>
                    </a:p>
                  </a:txBody>
                  <a:tcPr marL="0" marR="0" marT="0" marB="0" anchor="ctr">
                    <a:pattFill prst="pct60">
                      <a:fgClr>
                        <a:schemeClr val="accent2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600"/>
                    </a:p>
                  </a:txBody>
                  <a:tcPr marL="0" marR="0" marT="0" marB="0" anchor="ctr">
                    <a:pattFill prst="pct60">
                      <a:fgClr>
                        <a:schemeClr val="accent2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ctr"/>
                      <a:endParaRPr lang="en-US" sz="6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pattFill prst="ltDnDiag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600" dirty="0"/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600" dirty="0"/>
                    </a:p>
                  </a:txBody>
                  <a:tcPr marL="0" marR="0" marT="0" marB="0" anchor="ctr">
                    <a:pattFill prst="ltDnDiag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600" dirty="0"/>
                    </a:p>
                  </a:txBody>
                  <a:tcPr marL="0" marR="0" marT="0" marB="0" anchor="ctr">
                    <a:pattFill prst="pct60">
                      <a:fgClr>
                        <a:schemeClr val="accent2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600"/>
                    </a:p>
                  </a:txBody>
                  <a:tcPr marL="0" marR="0" marT="0" marB="0" anchor="ctr">
                    <a:pattFill prst="pct60">
                      <a:fgClr>
                        <a:schemeClr val="accent2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600"/>
                    </a:p>
                  </a:txBody>
                  <a:tcPr marL="0" marR="0" marT="0" marB="0" anchor="ctr">
                    <a:pattFill prst="pct60">
                      <a:fgClr>
                        <a:schemeClr val="accent2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ctr"/>
                      <a:endParaRPr lang="en-US" sz="6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pattFill prst="ltDnDiag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600"/>
                    </a:p>
                  </a:txBody>
                  <a:tcPr marL="0" marR="0" marT="0" marB="0" anchor="ctr">
                    <a:pattFill prst="ltDnDiag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600"/>
                    </a:p>
                  </a:txBody>
                  <a:tcPr marL="0" marR="0" marT="0" marB="0" anchor="ctr">
                    <a:pattFill prst="ltDnDiag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600"/>
                    </a:p>
                  </a:txBody>
                  <a:tcPr marL="0" marR="0" marT="0" marB="0" anchor="ctr">
                    <a:pattFill prst="pct60">
                      <a:fgClr>
                        <a:schemeClr val="accent2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600"/>
                    </a:p>
                  </a:txBody>
                  <a:tcPr marL="0" marR="0" marT="0" marB="0" anchor="ctr">
                    <a:pattFill prst="pct60">
                      <a:fgClr>
                        <a:schemeClr val="accent2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600"/>
                    </a:p>
                  </a:txBody>
                  <a:tcPr marL="0" marR="0" marT="0" marB="0" anchor="ctr">
                    <a:pattFill prst="pct60">
                      <a:fgClr>
                        <a:schemeClr val="accent2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ctr"/>
                      <a:endParaRPr lang="en-US" sz="6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pattFill prst="ltDnDiag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600"/>
                    </a:p>
                  </a:txBody>
                  <a:tcPr marL="0" marR="0" marT="0" marB="0" anchor="ctr">
                    <a:pattFill prst="ltDnDiag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600"/>
                    </a:p>
                  </a:txBody>
                  <a:tcPr marL="0" marR="0" marT="0" marB="0" anchor="ctr">
                    <a:pattFill prst="ltDnDiag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600" dirty="0"/>
                    </a:p>
                  </a:txBody>
                  <a:tcPr marL="0" marR="0" marT="0" marB="0" anchor="ctr">
                    <a:pattFill prst="pct60">
                      <a:fgClr>
                        <a:schemeClr val="accent2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600"/>
                    </a:p>
                  </a:txBody>
                  <a:tcPr marL="0" marR="0" marT="0" marB="0" anchor="ctr">
                    <a:pattFill prst="pct60">
                      <a:fgClr>
                        <a:schemeClr val="accent2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600" dirty="0"/>
                    </a:p>
                  </a:txBody>
                  <a:tcPr marL="0" marR="0" marT="0" marB="0" anchor="ctr">
                    <a:noFill/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ctr"/>
                      <a:endParaRPr lang="en-US" sz="6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pattFill prst="ltDnDiag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600" dirty="0"/>
                    </a:p>
                  </a:txBody>
                  <a:tcPr marL="0" marR="0" marT="0" marB="0" anchor="ctr">
                    <a:pattFill prst="ltDnDiag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600"/>
                    </a:p>
                  </a:txBody>
                  <a:tcPr marL="0" marR="0" marT="0" marB="0" anchor="ctr">
                    <a:pattFill prst="ltDnDiag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600"/>
                    </a:p>
                  </a:txBody>
                  <a:tcPr marL="0" marR="0" marT="0" marB="0" anchor="ctr">
                    <a:pattFill prst="pct60">
                      <a:fgClr>
                        <a:schemeClr val="accent2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600"/>
                    </a:p>
                  </a:txBody>
                  <a:tcPr marL="0" marR="0" marT="0" marB="0" anchor="ctr">
                    <a:pattFill prst="pct60">
                      <a:fgClr>
                        <a:schemeClr val="accent2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600" dirty="0"/>
                    </a:p>
                  </a:txBody>
                  <a:tcPr marL="0" marR="0" marT="0" marB="0" anchor="ctr">
                    <a:pattFill prst="pct60">
                      <a:fgClr>
                        <a:schemeClr val="accent2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ctr"/>
                      <a:endParaRPr lang="en-US" sz="6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pattFill prst="ltDnDiag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600" dirty="0"/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600"/>
                    </a:p>
                  </a:txBody>
                  <a:tcPr marL="0" marR="0" marT="0" marB="0" anchor="ctr">
                    <a:pattFill prst="ltDnDiag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600"/>
                    </a:p>
                  </a:txBody>
                  <a:tcPr marL="0" marR="0" marT="0" marB="0" anchor="ctr">
                    <a:pattFill prst="pct60">
                      <a:fgClr>
                        <a:schemeClr val="accent2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600"/>
                    </a:p>
                  </a:txBody>
                  <a:tcPr marL="0" marR="0" marT="0" marB="0" anchor="ctr">
                    <a:pattFill prst="pct60">
                      <a:fgClr>
                        <a:schemeClr val="accent2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600"/>
                    </a:p>
                  </a:txBody>
                  <a:tcPr marL="0" marR="0" marT="0" marB="0" anchor="ctr">
                    <a:pattFill prst="pct60">
                      <a:fgClr>
                        <a:schemeClr val="accent2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ctr"/>
                      <a:endParaRPr lang="en-US" sz="6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pattFill prst="ltDnDiag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600" dirty="0"/>
                    </a:p>
                  </a:txBody>
                  <a:tcPr marL="0" marR="0" marT="0" marB="0" anchor="ctr">
                    <a:pattFill prst="ltDnDiag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600"/>
                    </a:p>
                  </a:txBody>
                  <a:tcPr marL="0" marR="0" marT="0" marB="0" anchor="ctr">
                    <a:pattFill prst="ltDnDiag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600"/>
                    </a:p>
                  </a:txBody>
                  <a:tcPr marL="0" marR="0" marT="0" marB="0" anchor="ctr">
                    <a:pattFill prst="pct60">
                      <a:fgClr>
                        <a:schemeClr val="accent2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600"/>
                    </a:p>
                  </a:txBody>
                  <a:tcPr marL="0" marR="0" marT="0" marB="0" anchor="ctr">
                    <a:pattFill prst="pct60">
                      <a:fgClr>
                        <a:schemeClr val="accent2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600"/>
                    </a:p>
                  </a:txBody>
                  <a:tcPr marL="0" marR="0" marT="0" marB="0" anchor="ctr">
                    <a:pattFill prst="pct60">
                      <a:fgClr>
                        <a:schemeClr val="accent2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ctr"/>
                      <a:endParaRPr lang="en-US" sz="6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pattFill prst="ltDnDiag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600"/>
                    </a:p>
                  </a:txBody>
                  <a:tcPr marL="0" marR="0" marT="0" marB="0" anchor="ctr">
                    <a:pattFill prst="ltDnDiag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600"/>
                    </a:p>
                  </a:txBody>
                  <a:tcPr marL="0" marR="0" marT="0" marB="0" anchor="ctr">
                    <a:pattFill prst="ltDnDiag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600" dirty="0"/>
                    </a:p>
                  </a:txBody>
                  <a:tcPr marL="0" marR="0" marT="0" marB="0" anchor="ctr">
                    <a:pattFill prst="pct60">
                      <a:fgClr>
                        <a:schemeClr val="accent2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600"/>
                    </a:p>
                  </a:txBody>
                  <a:tcPr marL="0" marR="0" marT="0" marB="0" anchor="ctr">
                    <a:pattFill prst="pct60">
                      <a:fgClr>
                        <a:schemeClr val="accent2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600" dirty="0"/>
                    </a:p>
                  </a:txBody>
                  <a:tcPr marL="0" marR="0" marT="0" marB="0" anchor="ctr">
                    <a:noFill/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ctr"/>
                      <a:endParaRPr lang="en-US" sz="6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pattFill prst="ltDnDiag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600"/>
                    </a:p>
                  </a:txBody>
                  <a:tcPr marL="0" marR="0" marT="0" marB="0" anchor="ctr">
                    <a:pattFill prst="ltDnDiag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600"/>
                    </a:p>
                  </a:txBody>
                  <a:tcPr marL="0" marR="0" marT="0" marB="0" anchor="ctr">
                    <a:pattFill prst="ltDnDiag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600"/>
                    </a:p>
                  </a:txBody>
                  <a:tcPr marL="0" marR="0" marT="0" marB="0" anchor="ctr">
                    <a:pattFill prst="pct60">
                      <a:fgClr>
                        <a:schemeClr val="accent2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600" dirty="0"/>
                    </a:p>
                  </a:txBody>
                  <a:tcPr marL="0" marR="0" marT="0" marB="0" anchor="ctr">
                    <a:pattFill prst="pct60">
                      <a:fgClr>
                        <a:schemeClr val="accent2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600"/>
                    </a:p>
                  </a:txBody>
                  <a:tcPr marL="0" marR="0" marT="0" marB="0" anchor="ctr">
                    <a:pattFill prst="pct60">
                      <a:fgClr>
                        <a:schemeClr val="accent2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ctr"/>
                      <a:endParaRPr lang="en-US" sz="6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pattFill prst="ltDnDiag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600" dirty="0"/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600" dirty="0"/>
                    </a:p>
                  </a:txBody>
                  <a:tcPr marL="0" marR="0" marT="0" marB="0" anchor="ctr">
                    <a:pattFill prst="ltDnDiag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600"/>
                    </a:p>
                  </a:txBody>
                  <a:tcPr marL="0" marR="0" marT="0" marB="0" anchor="ctr">
                    <a:pattFill prst="pct60">
                      <a:fgClr>
                        <a:schemeClr val="accent2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600"/>
                    </a:p>
                  </a:txBody>
                  <a:tcPr marL="0" marR="0" marT="0" marB="0" anchor="ctr">
                    <a:pattFill prst="pct60">
                      <a:fgClr>
                        <a:schemeClr val="accent2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600" dirty="0"/>
                    </a:p>
                  </a:txBody>
                  <a:tcPr marL="0" marR="0" marT="0" marB="0" anchor="ctr">
                    <a:pattFill prst="pct60">
                      <a:fgClr>
                        <a:schemeClr val="accent2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6525709" y="3014947"/>
            <a:ext cx="1097280" cy="182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 smtClean="0">
                <a:solidFill>
                  <a:schemeClr val="tx1"/>
                </a:solidFill>
              </a:rPr>
              <a:t>TDD subframe 200 </a:t>
            </a:r>
            <a:r>
              <a:rPr lang="en-US" sz="600" dirty="0">
                <a:solidFill>
                  <a:schemeClr val="tx1"/>
                </a:solidFill>
              </a:rPr>
              <a:t>µs </a:t>
            </a:r>
            <a:endParaRPr lang="en-US" sz="600" dirty="0" smtClean="0">
              <a:solidFill>
                <a:schemeClr val="tx1"/>
              </a:solidFill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6463965" y="3196652"/>
            <a:ext cx="1188720" cy="0"/>
          </a:xfrm>
          <a:prstGeom prst="straightConnector1">
            <a:avLst/>
          </a:prstGeom>
          <a:ln>
            <a:solidFill>
              <a:schemeClr val="accent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7742949" y="3014947"/>
            <a:ext cx="1097280" cy="182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 smtClean="0">
                <a:solidFill>
                  <a:schemeClr val="tx1"/>
                </a:solidFill>
              </a:rPr>
              <a:t>TDD subframe 200 </a:t>
            </a:r>
            <a:r>
              <a:rPr lang="en-US" sz="600" dirty="0">
                <a:solidFill>
                  <a:schemeClr val="tx1"/>
                </a:solidFill>
              </a:rPr>
              <a:t>µs </a:t>
            </a:r>
            <a:endParaRPr lang="en-US" sz="600" dirty="0" smtClean="0">
              <a:solidFill>
                <a:schemeClr val="tx1"/>
              </a:solidFill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7681205" y="3196652"/>
            <a:ext cx="1188720" cy="3544"/>
          </a:xfrm>
          <a:prstGeom prst="straightConnector1">
            <a:avLst/>
          </a:prstGeom>
          <a:ln>
            <a:solidFill>
              <a:schemeClr val="accent2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Left Arrow 16"/>
          <p:cNvSpPr/>
          <p:nvPr/>
        </p:nvSpPr>
        <p:spPr bwMode="auto">
          <a:xfrm rot="1490226">
            <a:off x="6834465" y="1800352"/>
            <a:ext cx="360040" cy="192049"/>
          </a:xfrm>
          <a:prstGeom prst="leftArrow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8" name="Left Arrow 17"/>
          <p:cNvSpPr/>
          <p:nvPr/>
        </p:nvSpPr>
        <p:spPr bwMode="auto">
          <a:xfrm rot="8867343">
            <a:off x="7123650" y="2206051"/>
            <a:ext cx="360040" cy="192049"/>
          </a:xfrm>
          <a:prstGeom prst="leftArrow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632782" y="4450824"/>
            <a:ext cx="911303" cy="274320"/>
          </a:xfrm>
          <a:prstGeom prst="rect">
            <a:avLst/>
          </a:prstGeom>
          <a:pattFill prst="ltDnDiag">
            <a:fgClr>
              <a:schemeClr val="accent1"/>
            </a:fgClr>
            <a:bgClr>
              <a:schemeClr val="bg1"/>
            </a:bgClr>
          </a:pattFill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en-US" sz="800" dirty="0" smtClean="0">
                <a:solidFill>
                  <a:srgbClr val="C00000"/>
                </a:solidFill>
              </a:rPr>
              <a:t>Heavily populated with </a:t>
            </a:r>
            <a:r>
              <a:rPr lang="en-US" sz="800" dirty="0">
                <a:solidFill>
                  <a:srgbClr val="C00000"/>
                </a:solidFill>
              </a:rPr>
              <a:t>DN → </a:t>
            </a:r>
            <a:r>
              <a:rPr lang="en-US" sz="800" dirty="0" smtClean="0">
                <a:solidFill>
                  <a:srgbClr val="C00000"/>
                </a:solidFill>
              </a:rPr>
              <a:t>CN1 slots</a:t>
            </a:r>
            <a:endParaRPr lang="en-US" sz="800" dirty="0">
              <a:solidFill>
                <a:srgbClr val="C0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760109" y="4620293"/>
            <a:ext cx="911303" cy="274320"/>
          </a:xfrm>
          <a:prstGeom prst="rect">
            <a:avLst/>
          </a:prstGeom>
          <a:pattFill prst="ltUpDiag">
            <a:fgClr>
              <a:schemeClr val="accent2">
                <a:lumMod val="60000"/>
                <a:lumOff val="40000"/>
              </a:schemeClr>
            </a:fgClr>
            <a:bgClr>
              <a:schemeClr val="bg1"/>
            </a:bgClr>
          </a:pattFill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en-US" sz="800" dirty="0" smtClean="0">
                <a:solidFill>
                  <a:srgbClr val="C00000"/>
                </a:solidFill>
              </a:rPr>
              <a:t>Heavily populated with CN 2→ DN slots</a:t>
            </a:r>
          </a:p>
        </p:txBody>
      </p:sp>
      <p:sp>
        <p:nvSpPr>
          <p:cNvPr id="21" name="Freeform 20"/>
          <p:cNvSpPr/>
          <p:nvPr/>
        </p:nvSpPr>
        <p:spPr bwMode="auto">
          <a:xfrm>
            <a:off x="8099622" y="3723928"/>
            <a:ext cx="668600" cy="2218368"/>
          </a:xfrm>
          <a:custGeom>
            <a:avLst/>
            <a:gdLst>
              <a:gd name="connsiteX0" fmla="*/ 898497 w 898497"/>
              <a:gd name="connsiteY0" fmla="*/ 0 h 2234316"/>
              <a:gd name="connsiteX1" fmla="*/ 0 w 898497"/>
              <a:gd name="connsiteY1" fmla="*/ 2234316 h 2234316"/>
              <a:gd name="connsiteX2" fmla="*/ 0 w 898497"/>
              <a:gd name="connsiteY2" fmla="*/ 2234316 h 2234316"/>
              <a:gd name="connsiteX0" fmla="*/ 898497 w 898497"/>
              <a:gd name="connsiteY0" fmla="*/ 0 h 2234316"/>
              <a:gd name="connsiteX1" fmla="*/ 453224 w 898497"/>
              <a:gd name="connsiteY1" fmla="*/ 1065474 h 2234316"/>
              <a:gd name="connsiteX2" fmla="*/ 0 w 898497"/>
              <a:gd name="connsiteY2" fmla="*/ 2234316 h 2234316"/>
              <a:gd name="connsiteX3" fmla="*/ 0 w 898497"/>
              <a:gd name="connsiteY3" fmla="*/ 2234316 h 2234316"/>
              <a:gd name="connsiteX0" fmla="*/ 898497 w 898497"/>
              <a:gd name="connsiteY0" fmla="*/ 0 h 2234316"/>
              <a:gd name="connsiteX1" fmla="*/ 659958 w 898497"/>
              <a:gd name="connsiteY1" fmla="*/ 1304013 h 2234316"/>
              <a:gd name="connsiteX2" fmla="*/ 0 w 898497"/>
              <a:gd name="connsiteY2" fmla="*/ 2234316 h 2234316"/>
              <a:gd name="connsiteX3" fmla="*/ 0 w 898497"/>
              <a:gd name="connsiteY3" fmla="*/ 2234316 h 2234316"/>
              <a:gd name="connsiteX0" fmla="*/ 898497 w 898497"/>
              <a:gd name="connsiteY0" fmla="*/ 0 h 2234316"/>
              <a:gd name="connsiteX1" fmla="*/ 659958 w 898497"/>
              <a:gd name="connsiteY1" fmla="*/ 1304013 h 2234316"/>
              <a:gd name="connsiteX2" fmla="*/ 0 w 898497"/>
              <a:gd name="connsiteY2" fmla="*/ 2234316 h 2234316"/>
              <a:gd name="connsiteX3" fmla="*/ 0 w 898497"/>
              <a:gd name="connsiteY3" fmla="*/ 2234316 h 22343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98497" h="2234316">
                <a:moveTo>
                  <a:pt x="898497" y="0"/>
                </a:moveTo>
                <a:cubicBezTo>
                  <a:pt x="818984" y="434671"/>
                  <a:pt x="809708" y="931627"/>
                  <a:pt x="659958" y="1304013"/>
                </a:cubicBezTo>
                <a:cubicBezTo>
                  <a:pt x="510209" y="1676399"/>
                  <a:pt x="109993" y="2079266"/>
                  <a:pt x="0" y="2234316"/>
                </a:cubicBezTo>
                <a:lnTo>
                  <a:pt x="0" y="2234316"/>
                </a:lnTo>
              </a:path>
            </a:pathLst>
          </a:custGeom>
          <a:noFill/>
          <a:ln w="9525" cap="flat" cmpd="sng" algn="ctr">
            <a:solidFill>
              <a:srgbClr val="C00000"/>
            </a:solidFill>
            <a:prstDash val="dash"/>
            <a:round/>
            <a:headEnd type="none" w="med" len="med"/>
            <a:tailEnd type="stealth" w="med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2" name="Freeform 21"/>
          <p:cNvSpPr/>
          <p:nvPr/>
        </p:nvSpPr>
        <p:spPr bwMode="auto">
          <a:xfrm>
            <a:off x="8099621" y="4437112"/>
            <a:ext cx="646850" cy="1661905"/>
          </a:xfrm>
          <a:custGeom>
            <a:avLst/>
            <a:gdLst>
              <a:gd name="connsiteX0" fmla="*/ 898497 w 898497"/>
              <a:gd name="connsiteY0" fmla="*/ 0 h 2234316"/>
              <a:gd name="connsiteX1" fmla="*/ 0 w 898497"/>
              <a:gd name="connsiteY1" fmla="*/ 2234316 h 2234316"/>
              <a:gd name="connsiteX2" fmla="*/ 0 w 898497"/>
              <a:gd name="connsiteY2" fmla="*/ 2234316 h 2234316"/>
              <a:gd name="connsiteX0" fmla="*/ 898497 w 898497"/>
              <a:gd name="connsiteY0" fmla="*/ 0 h 2234316"/>
              <a:gd name="connsiteX1" fmla="*/ 453224 w 898497"/>
              <a:gd name="connsiteY1" fmla="*/ 1065474 h 2234316"/>
              <a:gd name="connsiteX2" fmla="*/ 0 w 898497"/>
              <a:gd name="connsiteY2" fmla="*/ 2234316 h 2234316"/>
              <a:gd name="connsiteX3" fmla="*/ 0 w 898497"/>
              <a:gd name="connsiteY3" fmla="*/ 2234316 h 2234316"/>
              <a:gd name="connsiteX0" fmla="*/ 898497 w 898497"/>
              <a:gd name="connsiteY0" fmla="*/ 0 h 2234316"/>
              <a:gd name="connsiteX1" fmla="*/ 659958 w 898497"/>
              <a:gd name="connsiteY1" fmla="*/ 1304013 h 2234316"/>
              <a:gd name="connsiteX2" fmla="*/ 0 w 898497"/>
              <a:gd name="connsiteY2" fmla="*/ 2234316 h 2234316"/>
              <a:gd name="connsiteX3" fmla="*/ 0 w 898497"/>
              <a:gd name="connsiteY3" fmla="*/ 2234316 h 2234316"/>
              <a:gd name="connsiteX0" fmla="*/ 898497 w 898497"/>
              <a:gd name="connsiteY0" fmla="*/ 0 h 2234316"/>
              <a:gd name="connsiteX1" fmla="*/ 659958 w 898497"/>
              <a:gd name="connsiteY1" fmla="*/ 1304013 h 2234316"/>
              <a:gd name="connsiteX2" fmla="*/ 0 w 898497"/>
              <a:gd name="connsiteY2" fmla="*/ 2234316 h 2234316"/>
              <a:gd name="connsiteX3" fmla="*/ 0 w 898497"/>
              <a:gd name="connsiteY3" fmla="*/ 2234316 h 22343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98497" h="2234316">
                <a:moveTo>
                  <a:pt x="898497" y="0"/>
                </a:moveTo>
                <a:cubicBezTo>
                  <a:pt x="818984" y="434671"/>
                  <a:pt x="809708" y="931627"/>
                  <a:pt x="659958" y="1304013"/>
                </a:cubicBezTo>
                <a:cubicBezTo>
                  <a:pt x="510209" y="1676399"/>
                  <a:pt x="109993" y="2079266"/>
                  <a:pt x="0" y="2234316"/>
                </a:cubicBezTo>
                <a:lnTo>
                  <a:pt x="0" y="2234316"/>
                </a:lnTo>
              </a:path>
            </a:pathLst>
          </a:custGeom>
          <a:noFill/>
          <a:ln w="9525" cap="flat" cmpd="sng" algn="ctr">
            <a:solidFill>
              <a:srgbClr val="C00000"/>
            </a:solidFill>
            <a:prstDash val="dash"/>
            <a:round/>
            <a:headEnd type="none" w="med" len="med"/>
            <a:tailEnd type="stealth" w="med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3" name="Freeform 22"/>
          <p:cNvSpPr/>
          <p:nvPr/>
        </p:nvSpPr>
        <p:spPr bwMode="auto">
          <a:xfrm>
            <a:off x="8099622" y="5157192"/>
            <a:ext cx="668600" cy="1055860"/>
          </a:xfrm>
          <a:custGeom>
            <a:avLst/>
            <a:gdLst>
              <a:gd name="connsiteX0" fmla="*/ 898497 w 898497"/>
              <a:gd name="connsiteY0" fmla="*/ 0 h 2234316"/>
              <a:gd name="connsiteX1" fmla="*/ 0 w 898497"/>
              <a:gd name="connsiteY1" fmla="*/ 2234316 h 2234316"/>
              <a:gd name="connsiteX2" fmla="*/ 0 w 898497"/>
              <a:gd name="connsiteY2" fmla="*/ 2234316 h 2234316"/>
              <a:gd name="connsiteX0" fmla="*/ 898497 w 898497"/>
              <a:gd name="connsiteY0" fmla="*/ 0 h 2234316"/>
              <a:gd name="connsiteX1" fmla="*/ 453224 w 898497"/>
              <a:gd name="connsiteY1" fmla="*/ 1065474 h 2234316"/>
              <a:gd name="connsiteX2" fmla="*/ 0 w 898497"/>
              <a:gd name="connsiteY2" fmla="*/ 2234316 h 2234316"/>
              <a:gd name="connsiteX3" fmla="*/ 0 w 898497"/>
              <a:gd name="connsiteY3" fmla="*/ 2234316 h 2234316"/>
              <a:gd name="connsiteX0" fmla="*/ 898497 w 898497"/>
              <a:gd name="connsiteY0" fmla="*/ 0 h 2234316"/>
              <a:gd name="connsiteX1" fmla="*/ 659958 w 898497"/>
              <a:gd name="connsiteY1" fmla="*/ 1304013 h 2234316"/>
              <a:gd name="connsiteX2" fmla="*/ 0 w 898497"/>
              <a:gd name="connsiteY2" fmla="*/ 2234316 h 2234316"/>
              <a:gd name="connsiteX3" fmla="*/ 0 w 898497"/>
              <a:gd name="connsiteY3" fmla="*/ 2234316 h 2234316"/>
              <a:gd name="connsiteX0" fmla="*/ 898497 w 898497"/>
              <a:gd name="connsiteY0" fmla="*/ 0 h 2234316"/>
              <a:gd name="connsiteX1" fmla="*/ 659958 w 898497"/>
              <a:gd name="connsiteY1" fmla="*/ 1304013 h 2234316"/>
              <a:gd name="connsiteX2" fmla="*/ 0 w 898497"/>
              <a:gd name="connsiteY2" fmla="*/ 2234316 h 2234316"/>
              <a:gd name="connsiteX3" fmla="*/ 0 w 898497"/>
              <a:gd name="connsiteY3" fmla="*/ 2234316 h 22343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98497" h="2234316">
                <a:moveTo>
                  <a:pt x="898497" y="0"/>
                </a:moveTo>
                <a:cubicBezTo>
                  <a:pt x="818984" y="434671"/>
                  <a:pt x="809708" y="931627"/>
                  <a:pt x="659958" y="1304013"/>
                </a:cubicBezTo>
                <a:cubicBezTo>
                  <a:pt x="510209" y="1676399"/>
                  <a:pt x="109993" y="2079266"/>
                  <a:pt x="0" y="2234316"/>
                </a:cubicBezTo>
                <a:lnTo>
                  <a:pt x="0" y="2234316"/>
                </a:lnTo>
              </a:path>
            </a:pathLst>
          </a:custGeom>
          <a:noFill/>
          <a:ln w="9525" cap="flat" cmpd="sng" algn="ctr">
            <a:solidFill>
              <a:srgbClr val="C00000"/>
            </a:solidFill>
            <a:prstDash val="dash"/>
            <a:round/>
            <a:headEnd type="none" w="med" len="med"/>
            <a:tailEnd type="stealth" w="med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463965" y="5733256"/>
            <a:ext cx="1707664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 smtClean="0">
                <a:solidFill>
                  <a:srgbClr val="C00000"/>
                </a:solidFill>
              </a:rPr>
              <a:t>Slots allocated to acknowledgement frames for </a:t>
            </a:r>
            <a:r>
              <a:rPr lang="is-IS" sz="900" dirty="0" smtClean="0">
                <a:solidFill>
                  <a:srgbClr val="C00000"/>
                </a:solidFill>
              </a:rPr>
              <a:t>DN </a:t>
            </a:r>
            <a:r>
              <a:rPr lang="is-IS" sz="900" dirty="0">
                <a:solidFill>
                  <a:srgbClr val="C00000"/>
                </a:solidFill>
              </a:rPr>
              <a:t>→ </a:t>
            </a:r>
            <a:r>
              <a:rPr lang="is-IS" sz="900" dirty="0" smtClean="0">
                <a:solidFill>
                  <a:srgbClr val="C00000"/>
                </a:solidFill>
              </a:rPr>
              <a:t>CN1 A-MPDUs</a:t>
            </a:r>
            <a:endParaRPr lang="is-IS" sz="900" dirty="0">
              <a:solidFill>
                <a:srgbClr val="C00000"/>
              </a:solidFill>
            </a:endParaRPr>
          </a:p>
          <a:p>
            <a:pPr algn="ctr"/>
            <a:r>
              <a:rPr lang="en-US" sz="900" dirty="0" smtClean="0">
                <a:solidFill>
                  <a:srgbClr val="C00000"/>
                </a:solidFill>
              </a:rPr>
              <a:t> (spread out in time and possibly shorter for lower overhead)</a:t>
            </a:r>
          </a:p>
        </p:txBody>
      </p:sp>
      <p:sp>
        <p:nvSpPr>
          <p:cNvPr id="25" name="Freeform 24"/>
          <p:cNvSpPr/>
          <p:nvPr/>
        </p:nvSpPr>
        <p:spPr bwMode="auto">
          <a:xfrm>
            <a:off x="6210661" y="3745901"/>
            <a:ext cx="1368315" cy="1051251"/>
          </a:xfrm>
          <a:custGeom>
            <a:avLst/>
            <a:gdLst>
              <a:gd name="connsiteX0" fmla="*/ 898497 w 898497"/>
              <a:gd name="connsiteY0" fmla="*/ 0 h 2234316"/>
              <a:gd name="connsiteX1" fmla="*/ 0 w 898497"/>
              <a:gd name="connsiteY1" fmla="*/ 2234316 h 2234316"/>
              <a:gd name="connsiteX2" fmla="*/ 0 w 898497"/>
              <a:gd name="connsiteY2" fmla="*/ 2234316 h 2234316"/>
              <a:gd name="connsiteX0" fmla="*/ 898497 w 898497"/>
              <a:gd name="connsiteY0" fmla="*/ 0 h 2234316"/>
              <a:gd name="connsiteX1" fmla="*/ 453224 w 898497"/>
              <a:gd name="connsiteY1" fmla="*/ 1065474 h 2234316"/>
              <a:gd name="connsiteX2" fmla="*/ 0 w 898497"/>
              <a:gd name="connsiteY2" fmla="*/ 2234316 h 2234316"/>
              <a:gd name="connsiteX3" fmla="*/ 0 w 898497"/>
              <a:gd name="connsiteY3" fmla="*/ 2234316 h 2234316"/>
              <a:gd name="connsiteX0" fmla="*/ 898497 w 898497"/>
              <a:gd name="connsiteY0" fmla="*/ 0 h 2234316"/>
              <a:gd name="connsiteX1" fmla="*/ 659958 w 898497"/>
              <a:gd name="connsiteY1" fmla="*/ 1304013 h 2234316"/>
              <a:gd name="connsiteX2" fmla="*/ 0 w 898497"/>
              <a:gd name="connsiteY2" fmla="*/ 2234316 h 2234316"/>
              <a:gd name="connsiteX3" fmla="*/ 0 w 898497"/>
              <a:gd name="connsiteY3" fmla="*/ 2234316 h 2234316"/>
              <a:gd name="connsiteX0" fmla="*/ 898497 w 898497"/>
              <a:gd name="connsiteY0" fmla="*/ 0 h 2234316"/>
              <a:gd name="connsiteX1" fmla="*/ 659958 w 898497"/>
              <a:gd name="connsiteY1" fmla="*/ 1304013 h 2234316"/>
              <a:gd name="connsiteX2" fmla="*/ 0 w 898497"/>
              <a:gd name="connsiteY2" fmla="*/ 2234316 h 2234316"/>
              <a:gd name="connsiteX3" fmla="*/ 0 w 898497"/>
              <a:gd name="connsiteY3" fmla="*/ 2234316 h 2234316"/>
              <a:gd name="connsiteX0" fmla="*/ 898497 w 898497"/>
              <a:gd name="connsiteY0" fmla="*/ 0 h 2234316"/>
              <a:gd name="connsiteX1" fmla="*/ 264601 w 898497"/>
              <a:gd name="connsiteY1" fmla="*/ 647805 h 2234316"/>
              <a:gd name="connsiteX2" fmla="*/ 0 w 898497"/>
              <a:gd name="connsiteY2" fmla="*/ 2234316 h 2234316"/>
              <a:gd name="connsiteX3" fmla="*/ 0 w 898497"/>
              <a:gd name="connsiteY3" fmla="*/ 2234316 h 2234316"/>
              <a:gd name="connsiteX0" fmla="*/ 2170053 w 2170053"/>
              <a:gd name="connsiteY0" fmla="*/ 0 h 2250864"/>
              <a:gd name="connsiteX1" fmla="*/ 1536157 w 2170053"/>
              <a:gd name="connsiteY1" fmla="*/ 647805 h 2250864"/>
              <a:gd name="connsiteX2" fmla="*/ 1271556 w 2170053"/>
              <a:gd name="connsiteY2" fmla="*/ 2234316 h 2250864"/>
              <a:gd name="connsiteX3" fmla="*/ 0 w 2170053"/>
              <a:gd name="connsiteY3" fmla="*/ 1426675 h 2250864"/>
              <a:gd name="connsiteX0" fmla="*/ 2170053 w 2170053"/>
              <a:gd name="connsiteY0" fmla="*/ 0 h 1460586"/>
              <a:gd name="connsiteX1" fmla="*/ 1536157 w 2170053"/>
              <a:gd name="connsiteY1" fmla="*/ 647805 h 1460586"/>
              <a:gd name="connsiteX2" fmla="*/ 523582 w 2170053"/>
              <a:gd name="connsiteY2" fmla="*/ 147912 h 1460586"/>
              <a:gd name="connsiteX3" fmla="*/ 0 w 2170053"/>
              <a:gd name="connsiteY3" fmla="*/ 1426675 h 1460586"/>
              <a:gd name="connsiteX0" fmla="*/ 2170053 w 2170053"/>
              <a:gd name="connsiteY0" fmla="*/ 4012 h 1466951"/>
              <a:gd name="connsiteX1" fmla="*/ 523582 w 2170053"/>
              <a:gd name="connsiteY1" fmla="*/ 151924 h 1466951"/>
              <a:gd name="connsiteX2" fmla="*/ 0 w 2170053"/>
              <a:gd name="connsiteY2" fmla="*/ 1430687 h 1466951"/>
              <a:gd name="connsiteX0" fmla="*/ 2170053 w 2170053"/>
              <a:gd name="connsiteY0" fmla="*/ 0 h 1470210"/>
              <a:gd name="connsiteX1" fmla="*/ 854829 w 2170053"/>
              <a:gd name="connsiteY1" fmla="*/ 400300 h 1470210"/>
              <a:gd name="connsiteX2" fmla="*/ 0 w 2170053"/>
              <a:gd name="connsiteY2" fmla="*/ 1426675 h 1470210"/>
              <a:gd name="connsiteX0" fmla="*/ 1870864 w 1870864"/>
              <a:gd name="connsiteY0" fmla="*/ 0 h 1774807"/>
              <a:gd name="connsiteX1" fmla="*/ 854829 w 1870864"/>
              <a:gd name="connsiteY1" fmla="*/ 703164 h 1774807"/>
              <a:gd name="connsiteX2" fmla="*/ 0 w 1870864"/>
              <a:gd name="connsiteY2" fmla="*/ 1729539 h 1774807"/>
              <a:gd name="connsiteX0" fmla="*/ 1870864 w 1870864"/>
              <a:gd name="connsiteY0" fmla="*/ 0 h 1729539"/>
              <a:gd name="connsiteX1" fmla="*/ 854829 w 1870864"/>
              <a:gd name="connsiteY1" fmla="*/ 703164 h 1729539"/>
              <a:gd name="connsiteX2" fmla="*/ 0 w 1870864"/>
              <a:gd name="connsiteY2" fmla="*/ 1729539 h 1729539"/>
              <a:gd name="connsiteX0" fmla="*/ 1870864 w 1870864"/>
              <a:gd name="connsiteY0" fmla="*/ 0 h 1729539"/>
              <a:gd name="connsiteX1" fmla="*/ 694548 w 1870864"/>
              <a:gd name="connsiteY1" fmla="*/ 383473 h 1729539"/>
              <a:gd name="connsiteX2" fmla="*/ 0 w 1870864"/>
              <a:gd name="connsiteY2" fmla="*/ 1729539 h 1729539"/>
              <a:gd name="connsiteX0" fmla="*/ 1870864 w 1870864"/>
              <a:gd name="connsiteY0" fmla="*/ 0 h 1729539"/>
              <a:gd name="connsiteX1" fmla="*/ 641120 w 1870864"/>
              <a:gd name="connsiteY1" fmla="*/ 232040 h 1729539"/>
              <a:gd name="connsiteX2" fmla="*/ 0 w 1870864"/>
              <a:gd name="connsiteY2" fmla="*/ 1729539 h 1729539"/>
              <a:gd name="connsiteX0" fmla="*/ 1838808 w 1838808"/>
              <a:gd name="connsiteY0" fmla="*/ 42657 h 2764920"/>
              <a:gd name="connsiteX1" fmla="*/ 609064 w 1838808"/>
              <a:gd name="connsiteY1" fmla="*/ 274697 h 2764920"/>
              <a:gd name="connsiteX2" fmla="*/ 0 w 1838808"/>
              <a:gd name="connsiteY2" fmla="*/ 2764920 h 27649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38808" h="2764920">
                <a:moveTo>
                  <a:pt x="1838808" y="42657"/>
                </a:moveTo>
                <a:cubicBezTo>
                  <a:pt x="1495793" y="73472"/>
                  <a:pt x="915532" y="-179013"/>
                  <a:pt x="609064" y="274697"/>
                </a:cubicBezTo>
                <a:cubicBezTo>
                  <a:pt x="302596" y="728407"/>
                  <a:pt x="135348" y="2041409"/>
                  <a:pt x="0" y="2764920"/>
                </a:cubicBezTo>
              </a:path>
            </a:pathLst>
          </a:custGeom>
          <a:noFill/>
          <a:ln w="19050" cap="flat" cmpd="sng" algn="ctr">
            <a:solidFill>
              <a:srgbClr val="C00000"/>
            </a:solidFill>
            <a:prstDash val="solid"/>
            <a:round/>
            <a:headEnd type="none" w="med" len="med"/>
            <a:tailEnd type="stealth" w="med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641514" y="4725144"/>
            <a:ext cx="874702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 dirty="0" smtClean="0">
                <a:solidFill>
                  <a:srgbClr val="C00000"/>
                </a:solidFill>
              </a:rPr>
              <a:t>Ack frames may not be the first frames transmitted in the reverse direction due to scheduling conflicts</a:t>
            </a:r>
          </a:p>
        </p:txBody>
      </p:sp>
      <p:sp>
        <p:nvSpPr>
          <p:cNvPr id="27" name="Freeform 26"/>
          <p:cNvSpPr/>
          <p:nvPr/>
        </p:nvSpPr>
        <p:spPr bwMode="auto">
          <a:xfrm>
            <a:off x="6363061" y="3787377"/>
            <a:ext cx="2280251" cy="1021755"/>
          </a:xfrm>
          <a:custGeom>
            <a:avLst/>
            <a:gdLst>
              <a:gd name="connsiteX0" fmla="*/ 898497 w 898497"/>
              <a:gd name="connsiteY0" fmla="*/ 0 h 2234316"/>
              <a:gd name="connsiteX1" fmla="*/ 0 w 898497"/>
              <a:gd name="connsiteY1" fmla="*/ 2234316 h 2234316"/>
              <a:gd name="connsiteX2" fmla="*/ 0 w 898497"/>
              <a:gd name="connsiteY2" fmla="*/ 2234316 h 2234316"/>
              <a:gd name="connsiteX0" fmla="*/ 898497 w 898497"/>
              <a:gd name="connsiteY0" fmla="*/ 0 h 2234316"/>
              <a:gd name="connsiteX1" fmla="*/ 453224 w 898497"/>
              <a:gd name="connsiteY1" fmla="*/ 1065474 h 2234316"/>
              <a:gd name="connsiteX2" fmla="*/ 0 w 898497"/>
              <a:gd name="connsiteY2" fmla="*/ 2234316 h 2234316"/>
              <a:gd name="connsiteX3" fmla="*/ 0 w 898497"/>
              <a:gd name="connsiteY3" fmla="*/ 2234316 h 2234316"/>
              <a:gd name="connsiteX0" fmla="*/ 898497 w 898497"/>
              <a:gd name="connsiteY0" fmla="*/ 0 h 2234316"/>
              <a:gd name="connsiteX1" fmla="*/ 659958 w 898497"/>
              <a:gd name="connsiteY1" fmla="*/ 1304013 h 2234316"/>
              <a:gd name="connsiteX2" fmla="*/ 0 w 898497"/>
              <a:gd name="connsiteY2" fmla="*/ 2234316 h 2234316"/>
              <a:gd name="connsiteX3" fmla="*/ 0 w 898497"/>
              <a:gd name="connsiteY3" fmla="*/ 2234316 h 2234316"/>
              <a:gd name="connsiteX0" fmla="*/ 898497 w 898497"/>
              <a:gd name="connsiteY0" fmla="*/ 0 h 2234316"/>
              <a:gd name="connsiteX1" fmla="*/ 659958 w 898497"/>
              <a:gd name="connsiteY1" fmla="*/ 1304013 h 2234316"/>
              <a:gd name="connsiteX2" fmla="*/ 0 w 898497"/>
              <a:gd name="connsiteY2" fmla="*/ 2234316 h 2234316"/>
              <a:gd name="connsiteX3" fmla="*/ 0 w 898497"/>
              <a:gd name="connsiteY3" fmla="*/ 2234316 h 2234316"/>
              <a:gd name="connsiteX0" fmla="*/ 898497 w 898497"/>
              <a:gd name="connsiteY0" fmla="*/ 0 h 2234316"/>
              <a:gd name="connsiteX1" fmla="*/ 264601 w 898497"/>
              <a:gd name="connsiteY1" fmla="*/ 647805 h 2234316"/>
              <a:gd name="connsiteX2" fmla="*/ 0 w 898497"/>
              <a:gd name="connsiteY2" fmla="*/ 2234316 h 2234316"/>
              <a:gd name="connsiteX3" fmla="*/ 0 w 898497"/>
              <a:gd name="connsiteY3" fmla="*/ 2234316 h 2234316"/>
              <a:gd name="connsiteX0" fmla="*/ 2170053 w 2170053"/>
              <a:gd name="connsiteY0" fmla="*/ 0 h 2250864"/>
              <a:gd name="connsiteX1" fmla="*/ 1536157 w 2170053"/>
              <a:gd name="connsiteY1" fmla="*/ 647805 h 2250864"/>
              <a:gd name="connsiteX2" fmla="*/ 1271556 w 2170053"/>
              <a:gd name="connsiteY2" fmla="*/ 2234316 h 2250864"/>
              <a:gd name="connsiteX3" fmla="*/ 0 w 2170053"/>
              <a:gd name="connsiteY3" fmla="*/ 1426675 h 2250864"/>
              <a:gd name="connsiteX0" fmla="*/ 2170053 w 2170053"/>
              <a:gd name="connsiteY0" fmla="*/ 0 h 1460586"/>
              <a:gd name="connsiteX1" fmla="*/ 1536157 w 2170053"/>
              <a:gd name="connsiteY1" fmla="*/ 647805 h 1460586"/>
              <a:gd name="connsiteX2" fmla="*/ 523582 w 2170053"/>
              <a:gd name="connsiteY2" fmla="*/ 147912 h 1460586"/>
              <a:gd name="connsiteX3" fmla="*/ 0 w 2170053"/>
              <a:gd name="connsiteY3" fmla="*/ 1426675 h 1460586"/>
              <a:gd name="connsiteX0" fmla="*/ 2170053 w 2170053"/>
              <a:gd name="connsiteY0" fmla="*/ 4012 h 1466951"/>
              <a:gd name="connsiteX1" fmla="*/ 523582 w 2170053"/>
              <a:gd name="connsiteY1" fmla="*/ 151924 h 1466951"/>
              <a:gd name="connsiteX2" fmla="*/ 0 w 2170053"/>
              <a:gd name="connsiteY2" fmla="*/ 1430687 h 1466951"/>
              <a:gd name="connsiteX0" fmla="*/ 2170053 w 2170053"/>
              <a:gd name="connsiteY0" fmla="*/ 0 h 1470210"/>
              <a:gd name="connsiteX1" fmla="*/ 854829 w 2170053"/>
              <a:gd name="connsiteY1" fmla="*/ 400300 h 1470210"/>
              <a:gd name="connsiteX2" fmla="*/ 0 w 2170053"/>
              <a:gd name="connsiteY2" fmla="*/ 1426675 h 1470210"/>
              <a:gd name="connsiteX0" fmla="*/ 1870864 w 1870864"/>
              <a:gd name="connsiteY0" fmla="*/ 0 h 1774807"/>
              <a:gd name="connsiteX1" fmla="*/ 854829 w 1870864"/>
              <a:gd name="connsiteY1" fmla="*/ 703164 h 1774807"/>
              <a:gd name="connsiteX2" fmla="*/ 0 w 1870864"/>
              <a:gd name="connsiteY2" fmla="*/ 1729539 h 1774807"/>
              <a:gd name="connsiteX0" fmla="*/ 1870864 w 1870864"/>
              <a:gd name="connsiteY0" fmla="*/ 0 h 1729539"/>
              <a:gd name="connsiteX1" fmla="*/ 854829 w 1870864"/>
              <a:gd name="connsiteY1" fmla="*/ 703164 h 1729539"/>
              <a:gd name="connsiteX2" fmla="*/ 0 w 1870864"/>
              <a:gd name="connsiteY2" fmla="*/ 1729539 h 1729539"/>
              <a:gd name="connsiteX0" fmla="*/ 1870864 w 1870864"/>
              <a:gd name="connsiteY0" fmla="*/ 0 h 1729539"/>
              <a:gd name="connsiteX1" fmla="*/ 694548 w 1870864"/>
              <a:gd name="connsiteY1" fmla="*/ 383473 h 1729539"/>
              <a:gd name="connsiteX2" fmla="*/ 0 w 1870864"/>
              <a:gd name="connsiteY2" fmla="*/ 1729539 h 1729539"/>
              <a:gd name="connsiteX0" fmla="*/ 1870864 w 1870864"/>
              <a:gd name="connsiteY0" fmla="*/ 0 h 1729539"/>
              <a:gd name="connsiteX1" fmla="*/ 641120 w 1870864"/>
              <a:gd name="connsiteY1" fmla="*/ 232040 h 1729539"/>
              <a:gd name="connsiteX2" fmla="*/ 0 w 1870864"/>
              <a:gd name="connsiteY2" fmla="*/ 1729539 h 1729539"/>
              <a:gd name="connsiteX0" fmla="*/ 1838808 w 1838808"/>
              <a:gd name="connsiteY0" fmla="*/ 42657 h 2764920"/>
              <a:gd name="connsiteX1" fmla="*/ 609064 w 1838808"/>
              <a:gd name="connsiteY1" fmla="*/ 274697 h 2764920"/>
              <a:gd name="connsiteX2" fmla="*/ 0 w 1838808"/>
              <a:gd name="connsiteY2" fmla="*/ 2764920 h 2764920"/>
              <a:gd name="connsiteX0" fmla="*/ 1999143 w 1999143"/>
              <a:gd name="connsiteY0" fmla="*/ 0 h 3165704"/>
              <a:gd name="connsiteX1" fmla="*/ 609064 w 1999143"/>
              <a:gd name="connsiteY1" fmla="*/ 675481 h 3165704"/>
              <a:gd name="connsiteX2" fmla="*/ 0 w 1999143"/>
              <a:gd name="connsiteY2" fmla="*/ 3165704 h 3165704"/>
              <a:gd name="connsiteX0" fmla="*/ 1999143 w 1999143"/>
              <a:gd name="connsiteY0" fmla="*/ 0 h 3165704"/>
              <a:gd name="connsiteX1" fmla="*/ 609064 w 1999143"/>
              <a:gd name="connsiteY1" fmla="*/ 675481 h 3165704"/>
              <a:gd name="connsiteX2" fmla="*/ 0 w 1999143"/>
              <a:gd name="connsiteY2" fmla="*/ 3165704 h 3165704"/>
              <a:gd name="connsiteX0" fmla="*/ 1999143 w 1999143"/>
              <a:gd name="connsiteY0" fmla="*/ 0 h 3165704"/>
              <a:gd name="connsiteX1" fmla="*/ 609064 w 1999143"/>
              <a:gd name="connsiteY1" fmla="*/ 675481 h 3165704"/>
              <a:gd name="connsiteX2" fmla="*/ 0 w 1999143"/>
              <a:gd name="connsiteY2" fmla="*/ 3165704 h 3165704"/>
              <a:gd name="connsiteX0" fmla="*/ 1999143 w 1999143"/>
              <a:gd name="connsiteY0" fmla="*/ 0 h 3165704"/>
              <a:gd name="connsiteX1" fmla="*/ 602093 w 1999143"/>
              <a:gd name="connsiteY1" fmla="*/ 478399 h 3165704"/>
              <a:gd name="connsiteX2" fmla="*/ 0 w 1999143"/>
              <a:gd name="connsiteY2" fmla="*/ 3165704 h 31657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99143" h="3165704">
                <a:moveTo>
                  <a:pt x="1999143" y="0"/>
                </a:moveTo>
                <a:cubicBezTo>
                  <a:pt x="1879202" y="1139415"/>
                  <a:pt x="935283" y="-49218"/>
                  <a:pt x="602093" y="478399"/>
                </a:cubicBezTo>
                <a:cubicBezTo>
                  <a:pt x="268903" y="1006016"/>
                  <a:pt x="135348" y="2442193"/>
                  <a:pt x="0" y="3165704"/>
                </a:cubicBezTo>
              </a:path>
            </a:pathLst>
          </a:custGeom>
          <a:noFill/>
          <a:ln w="19050" cap="flat" cmpd="sng" algn="ctr">
            <a:solidFill>
              <a:srgbClr val="C00000"/>
            </a:solidFill>
            <a:prstDash val="solid"/>
            <a:round/>
            <a:headEnd type="none" w="med" len="med"/>
            <a:tailEnd type="stealth" w="med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8" name="Date Placeholder 3"/>
          <p:cNvSpPr txBox="1">
            <a:spLocks/>
          </p:cNvSpPr>
          <p:nvPr/>
        </p:nvSpPr>
        <p:spPr bwMode="auto">
          <a:xfrm>
            <a:off x="684213" y="393700"/>
            <a:ext cx="1752600" cy="23083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Nov. 2017</a:t>
            </a:r>
          </a:p>
        </p:txBody>
      </p:sp>
    </p:spTree>
    <p:extLst>
      <p:ext uri="{BB962C8B-B14F-4D97-AF65-F5344CB8AC3E}">
        <p14:creationId xmlns:p14="http://schemas.microsoft.com/office/powerpoint/2010/main" val="4260361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Simplex Tx and Rx TDD-SPs introduced in [3] result in implicit Ack and Block-Ack delayed to time slots allocated in the opposite direction</a:t>
            </a:r>
          </a:p>
          <a:p>
            <a:pPr lvl="1"/>
            <a:r>
              <a:rPr lang="en-US" smtClean="0"/>
              <a:t>SIFS response time no longer holds</a:t>
            </a:r>
          </a:p>
          <a:p>
            <a:r>
              <a:rPr lang="en-US" smtClean="0"/>
              <a:t>Preference for unequal length slots </a:t>
            </a:r>
          </a:p>
          <a:p>
            <a:pPr lvl="1"/>
            <a:r>
              <a:rPr lang="en-US" smtClean="0"/>
              <a:t>Improves efficiency of slot packing for asymmetric UL/DL traffic</a:t>
            </a:r>
          </a:p>
          <a:p>
            <a:pPr lvl="1"/>
            <a:r>
              <a:rPr lang="en-US" smtClean="0"/>
              <a:t>Prevents stalling of Tx link when no corresponding Rx slot allocation for sending Ack or Block Ack available </a:t>
            </a:r>
          </a:p>
          <a:p>
            <a:r>
              <a:rPr lang="en-US" smtClean="0"/>
              <a:t>Small slots for {Ack, Block Ack} frames improve efficiency</a:t>
            </a:r>
          </a:p>
          <a:p>
            <a:r>
              <a:rPr lang="en-US" smtClean="0"/>
              <a:t>Dedicated “data-only” slots allow maximum packing</a:t>
            </a:r>
          </a:p>
          <a:p>
            <a:pPr lvl="1"/>
            <a:r>
              <a:rPr lang="en-US" smtClean="0"/>
              <a:t>Single A-MPDU, with all packing decisions</a:t>
            </a:r>
          </a:p>
          <a:p>
            <a:pPr lvl="1"/>
            <a:r>
              <a:rPr lang="en-US" smtClean="0"/>
              <a:t>Ack and Block Ack response timeout need to be generalized from SIFS</a:t>
            </a:r>
          </a:p>
          <a:p>
            <a:pPr lvl="2"/>
            <a:r>
              <a:rPr lang="en-US" smtClean="0"/>
              <a:t>Generalization of immediate acknowledgement</a:t>
            </a:r>
          </a:p>
          <a:p>
            <a:pPr lvl="1"/>
            <a:endParaRPr lang="en-US" dirty="0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Delayed Acknowledgement</a:t>
            </a:r>
            <a:endParaRPr lang="en-US" dirty="0"/>
          </a:p>
        </p:txBody>
      </p:sp>
      <p:sp>
        <p:nvSpPr>
          <p:cNvPr id="20" name="Footer Placeholder 19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fr-FR" smtClean="0"/>
              <a:t>Djordje Tujkovic, Facebook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8DC72EFA-1DF8-481C-8B66-C8A1D5DAFDEA}" type="slidenum">
              <a:rPr lang="en-GB" smtClean="0"/>
              <a:pPr/>
              <a:t>7</a:t>
            </a:fld>
            <a:endParaRPr lang="en-GB"/>
          </a:p>
        </p:txBody>
      </p:sp>
      <p:sp>
        <p:nvSpPr>
          <p:cNvPr id="7" name="Date Placeholder 3"/>
          <p:cNvSpPr txBox="1">
            <a:spLocks/>
          </p:cNvSpPr>
          <p:nvPr/>
        </p:nvSpPr>
        <p:spPr bwMode="auto">
          <a:xfrm>
            <a:off x="684213" y="393700"/>
            <a:ext cx="1752600" cy="23083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Nov. 2017</a:t>
            </a:r>
          </a:p>
        </p:txBody>
      </p:sp>
    </p:spTree>
    <p:extLst>
      <p:ext uri="{BB962C8B-B14F-4D97-AF65-F5344CB8AC3E}">
        <p14:creationId xmlns:p14="http://schemas.microsoft.com/office/powerpoint/2010/main" val="109030838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689"/>
          <a:stretch/>
        </p:blipFill>
        <p:spPr>
          <a:xfrm>
            <a:off x="6372200" y="620688"/>
            <a:ext cx="2232248" cy="1865265"/>
          </a:xfrm>
          <a:prstGeom prst="rect">
            <a:avLst/>
          </a:prstGeom>
        </p:spPr>
      </p:pic>
      <p:sp>
        <p:nvSpPr>
          <p:cNvPr id="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Topology: DN to 2 CNs</a:t>
            </a:r>
          </a:p>
          <a:p>
            <a:r>
              <a:rPr lang="en-US" dirty="0" smtClean="0"/>
              <a:t>UDP traffic (6500 byte packets, MCS 9 rates)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247"/>
          <a:stretch/>
        </p:blipFill>
        <p:spPr>
          <a:xfrm>
            <a:off x="985666" y="3547047"/>
            <a:ext cx="7340352" cy="2978297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Example: Measured throughputs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fr-FR" smtClean="0"/>
              <a:t>Djordje Tujkovic, Facebook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5062879" y="2441775"/>
            <a:ext cx="3200400" cy="4572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U</a:t>
            </a:r>
            <a:r>
              <a:rPr lang="en-US" sz="1200" b="1" dirty="0" smtClean="0">
                <a:solidFill>
                  <a:schemeClr val="tx1"/>
                </a:solidFill>
              </a:rPr>
              <a:t>nequal slots (shown for 1 TDD subframe)</a:t>
            </a:r>
          </a:p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(Long slots for data*, short slots for Block Ack)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979712" y="2438965"/>
            <a:ext cx="3200400" cy="45720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E</a:t>
            </a:r>
            <a:r>
              <a:rPr lang="en-US" sz="1200" b="1" dirty="0" smtClean="0">
                <a:solidFill>
                  <a:schemeClr val="tx1"/>
                </a:solidFill>
              </a:rPr>
              <a:t>qual slots (shown for 1 TDD subframe)</a:t>
            </a:r>
          </a:p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(Data, Ack and Block Ack allowed everywhere) </a:t>
            </a:r>
            <a:endParaRPr lang="en-US" sz="1200" dirty="0">
              <a:solidFill>
                <a:schemeClr val="tx1"/>
              </a:solidFill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7678723"/>
              </p:ext>
            </p:extLst>
          </p:nvPr>
        </p:nvGraphicFramePr>
        <p:xfrm>
          <a:off x="5252120" y="2870632"/>
          <a:ext cx="3011158" cy="7086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7092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103191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437046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11847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Data 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Data 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BA1</a:t>
                      </a:r>
                      <a:endParaRPr lang="en-US" sz="11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1847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 smtClean="0">
                          <a:effectLst/>
                          <a:latin typeface="+mn-lt"/>
                        </a:rPr>
                        <a:t>Data 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 smtClean="0">
                          <a:effectLst/>
                          <a:latin typeface="+mn-lt"/>
                        </a:rPr>
                        <a:t>Data 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BA2</a:t>
                      </a:r>
                      <a:endParaRPr lang="en-US" sz="11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1847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 smtClean="0">
                          <a:effectLst/>
                          <a:latin typeface="+mn-lt"/>
                        </a:rPr>
                        <a:t>Data 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 smtClean="0">
                          <a:effectLst/>
                          <a:latin typeface="+mn-lt"/>
                        </a:rPr>
                        <a:t>Data 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BA3</a:t>
                      </a:r>
                      <a:endParaRPr lang="en-US" sz="11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1847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Data 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Data 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BA4</a:t>
                      </a:r>
                      <a:endParaRPr lang="en-US" sz="11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317549"/>
              </p:ext>
            </p:extLst>
          </p:nvPr>
        </p:nvGraphicFramePr>
        <p:xfrm>
          <a:off x="2051720" y="2870632"/>
          <a:ext cx="3011159" cy="7086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9884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99949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01282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10018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 smtClean="0">
                          <a:effectLst/>
                          <a:latin typeface="+mn-lt"/>
                        </a:rPr>
                        <a:t>General 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 smtClean="0">
                          <a:effectLst/>
                          <a:latin typeface="+mn-lt"/>
                        </a:rPr>
                        <a:t>General 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u="none" strike="noStrike" dirty="0" smtClean="0">
                          <a:effectLst/>
                          <a:latin typeface="+mn-lt"/>
                        </a:rPr>
                        <a:t>General 3</a:t>
                      </a:r>
                      <a:endParaRPr lang="en-US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0029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 smtClean="0">
                          <a:effectLst/>
                          <a:latin typeface="+mn-lt"/>
                        </a:rPr>
                        <a:t>General 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smtClean="0">
                          <a:effectLst/>
                          <a:latin typeface="+mn-lt"/>
                        </a:rPr>
                        <a:t>General 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 smtClean="0">
                          <a:effectLst/>
                          <a:latin typeface="+mn-lt"/>
                        </a:rPr>
                        <a:t>General 3</a:t>
                      </a:r>
                      <a:endParaRPr lang="en-US" sz="11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9801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 smtClean="0">
                          <a:effectLst/>
                          <a:latin typeface="+mn-lt"/>
                        </a:rPr>
                        <a:t>General 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smtClean="0">
                          <a:effectLst/>
                          <a:latin typeface="+mn-lt"/>
                        </a:rPr>
                        <a:t>General 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 smtClean="0">
                          <a:effectLst/>
                          <a:latin typeface="+mn-lt"/>
                        </a:rPr>
                        <a:t>General 4</a:t>
                      </a:r>
                      <a:endParaRPr lang="en-US" sz="11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9801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 smtClean="0">
                          <a:effectLst/>
                          <a:latin typeface="+mn-lt"/>
                        </a:rPr>
                        <a:t>General</a:t>
                      </a:r>
                      <a:r>
                        <a:rPr lang="en-US" sz="1100" b="0" u="none" strike="noStrike" baseline="0" dirty="0" smtClean="0">
                          <a:effectLst/>
                          <a:latin typeface="+mn-lt"/>
                        </a:rPr>
                        <a:t> 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 smtClean="0">
                          <a:effectLst/>
                          <a:latin typeface="+mn-lt"/>
                        </a:rPr>
                        <a:t>General 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 smtClean="0">
                          <a:effectLst/>
                          <a:latin typeface="+mn-lt"/>
                        </a:rPr>
                        <a:t>General 4</a:t>
                      </a:r>
                      <a:endParaRPr lang="en-US" sz="11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0" name="TextBox 19"/>
          <p:cNvSpPr txBox="1"/>
          <p:nvPr/>
        </p:nvSpPr>
        <p:spPr>
          <a:xfrm rot="5400000">
            <a:off x="7488116" y="3739072"/>
            <a:ext cx="2133461" cy="27073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sz="1200" dirty="0" smtClean="0">
                <a:solidFill>
                  <a:schemeClr val="tx1"/>
                </a:solidFill>
              </a:rPr>
              <a:t>* </a:t>
            </a:r>
            <a:r>
              <a:rPr lang="en-US" sz="1200" smtClean="0">
                <a:solidFill>
                  <a:schemeClr val="tx1"/>
                </a:solidFill>
              </a:rPr>
              <a:t>Minus infrequent Ack </a:t>
            </a:r>
            <a:r>
              <a:rPr lang="en-US" sz="1200" dirty="0" smtClean="0">
                <a:solidFill>
                  <a:schemeClr val="tx1"/>
                </a:solidFill>
              </a:rPr>
              <a:t>frames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" y="2485952"/>
            <a:ext cx="2051718" cy="1093339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171450" indent="-171450">
              <a:buFont typeface="Arial" charset="0"/>
              <a:buChar char="•"/>
            </a:pPr>
            <a:r>
              <a:rPr lang="en-US" sz="1200" dirty="0" smtClean="0">
                <a:solidFill>
                  <a:schemeClr val="tx1"/>
                </a:solidFill>
              </a:rPr>
              <a:t>Indices 1, 2, 3, 4 designate bandwidth allocation units</a:t>
            </a:r>
          </a:p>
          <a:p>
            <a:pPr marL="171450" indent="-171450">
              <a:buFont typeface="Arial" charset="0"/>
              <a:buChar char="•"/>
            </a:pPr>
            <a:r>
              <a:rPr lang="en-US" sz="1200" dirty="0" smtClean="0">
                <a:solidFill>
                  <a:schemeClr val="tx1"/>
                </a:solidFill>
              </a:rPr>
              <a:t>Allocations change every 25.6 msec in response to traffic (including allocation boundaries)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3" name="Oval 22"/>
          <p:cNvSpPr/>
          <p:nvPr/>
        </p:nvSpPr>
        <p:spPr bwMode="auto">
          <a:xfrm>
            <a:off x="3419872" y="5365556"/>
            <a:ext cx="1739180" cy="592489"/>
          </a:xfrm>
          <a:prstGeom prst="ellipse">
            <a:avLst/>
          </a:prstGeom>
          <a:noFill/>
          <a:ln w="222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5" name="Oval 24"/>
          <p:cNvSpPr/>
          <p:nvPr/>
        </p:nvSpPr>
        <p:spPr bwMode="auto">
          <a:xfrm>
            <a:off x="6577236" y="5356791"/>
            <a:ext cx="1739180" cy="592489"/>
          </a:xfrm>
          <a:prstGeom prst="ellipse">
            <a:avLst/>
          </a:prstGeom>
          <a:noFill/>
          <a:ln w="222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6" name="Date Placeholder 3"/>
          <p:cNvSpPr txBox="1">
            <a:spLocks/>
          </p:cNvSpPr>
          <p:nvPr/>
        </p:nvSpPr>
        <p:spPr bwMode="auto">
          <a:xfrm>
            <a:off x="684213" y="393700"/>
            <a:ext cx="1752600" cy="23083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Nov. 2017</a:t>
            </a:r>
          </a:p>
        </p:txBody>
      </p:sp>
    </p:spTree>
    <p:extLst>
      <p:ext uri="{BB962C8B-B14F-4D97-AF65-F5344CB8AC3E}">
        <p14:creationId xmlns:p14="http://schemas.microsoft.com/office/powerpoint/2010/main" val="470676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Two slot types relevant to Ack and Block Ack</a:t>
            </a:r>
          </a:p>
          <a:p>
            <a:pPr marL="685800" lvl="1" indent="-342900">
              <a:buFont typeface="+mj-lt"/>
              <a:buAutoNum type="arabicParenR"/>
            </a:pPr>
            <a:r>
              <a:rPr lang="en-US" b="1" dirty="0" smtClean="0"/>
              <a:t>“Data-only” slots where only data frames are allowed </a:t>
            </a:r>
          </a:p>
          <a:p>
            <a:pPr lvl="2"/>
            <a:r>
              <a:rPr lang="en-US" dirty="0" smtClean="0"/>
              <a:t>No management or control frames</a:t>
            </a:r>
          </a:p>
          <a:p>
            <a:pPr lvl="2"/>
            <a:r>
              <a:rPr lang="en-US" dirty="0" smtClean="0"/>
              <a:t>To help A-MPDU/Block Ack processing with limited on-chip hardware queues that are serving many Block-Ack sessions (many CNs)</a:t>
            </a:r>
          </a:p>
          <a:p>
            <a:pPr marL="685800" lvl="1" indent="-342900">
              <a:buFont typeface="+mj-lt"/>
              <a:buAutoNum type="arabicParenR"/>
            </a:pPr>
            <a:r>
              <a:rPr lang="en-US" b="1" dirty="0" smtClean="0"/>
              <a:t>“Regular” slots where all frame types are allowed</a:t>
            </a:r>
          </a:p>
          <a:p>
            <a:pPr lvl="2"/>
            <a:r>
              <a:rPr lang="en-US" dirty="0" smtClean="0"/>
              <a:t>Ack and Block Ack frame having the highest priority in regular slots</a:t>
            </a:r>
          </a:p>
          <a:p>
            <a:pPr lvl="2"/>
            <a:r>
              <a:rPr lang="en-US" dirty="0" smtClean="0"/>
              <a:t>Block Ack frame does not need to be the first frame transmitted in the slot, but if only one frame goes out it has to be the Block Ack frame.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Summary of requirements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fr-FR" smtClean="0"/>
              <a:t>Djordje Tujkovic, Facebook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7" name="Date Placeholder 3"/>
          <p:cNvSpPr txBox="1">
            <a:spLocks/>
          </p:cNvSpPr>
          <p:nvPr/>
        </p:nvSpPr>
        <p:spPr bwMode="auto">
          <a:xfrm>
            <a:off x="684213" y="393700"/>
            <a:ext cx="1752600" cy="23083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Nov. 2017</a:t>
            </a:r>
          </a:p>
        </p:txBody>
      </p:sp>
    </p:spTree>
    <p:extLst>
      <p:ext uri="{BB962C8B-B14F-4D97-AF65-F5344CB8AC3E}">
        <p14:creationId xmlns:p14="http://schemas.microsoft.com/office/powerpoint/2010/main" val="3246191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ee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beamforming_protocol_reuse_for_interference_measurement_and_periodic_beamforming_v1" id="{E874EAE3-F884-4049-BBC3-EEC432FBE190}" vid="{F1C2DAC2-5C99-C04B-BBA3-0D89ADD5B9DF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532</TotalTime>
  <Words>1114</Words>
  <Application>Microsoft Office PowerPoint</Application>
  <PresentationFormat>On-screen Show (4:3)</PresentationFormat>
  <Paragraphs>205</Paragraphs>
  <Slides>10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Arial Unicode MS</vt:lpstr>
      <vt:lpstr>MS Gothic</vt:lpstr>
      <vt:lpstr>Arial</vt:lpstr>
      <vt:lpstr>Courier New</vt:lpstr>
      <vt:lpstr>Mangal</vt:lpstr>
      <vt:lpstr>Times New Roman</vt:lpstr>
      <vt:lpstr>Wingdings</vt:lpstr>
      <vt:lpstr>ieee</vt:lpstr>
      <vt:lpstr>Ack and Block Ack handling for mmWave Distribution Network Use Case</vt:lpstr>
      <vt:lpstr>Introduction</vt:lpstr>
      <vt:lpstr>Background: Dynamic L2 Scheduling Support</vt:lpstr>
      <vt:lpstr>Background: Odd and Even Node Polarity</vt:lpstr>
      <vt:lpstr>Delayed Acknowledgement</vt:lpstr>
      <vt:lpstr>Ack frames and traffic imbalance</vt:lpstr>
      <vt:lpstr>Delayed Acknowledgement</vt:lpstr>
      <vt:lpstr>Example: Measured throughputs</vt:lpstr>
      <vt:lpstr>Summary of requirements</vt:lpstr>
      <vt:lpstr>References</vt:lpstr>
    </vt:vector>
  </TitlesOfParts>
  <Company>Intel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Beamforming for mmWave Distribution Networks</dc:title>
  <dc:creator>carlos.cordeiro@intel.com</dc:creator>
  <cp:keywords>CTPClassification=CTP_PUBLIC:VisualMarkings=</cp:keywords>
  <cp:lastModifiedBy>Edward Au</cp:lastModifiedBy>
  <cp:revision>648</cp:revision>
  <cp:lastPrinted>1601-01-01T00:00:00Z</cp:lastPrinted>
  <dcterms:created xsi:type="dcterms:W3CDTF">2016-09-11T14:22:53Z</dcterms:created>
  <dcterms:modified xsi:type="dcterms:W3CDTF">2017-11-01T13:59:41Z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5263d985-4224-47e5-8914-e0e3340231bc</vt:lpwstr>
  </property>
  <property fmtid="{D5CDD505-2E9C-101B-9397-08002B2CF9AE}" pid="3" name="CTP_TimeStamp">
    <vt:lpwstr>2016-11-10 20:35:16Z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CTP_PUBLIC</vt:lpwstr>
  </property>
</Properties>
</file>