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98" r:id="rId4"/>
    <p:sldId id="297" r:id="rId5"/>
    <p:sldId id="286" r:id="rId6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52">
          <p15:clr>
            <a:srgbClr val="A4A3A4"/>
          </p15:clr>
        </p15:guide>
        <p15:guide id="4" pos="42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>
      <p:cViewPr varScale="1">
        <p:scale>
          <a:sx n="116" d="100"/>
          <a:sy n="116" d="100"/>
        </p:scale>
        <p:origin x="1380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764" y="300"/>
      </p:cViewPr>
      <p:guideLst>
        <p:guide orient="horz" pos="2160"/>
        <p:guide pos="2880"/>
        <p:guide orient="horz" pos="1652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273" y="67907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116831" y="6870996"/>
            <a:ext cx="12086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4784" y="687099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1023931" y="296310"/>
            <a:ext cx="81867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1023932" y="687099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1023932" y="6862495"/>
            <a:ext cx="84140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1183" y="7188"/>
            <a:ext cx="2480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5352" y="7188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78" y="3372350"/>
            <a:ext cx="7507258" cy="319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569217" y="6873425"/>
            <a:ext cx="17023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523" y="6873425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068450" y="6873425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068450" y="6872210"/>
            <a:ext cx="8097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955982" y="227090"/>
            <a:ext cx="83226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doc.: IEEE 802.11-16/0XXXr0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471434" y="6873425"/>
            <a:ext cx="1800172" cy="2000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6560" indent="-366560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8874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7749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66240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54987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4373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Dejian Li (Huawei)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64451" y="6873425"/>
            <a:ext cx="448841" cy="2000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8038" y="536575"/>
            <a:ext cx="3538537" cy="2654300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TRN Subfield for Channel Aggregation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2017-11-02</a:t>
            </a:r>
            <a:endParaRPr lang="en-US" altLang="en-US" sz="2000" b="0" dirty="0" smtClean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Nov. 2017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Jinnan Liu(Huawei)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47701" y="600456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altLang="en-US" sz="2000" b="0" kern="0" dirty="0" smtClean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4375"/>
              </p:ext>
            </p:extLst>
          </p:nvPr>
        </p:nvGraphicFramePr>
        <p:xfrm>
          <a:off x="696913" y="2925763"/>
          <a:ext cx="7837487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5" name="Document" r:id="rId5" imgW="8490905" imgH="2715769" progId="Word.Document.8">
                  <p:embed/>
                </p:oleObj>
              </mc:Choice>
              <mc:Fallback>
                <p:oleObj name="Document" r:id="rId5" imgW="8490905" imgH="27157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925763"/>
                        <a:ext cx="7837487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pPr>
              <a:lnSpc>
                <a:spcPct val="130000"/>
              </a:lnSpc>
              <a:buSzPct val="70000"/>
              <a:buFont typeface="Arial" pitchFamily="34" charset="0"/>
              <a:buChar char="•"/>
            </a:pPr>
            <a:r>
              <a:rPr lang="en-US" altLang="zh-CN" sz="2000" dirty="0" smtClean="0"/>
              <a:t>In 11ay D0.8, the TRN subfield is defined for MIMO BF training</a:t>
            </a:r>
          </a:p>
          <a:p>
            <a:pPr lvl="1">
              <a:lnSpc>
                <a:spcPct val="110000"/>
              </a:lnSpc>
              <a:buSzPct val="70000"/>
              <a:buFont typeface="Arial" pitchFamily="34" charset="0"/>
              <a:buChar char="•"/>
            </a:pPr>
            <a:r>
              <a:rPr lang="en-US" altLang="zh-CN" sz="1600" dirty="0" smtClean="0"/>
              <a:t>For the </a:t>
            </a:r>
            <a:r>
              <a:rPr lang="en-US" altLang="zh-CN" sz="1600" i="1" dirty="0" smtClean="0"/>
              <a:t>i-</a:t>
            </a:r>
            <a:r>
              <a:rPr lang="en-US" altLang="zh-CN" sz="1600" dirty="0" err="1" smtClean="0"/>
              <a:t>th</a:t>
            </a:r>
            <a:r>
              <a:rPr lang="en-US" altLang="zh-CN" sz="1600" dirty="0" smtClean="0"/>
              <a:t> transmit chain,  the TRN subfield is defined as </a:t>
            </a:r>
          </a:p>
          <a:p>
            <a:pPr lvl="1">
              <a:lnSpc>
                <a:spcPct val="110000"/>
              </a:lnSpc>
              <a:buSzPct val="70000"/>
              <a:buNone/>
            </a:pPr>
            <a:r>
              <a:rPr lang="en-US" altLang="zh-CN" sz="1600" dirty="0" smtClean="0"/>
              <a:t>      where</a:t>
            </a:r>
          </a:p>
          <a:p>
            <a:pPr lvl="1">
              <a:lnSpc>
                <a:spcPct val="110000"/>
              </a:lnSpc>
              <a:buSzPct val="70000"/>
              <a:buFont typeface="Arial" pitchFamily="34" charset="0"/>
              <a:buChar char="•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number of </a:t>
            </a:r>
            <a:r>
              <a:rPr lang="en-US" altLang="zh-CN" sz="1600" dirty="0" err="1"/>
              <a:t>TRN</a:t>
            </a:r>
            <a:r>
              <a:rPr lang="en-US" altLang="zh-CN" sz="1600" baseline="30000" dirty="0" err="1"/>
              <a:t>i</a:t>
            </a:r>
            <a:r>
              <a:rPr lang="en-US" altLang="zh-CN" sz="1600" baseline="-25000" dirty="0" err="1"/>
              <a:t>basic</a:t>
            </a:r>
            <a:r>
              <a:rPr lang="en-US" altLang="zh-CN" sz="1600" dirty="0"/>
              <a:t> in one </a:t>
            </a:r>
            <a:r>
              <a:rPr lang="en-US" altLang="zh-CN" sz="1600" dirty="0" err="1"/>
              <a:t>TRN</a:t>
            </a:r>
            <a:r>
              <a:rPr lang="en-US" altLang="zh-CN" sz="1600" baseline="30000" dirty="0" err="1"/>
              <a:t>i</a:t>
            </a:r>
            <a:r>
              <a:rPr lang="en-US" altLang="zh-CN" sz="1600" baseline="30000" dirty="0"/>
              <a:t> </a:t>
            </a:r>
            <a:r>
              <a:rPr lang="en-US" altLang="zh-CN" sz="1600" dirty="0"/>
              <a:t>subfield is determined by the total number of transmit </a:t>
            </a:r>
            <a:r>
              <a:rPr lang="en-US" altLang="zh-CN" sz="1600" dirty="0" smtClean="0"/>
              <a:t>chains for both CB and CA</a:t>
            </a:r>
            <a:endParaRPr lang="en-US" altLang="zh-CN" sz="1600" baseline="-25000" dirty="0"/>
          </a:p>
          <a:p>
            <a:pPr lvl="1">
              <a:lnSpc>
                <a:spcPct val="110000"/>
              </a:lnSpc>
              <a:buSzPct val="70000"/>
              <a:buFont typeface="Arial" pitchFamily="34" charset="0"/>
              <a:buChar char="•"/>
            </a:pPr>
            <a:endParaRPr lang="en-US" altLang="zh-CN" sz="14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800" dirty="0" smtClean="0"/>
              <a:t>The overhead </a:t>
            </a:r>
            <a:r>
              <a:rPr lang="en-US" altLang="zh-CN" sz="1800" dirty="0"/>
              <a:t>of TRN for CA </a:t>
            </a:r>
            <a:r>
              <a:rPr lang="en-US" altLang="zh-CN" sz="1800" dirty="0" smtClean="0"/>
              <a:t>is higher than for CB.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400" dirty="0"/>
              <a:t>The </a:t>
            </a:r>
            <a:r>
              <a:rPr lang="en-US" altLang="zh-CN" sz="1400" dirty="0" smtClean="0"/>
              <a:t>number </a:t>
            </a:r>
            <a:r>
              <a:rPr lang="en-US" altLang="zh-CN" sz="1400" dirty="0"/>
              <a:t>of transmit </a:t>
            </a:r>
            <a:r>
              <a:rPr lang="en-US" altLang="zh-CN" sz="1400" dirty="0" smtClean="0"/>
              <a:t>chains per channel for CA is </a:t>
            </a:r>
            <a:r>
              <a:rPr lang="en-US" altLang="zh-CN" sz="1400" dirty="0"/>
              <a:t>half of the total number of transmit chains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400" dirty="0" smtClean="0"/>
              <a:t>TRN subfield is the basic element in TRN field and shall be transmitted repeatedly by P/M/N configuration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700" dirty="0" smtClean="0">
              <a:solidFill>
                <a:srgbClr val="0000FF"/>
              </a:solidFill>
            </a:endParaRP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buSzPct val="70000"/>
              <a:buFont typeface="Calibri" pitchFamily="34" charset="0"/>
              <a:buChar char="–"/>
            </a:pPr>
            <a:endParaRPr lang="en-US" sz="1400" dirty="0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463991"/>
              </p:ext>
            </p:extLst>
          </p:nvPr>
        </p:nvGraphicFramePr>
        <p:xfrm>
          <a:off x="6363008" y="2152474"/>
          <a:ext cx="160910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9" name="Equation" r:id="rId3" imgW="1282700" imgH="241300" progId="">
                  <p:embed/>
                </p:oleObj>
              </mc:Choice>
              <mc:Fallback>
                <p:oleObj name="Equation" r:id="rId3" imgW="1282700" imgH="241300" progId="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3008" y="2152474"/>
                        <a:ext cx="1609107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884" name="Picture 116"/>
          <p:cNvPicPr>
            <a:picLocks noChangeAspect="1" noChangeArrowheads="1"/>
          </p:cNvPicPr>
          <p:nvPr/>
        </p:nvPicPr>
        <p:blipFill>
          <a:blip r:embed="rId5" cstate="print"/>
          <a:srcRect t="8883"/>
          <a:stretch>
            <a:fillRect/>
          </a:stretch>
        </p:blipFill>
        <p:spPr bwMode="auto">
          <a:xfrm>
            <a:off x="2099480" y="2540000"/>
            <a:ext cx="3463120" cy="26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5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Nov. 2017</a:t>
            </a:r>
            <a:endParaRPr lang="en-US" dirty="0"/>
          </a:p>
        </p:txBody>
      </p:sp>
      <p:sp>
        <p:nvSpPr>
          <p:cNvPr id="11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802.11-17/1600r1</a:t>
            </a:r>
            <a:endParaRPr lang="en-US" dirty="0"/>
          </a:p>
        </p:txBody>
      </p:sp>
      <p:sp>
        <p:nvSpPr>
          <p:cNvPr id="12" name="Footer Placeholder 3"/>
          <p:cNvSpPr txBox="1">
            <a:spLocks/>
          </p:cNvSpPr>
          <p:nvPr/>
        </p:nvSpPr>
        <p:spPr bwMode="auto">
          <a:xfrm>
            <a:off x="5791198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Jinnan Liu(Huawei)</a:t>
            </a:r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 for TRN Subfield</a:t>
            </a:r>
            <a:endParaRPr lang="zh-CN" altLang="en-US" dirty="0"/>
          </a:p>
        </p:txBody>
      </p:sp>
      <p:sp>
        <p:nvSpPr>
          <p:cNvPr id="47" name="内容占位符 4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altLang="zh-CN" sz="1600" dirty="0" smtClean="0"/>
              <a:t>The problem is the CA </a:t>
            </a:r>
            <a:r>
              <a:rPr lang="en-US" altLang="zh-CN" sz="1600" dirty="0" smtClean="0"/>
              <a:t>TRN subfield may contain more </a:t>
            </a:r>
            <a:r>
              <a:rPr lang="en-US" altLang="zh-CN" sz="1600" dirty="0" err="1" smtClean="0"/>
              <a:t>TRN</a:t>
            </a:r>
            <a:r>
              <a:rPr lang="en-US" altLang="zh-CN" sz="1600" baseline="-25000" dirty="0" err="1" smtClean="0"/>
              <a:t>basic</a:t>
            </a:r>
            <a:r>
              <a:rPr lang="en-US" altLang="zh-CN" sz="1600" baseline="-25000" dirty="0" smtClean="0"/>
              <a:t> </a:t>
            </a:r>
            <a:r>
              <a:rPr lang="en-US" altLang="zh-CN" sz="1600" dirty="0" smtClean="0"/>
              <a:t>than the CB TRN </a:t>
            </a:r>
            <a:r>
              <a:rPr lang="en-US" altLang="zh-CN" sz="1600" dirty="0" smtClean="0"/>
              <a:t>subfield </a:t>
            </a:r>
            <a:r>
              <a:rPr lang="en-US" altLang="zh-CN" sz="1600" dirty="0" smtClean="0"/>
              <a:t>for the same #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chains per channel, which leads to low efficiency of CA TRN.</a:t>
            </a:r>
          </a:p>
          <a:p>
            <a:pPr lvl="1"/>
            <a:r>
              <a:rPr lang="en-US" altLang="zh-CN" sz="1600" dirty="0" smtClean="0"/>
              <a:t>For CB, #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chains per channel  =  total # </a:t>
            </a:r>
            <a:r>
              <a:rPr lang="en-US" altLang="zh-CN" sz="1600" dirty="0"/>
              <a:t>Transmit </a:t>
            </a:r>
            <a:r>
              <a:rPr lang="en-US" altLang="zh-CN" sz="1600" dirty="0" smtClean="0"/>
              <a:t>chains </a:t>
            </a:r>
          </a:p>
          <a:p>
            <a:pPr lvl="1"/>
            <a:r>
              <a:rPr lang="en-US" altLang="zh-CN" sz="1600" dirty="0" smtClean="0"/>
              <a:t>For CA, #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chains per channel  =  </a:t>
            </a:r>
            <a:r>
              <a:rPr lang="en-US" altLang="zh-CN" sz="1600" dirty="0" smtClean="0">
                <a:solidFill>
                  <a:srgbClr val="FF0000"/>
                </a:solidFill>
              </a:rPr>
              <a:t>½</a:t>
            </a:r>
            <a:r>
              <a:rPr lang="en-US" altLang="zh-CN" sz="1600" dirty="0" smtClean="0"/>
              <a:t> (total # </a:t>
            </a:r>
            <a:r>
              <a:rPr lang="en-US" altLang="zh-CN" sz="1600" dirty="0"/>
              <a:t>Transmit </a:t>
            </a:r>
            <a:r>
              <a:rPr lang="en-US" altLang="zh-CN" sz="1600" dirty="0" smtClean="0"/>
              <a:t>chains </a:t>
            </a:r>
            <a:r>
              <a:rPr lang="en-US" altLang="zh-CN" sz="1600" dirty="0"/>
              <a:t>)  </a:t>
            </a:r>
            <a:endParaRPr lang="en-US" altLang="zh-CN" sz="1600" dirty="0" smtClean="0"/>
          </a:p>
          <a:p>
            <a:r>
              <a:rPr lang="en-US" altLang="zh-CN" sz="1600" dirty="0" smtClean="0"/>
              <a:t>For </a:t>
            </a:r>
            <a:r>
              <a:rPr lang="en-US" altLang="zh-CN" sz="1600" dirty="0" smtClean="0">
                <a:solidFill>
                  <a:srgbClr val="0000FF"/>
                </a:solidFill>
              </a:rPr>
              <a:t>2.16+2.16, 2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Tx</a:t>
            </a:r>
            <a:r>
              <a:rPr lang="en-US" altLang="zh-CN" sz="1600" dirty="0" smtClean="0">
                <a:solidFill>
                  <a:srgbClr val="0000FF"/>
                </a:solidFill>
              </a:rPr>
              <a:t> chains per channel (N</a:t>
            </a:r>
            <a:r>
              <a:rPr lang="en-US" altLang="zh-CN" sz="1600" baseline="-25000" dirty="0" smtClean="0">
                <a:solidFill>
                  <a:srgbClr val="0000FF"/>
                </a:solidFill>
              </a:rPr>
              <a:t>TX</a:t>
            </a:r>
            <a:r>
              <a:rPr lang="en-US" altLang="zh-CN" sz="1600" dirty="0" smtClean="0">
                <a:solidFill>
                  <a:srgbClr val="0000FF"/>
                </a:solidFill>
              </a:rPr>
              <a:t>=4), </a:t>
            </a:r>
            <a:r>
              <a:rPr lang="en-US" altLang="zh-CN" sz="1600" dirty="0" smtClean="0"/>
              <a:t>then the TRN subfield for CA is</a:t>
            </a:r>
          </a:p>
          <a:p>
            <a:pPr>
              <a:spcBef>
                <a:spcPts val="600"/>
              </a:spcBef>
            </a:pPr>
            <a:endParaRPr lang="en-US" altLang="zh-CN" sz="1600" b="1" dirty="0" smtClean="0"/>
          </a:p>
          <a:p>
            <a:pPr>
              <a:spcBef>
                <a:spcPts val="600"/>
              </a:spcBef>
            </a:pPr>
            <a:r>
              <a:rPr lang="en-US" altLang="zh-CN" sz="1600" b="1" dirty="0" smtClean="0"/>
              <a:t>For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2.16GHz, 2 </a:t>
            </a:r>
            <a:r>
              <a:rPr lang="en-US" altLang="zh-CN" sz="1600" dirty="0" err="1" smtClean="0">
                <a:solidFill>
                  <a:srgbClr val="FF0000"/>
                </a:solidFill>
              </a:rPr>
              <a:t>Tx</a:t>
            </a:r>
            <a:r>
              <a:rPr lang="en-US" altLang="zh-CN" sz="1600" dirty="0" smtClean="0">
                <a:solidFill>
                  <a:srgbClr val="FF0000"/>
                </a:solidFill>
              </a:rPr>
              <a:t> </a:t>
            </a:r>
            <a:r>
              <a:rPr lang="en-US" altLang="zh-CN" sz="1600" dirty="0">
                <a:solidFill>
                  <a:srgbClr val="FF0000"/>
                </a:solidFill>
              </a:rPr>
              <a:t>chains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on single channel</a:t>
            </a:r>
            <a:r>
              <a:rPr lang="en-US" altLang="zh-CN" sz="1600" b="1" dirty="0" smtClean="0"/>
              <a:t>, the TRN subfield comprises only one</a:t>
            </a:r>
          </a:p>
          <a:p>
            <a:endParaRPr lang="en-US" altLang="zh-CN" sz="1600" dirty="0" smtClean="0"/>
          </a:p>
          <a:p>
            <a:pPr>
              <a:lnSpc>
                <a:spcPct val="130000"/>
              </a:lnSpc>
              <a:buSzPct val="70000"/>
              <a:buFont typeface="Arial" pitchFamily="34" charset="0"/>
              <a:buChar char="•"/>
            </a:pPr>
            <a:endParaRPr lang="en-US" altLang="zh-CN" sz="2000" dirty="0" smtClean="0"/>
          </a:p>
          <a:p>
            <a:pPr lvl="1">
              <a:lnSpc>
                <a:spcPct val="130000"/>
              </a:lnSpc>
              <a:buSzPct val="70000"/>
              <a:buFont typeface="Arial" pitchFamily="34" charset="0"/>
              <a:buChar char="•"/>
            </a:pPr>
            <a:endParaRPr lang="en-US" altLang="zh-CN" sz="1600" dirty="0" smtClean="0"/>
          </a:p>
          <a:p>
            <a:endParaRPr lang="en-US" altLang="zh-CN" sz="1600" dirty="0" smtClean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776790"/>
              </p:ext>
            </p:extLst>
          </p:nvPr>
        </p:nvGraphicFramePr>
        <p:xfrm>
          <a:off x="990600" y="3147590"/>
          <a:ext cx="16176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4" name="Equation" r:id="rId3" imgW="1282680" imgH="241200" progId="Equation.3">
                  <p:embed/>
                </p:oleObj>
              </mc:Choice>
              <mc:Fallback>
                <p:oleObj name="Equation" r:id="rId3" imgW="12826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7590"/>
                        <a:ext cx="16176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372676"/>
              </p:ext>
            </p:extLst>
          </p:nvPr>
        </p:nvGraphicFramePr>
        <p:xfrm>
          <a:off x="8010525" y="3581400"/>
          <a:ext cx="533400" cy="24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5" name="Equation" r:id="rId5" imgW="520560" imgH="241200" progId="Equation.3">
                  <p:embed/>
                </p:oleObj>
              </mc:Choice>
              <mc:Fallback>
                <p:oleObj name="Equation" r:id="rId5" imgW="5205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0525" y="3581400"/>
                        <a:ext cx="533400" cy="247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3871456"/>
            <a:ext cx="5866667" cy="2695238"/>
          </a:xfrm>
          <a:prstGeom prst="rect">
            <a:avLst/>
          </a:prstGeom>
        </p:spPr>
      </p:pic>
      <p:sp>
        <p:nvSpPr>
          <p:cNvPr id="10" name="Date Placeholder 5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Nov. 2017</a:t>
            </a:r>
            <a:endParaRPr lang="en-US" dirty="0"/>
          </a:p>
        </p:txBody>
      </p:sp>
      <p:sp>
        <p:nvSpPr>
          <p:cNvPr id="11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802.11-17/1600r1</a:t>
            </a:r>
            <a:endParaRPr lang="en-US" dirty="0"/>
          </a:p>
        </p:txBody>
      </p:sp>
      <p:sp>
        <p:nvSpPr>
          <p:cNvPr id="13" name="Footer Placeholder 3"/>
          <p:cNvSpPr txBox="1">
            <a:spLocks/>
          </p:cNvSpPr>
          <p:nvPr/>
        </p:nvSpPr>
        <p:spPr bwMode="auto">
          <a:xfrm>
            <a:off x="5791198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Jinnan Liu(Huawei)</a:t>
            </a:r>
          </a:p>
        </p:txBody>
      </p:sp>
    </p:spTree>
    <p:extLst>
      <p:ext uri="{BB962C8B-B14F-4D97-AF65-F5344CB8AC3E}">
        <p14:creationId xmlns:p14="http://schemas.microsoft.com/office/powerpoint/2010/main" val="36185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TRN Subfield for CA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Add a new table (Table 82) for CA TRN subfield definition</a:t>
            </a:r>
          </a:p>
          <a:p>
            <a:pPr lvl="1"/>
            <a:r>
              <a:rPr lang="en-US" altLang="zh-CN" sz="1800" dirty="0" smtClean="0"/>
              <a:t>The #</a:t>
            </a:r>
            <a:r>
              <a:rPr lang="en-US" altLang="zh-CN" sz="1800" dirty="0" err="1" smtClean="0"/>
              <a:t>TRN</a:t>
            </a:r>
            <a:r>
              <a:rPr lang="en-US" altLang="zh-CN" sz="1800" baseline="-25000" dirty="0" err="1" smtClean="0"/>
              <a:t>basic</a:t>
            </a:r>
            <a:r>
              <a:rPr lang="en-US" altLang="zh-CN" sz="1800" dirty="0" smtClean="0"/>
              <a:t> for total #Transmit chain s 4,6,8 is reduced for CA</a:t>
            </a: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" y="2724150"/>
            <a:ext cx="7953375" cy="3524250"/>
          </a:xfrm>
          <a:prstGeom prst="rect">
            <a:avLst/>
          </a:prstGeom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smtClean="0"/>
              <a:t>Nov. 2017</a:t>
            </a:r>
            <a:endParaRPr lang="en-US" dirty="0"/>
          </a:p>
        </p:txBody>
      </p:sp>
      <p:sp>
        <p:nvSpPr>
          <p:cNvPr id="9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802.11-17/1600r1</a:t>
            </a:r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5834062" y="6509502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Jinnan Liu(Huawei)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GB" altLang="en-US" sz="3200" b="1" kern="0" dirty="0" smtClean="0">
                <a:solidFill>
                  <a:schemeClr val="tx2"/>
                </a:solidFill>
                <a:latin typeface="+mj-lt"/>
                <a:cs typeface="MS PGothic" charset="0"/>
              </a:rPr>
              <a:t>Conclusion</a:t>
            </a:r>
            <a:endParaRPr kumimoji="0" lang="en-GB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For the CA TRN subfield, we propose a shorter TRN subfield for CA to reduce the overhead of BF training or tracking 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Jinnan Liu(Huawei)</a:t>
            </a:r>
          </a:p>
        </p:txBody>
      </p:sp>
      <p:sp>
        <p:nvSpPr>
          <p:cNvPr id="11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Nov. 2017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5605462" y="326390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 IEEE 802.11-17/1600r1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42783</TotalTime>
  <Words>331</Words>
  <Application>Microsoft Office PowerPoint</Application>
  <PresentationFormat>全屏显示(4:3)</PresentationFormat>
  <Paragraphs>51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Wingdings</vt:lpstr>
      <vt:lpstr>802-11-Submission</vt:lpstr>
      <vt:lpstr>Document</vt:lpstr>
      <vt:lpstr>Equation</vt:lpstr>
      <vt:lpstr>TRN Subfield for Channel Aggregation</vt:lpstr>
      <vt:lpstr>Motivation</vt:lpstr>
      <vt:lpstr>Issue for TRN Subfield</vt:lpstr>
      <vt:lpstr>Proposed TRN Subfield for CA </vt:lpstr>
      <vt:lpstr>PowerPoint 演示文稿</vt:lpstr>
    </vt:vector>
  </TitlesOfParts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Liujinnan (Vivian, HS)</cp:lastModifiedBy>
  <cp:revision>2956</cp:revision>
  <cp:lastPrinted>2014-11-04T15:04:57Z</cp:lastPrinted>
  <dcterms:created xsi:type="dcterms:W3CDTF">2007-04-17T18:10:23Z</dcterms:created>
  <dcterms:modified xsi:type="dcterms:W3CDTF">2017-11-02T03:55:57Z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(3)5N4i991l5bIc/3iwkD4h17JX5/UOMGKTKz41NOzPXcqgpxWMdY6cuowJwcsq2ubZZ/CaW4YC
qkQ+aWFgItYbj8+lnRnGdX3ayEImMgNjnrl6TfllHeCYcHq8KYE/qgAGBiWC2QP8P1c4PAse
IW1yooPAkv5WMvjirlL55EW8NZ+A0lFPD3YOFtHWukO34Iu+fg3mBJ1yTl8rzOc7k1S3RRlD
Wz7daVs56sDHILED6B</vt:lpwstr>
  </property>
  <property fmtid="{D5CDD505-2E9C-101B-9397-08002B2CF9AE}" pid="27" name="_2015_ms_pID_7253431">
    <vt:lpwstr>ydUPmMEYL9Xw1Kx4KKKADQD/8x5vfipb+vOf6C64DKR14HwL8ZNqxM
LRFhG4u2OhwcglQ7KVBKBldmVmOXlkny97sByjaflzx1EA1joVHZc6L7Y4a5H7l5DglDfBxJ
bHdv51KYdcHCxTi2minIk7DpgtbdMXeF2/kSZvglZnfWdAojud78xe1qYtOaqbFVEo39ZobU
79eMkd4UPUJ7KHtYHciEsPd9q3/Vrxmc615v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1477881363</vt:lpwstr>
  </property>
  <property fmtid="{D5CDD505-2E9C-101B-9397-08002B2CF9AE}" pid="32" name="_2015_ms_pID_7253432">
    <vt:lpwstr>aw==</vt:lpwstr>
  </property>
</Properties>
</file>