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69" r:id="rId2"/>
    <p:sldId id="446" r:id="rId3"/>
    <p:sldId id="438" r:id="rId4"/>
    <p:sldId id="444" r:id="rId5"/>
    <p:sldId id="445" r:id="rId6"/>
    <p:sldId id="439" r:id="rId7"/>
    <p:sldId id="447" r:id="rId8"/>
    <p:sldId id="448" r:id="rId9"/>
    <p:sldId id="440" r:id="rId10"/>
    <p:sldId id="449" r:id="rId1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autoAdjust="0"/>
    <p:restoredTop sz="95405" autoAdjust="0"/>
  </p:normalViewPr>
  <p:slideViewPr>
    <p:cSldViewPr>
      <p:cViewPr varScale="1">
        <p:scale>
          <a:sx n="92" d="100"/>
          <a:sy n="92" d="100"/>
        </p:scale>
        <p:origin x="1382" y="67"/>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302"/>
    </p:cViewPr>
  </p:sorterViewPr>
  <p:notesViewPr>
    <p:cSldViewPr>
      <p:cViewPr>
        <p:scale>
          <a:sx n="100" d="100"/>
          <a:sy n="100" d="100"/>
        </p:scale>
        <p:origin x="2376" y="-92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4143375" y="8982075"/>
            <a:ext cx="21748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Edward Au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8518559-2895-4D68-95D4-9014A91F804E}" type="slidenum">
              <a:rPr lang="en-US" altLang="en-US"/>
              <a:pPr>
                <a:defRPr/>
              </a:pPr>
              <a:t>‹#›</a:t>
            </a:fld>
            <a:endParaRPr lang="en-US" altLang="en-US"/>
          </a:p>
        </p:txBody>
      </p:sp>
      <p:sp>
        <p:nvSpPr>
          <p:cNvPr id="14341"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14343"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586473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13316"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646488" y="8985250"/>
            <a:ext cx="263525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Edward Au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A26A3F50-84E2-4BBF-8516-ABEA9C400E2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13321"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22"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136701953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02A180-74B8-4484-B59C-FBC18878D606}" type="slidenum">
              <a:rPr lang="en-US" altLang="en-US" smtClean="0"/>
              <a:pPr>
                <a:spcBef>
                  <a:spcPct val="0"/>
                </a:spcBef>
              </a:pPr>
              <a:t>1</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9041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02A180-74B8-4484-B59C-FBC18878D606}" type="slidenum">
              <a:rPr lang="en-US" altLang="en-US" smtClean="0"/>
              <a:pPr>
                <a:spcBef>
                  <a:spcPct val="0"/>
                </a:spcBef>
              </a:pPr>
              <a:t>10</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8138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02A180-74B8-4484-B59C-FBC18878D606}" type="slidenum">
              <a:rPr lang="en-US" altLang="en-US" smtClean="0"/>
              <a:pPr>
                <a:spcBef>
                  <a:spcPct val="0"/>
                </a:spcBef>
              </a:pPr>
              <a:t>2</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2563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02A180-74B8-4484-B59C-FBC18878D606}" type="slidenum">
              <a:rPr lang="en-US" altLang="en-US" smtClean="0"/>
              <a:pPr>
                <a:spcBef>
                  <a:spcPct val="0"/>
                </a:spcBef>
              </a:pPr>
              <a:t>3</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1688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02A180-74B8-4484-B59C-FBC18878D606}" type="slidenum">
              <a:rPr lang="en-US" altLang="en-US" smtClean="0"/>
              <a:pPr>
                <a:spcBef>
                  <a:spcPct val="0"/>
                </a:spcBef>
              </a:pPr>
              <a:t>4</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5032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02A180-74B8-4484-B59C-FBC18878D606}" type="slidenum">
              <a:rPr lang="en-US" altLang="en-US" smtClean="0"/>
              <a:pPr>
                <a:spcBef>
                  <a:spcPct val="0"/>
                </a:spcBef>
              </a:pPr>
              <a:t>5</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3951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02A180-74B8-4484-B59C-FBC18878D606}" type="slidenum">
              <a:rPr lang="en-US" altLang="en-US" smtClean="0"/>
              <a:pPr>
                <a:spcBef>
                  <a:spcPct val="0"/>
                </a:spcBef>
              </a:pPr>
              <a:t>6</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0166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02A180-74B8-4484-B59C-FBC18878D606}" type="slidenum">
              <a:rPr lang="en-US" altLang="en-US" smtClean="0"/>
              <a:pPr>
                <a:spcBef>
                  <a:spcPct val="0"/>
                </a:spcBef>
              </a:pPr>
              <a:t>7</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7871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02A180-74B8-4484-B59C-FBC18878D606}" type="slidenum">
              <a:rPr lang="en-US" altLang="en-US" smtClean="0"/>
              <a:pPr>
                <a:spcBef>
                  <a:spcPct val="0"/>
                </a:spcBef>
              </a:pPr>
              <a:t>8</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7309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02A180-74B8-4484-B59C-FBC18878D606}" type="slidenum">
              <a:rPr lang="en-US" altLang="en-US" smtClean="0"/>
              <a:pPr>
                <a:spcBef>
                  <a:spcPct val="0"/>
                </a:spcBef>
              </a:pPr>
              <a:t>9</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7091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955390" cy="276999"/>
          </a:xfrm>
        </p:spPr>
        <p:txBody>
          <a:bodyPr/>
          <a:lstStyle>
            <a:lvl1pPr>
              <a:defRPr/>
            </a:lvl1pPr>
          </a:lstStyle>
          <a:p>
            <a:pPr>
              <a:defRPr/>
            </a:pPr>
            <a:r>
              <a:rPr lang="en-US" dirty="0"/>
              <a:t>Sept 2017</a:t>
            </a:r>
          </a:p>
        </p:txBody>
      </p:sp>
      <p:sp>
        <p:nvSpPr>
          <p:cNvPr id="5" name="Rectangle 5"/>
          <p:cNvSpPr>
            <a:spLocks noGrp="1" noChangeArrowheads="1"/>
          </p:cNvSpPr>
          <p:nvPr>
            <p:ph type="ftr" sz="quarter" idx="11"/>
          </p:nvPr>
        </p:nvSpPr>
        <p:spPr/>
        <p:txBody>
          <a:bodyPr/>
          <a:lstStyle>
            <a:lvl1pPr>
              <a:defRPr/>
            </a:lvl1pPr>
          </a:lstStyle>
          <a:p>
            <a:pPr>
              <a:defRPr/>
            </a:pPr>
            <a:r>
              <a:rPr lang="en-US"/>
              <a:t>Dong Chen (Huawei Technologies)</a:t>
            </a:r>
          </a:p>
        </p:txBody>
      </p:sp>
      <p:sp>
        <p:nvSpPr>
          <p:cNvPr id="6" name="Rectangle 6"/>
          <p:cNvSpPr>
            <a:spLocks noGrp="1" noChangeArrowheads="1"/>
          </p:cNvSpPr>
          <p:nvPr>
            <p:ph type="sldNum" sz="quarter" idx="12"/>
          </p:nvPr>
        </p:nvSpPr>
        <p:spPr/>
        <p:txBody>
          <a:bodyPr/>
          <a:lstStyle>
            <a:lvl1pPr>
              <a:defRPr/>
            </a:lvl1pPr>
          </a:lstStyle>
          <a:p>
            <a:pPr>
              <a:defRPr/>
            </a:pPr>
            <a:r>
              <a:rPr lang="en-US" altLang="en-US"/>
              <a:t>Slide </a:t>
            </a:r>
            <a:fld id="{C8939BFE-86BC-4EED-895B-E4023A0ECF0A}" type="slidenum">
              <a:rPr lang="en-US" altLang="en-US"/>
              <a:pPr>
                <a:defRPr/>
              </a:pPr>
              <a:t>‹#›</a:t>
            </a:fld>
            <a:endParaRPr lang="en-US" altLang="en-US"/>
          </a:p>
        </p:txBody>
      </p:sp>
    </p:spTree>
    <p:extLst>
      <p:ext uri="{BB962C8B-B14F-4D97-AF65-F5344CB8AC3E}">
        <p14:creationId xmlns:p14="http://schemas.microsoft.com/office/powerpoint/2010/main" val="231922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r>
              <a:rPr lang="en-US"/>
              <a:t>May 2017</a:t>
            </a:r>
          </a:p>
        </p:txBody>
      </p:sp>
      <p:sp>
        <p:nvSpPr>
          <p:cNvPr id="5" name="Rectangle 5"/>
          <p:cNvSpPr>
            <a:spLocks noGrp="1" noChangeArrowheads="1"/>
          </p:cNvSpPr>
          <p:nvPr>
            <p:ph type="ftr" sz="quarter" idx="11"/>
          </p:nvPr>
        </p:nvSpPr>
        <p:spPr/>
        <p:txBody>
          <a:bodyPr/>
          <a:lstStyle>
            <a:lvl1pPr>
              <a:defRPr/>
            </a:lvl1pPr>
          </a:lstStyle>
          <a:p>
            <a:pPr>
              <a:defRPr/>
            </a:pPr>
            <a:r>
              <a:rPr lang="en-US"/>
              <a:t>Dong Chen (Huawei Technologies)</a:t>
            </a:r>
          </a:p>
        </p:txBody>
      </p:sp>
      <p:sp>
        <p:nvSpPr>
          <p:cNvPr id="6" name="Rectangle 6"/>
          <p:cNvSpPr>
            <a:spLocks noGrp="1" noChangeArrowheads="1"/>
          </p:cNvSpPr>
          <p:nvPr>
            <p:ph type="sldNum" sz="quarter" idx="12"/>
          </p:nvPr>
        </p:nvSpPr>
        <p:spPr/>
        <p:txBody>
          <a:bodyPr/>
          <a:lstStyle>
            <a:lvl1pPr>
              <a:defRPr/>
            </a:lvl1pPr>
          </a:lstStyle>
          <a:p>
            <a:pPr>
              <a:defRPr/>
            </a:pPr>
            <a:r>
              <a:rPr lang="en-US" altLang="en-US"/>
              <a:t>Slide </a:t>
            </a:r>
            <a:fld id="{B9C42A67-F160-4809-A46A-BB3FEE4910B4}" type="slidenum">
              <a:rPr lang="en-US" altLang="en-US"/>
              <a:pPr>
                <a:defRPr/>
              </a:pPr>
              <a:t>‹#›</a:t>
            </a:fld>
            <a:endParaRPr lang="en-US" altLang="en-US"/>
          </a:p>
        </p:txBody>
      </p:sp>
    </p:spTree>
    <p:extLst>
      <p:ext uri="{BB962C8B-B14F-4D97-AF65-F5344CB8AC3E}">
        <p14:creationId xmlns:p14="http://schemas.microsoft.com/office/powerpoint/2010/main" val="416554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r>
              <a:rPr lang="en-US"/>
              <a:t>May 2017</a:t>
            </a:r>
          </a:p>
        </p:txBody>
      </p:sp>
      <p:sp>
        <p:nvSpPr>
          <p:cNvPr id="5" name="Rectangle 5"/>
          <p:cNvSpPr>
            <a:spLocks noGrp="1" noChangeArrowheads="1"/>
          </p:cNvSpPr>
          <p:nvPr>
            <p:ph type="ftr" sz="quarter" idx="11"/>
          </p:nvPr>
        </p:nvSpPr>
        <p:spPr/>
        <p:txBody>
          <a:bodyPr/>
          <a:lstStyle>
            <a:lvl1pPr>
              <a:defRPr/>
            </a:lvl1pPr>
          </a:lstStyle>
          <a:p>
            <a:pPr>
              <a:defRPr/>
            </a:pPr>
            <a:r>
              <a:rPr lang="en-US"/>
              <a:t>Dong Chen (Huawei Technologies)</a:t>
            </a:r>
          </a:p>
        </p:txBody>
      </p:sp>
      <p:sp>
        <p:nvSpPr>
          <p:cNvPr id="6" name="Rectangle 6"/>
          <p:cNvSpPr>
            <a:spLocks noGrp="1" noChangeArrowheads="1"/>
          </p:cNvSpPr>
          <p:nvPr>
            <p:ph type="sldNum" sz="quarter" idx="12"/>
          </p:nvPr>
        </p:nvSpPr>
        <p:spPr/>
        <p:txBody>
          <a:bodyPr/>
          <a:lstStyle>
            <a:lvl1pPr>
              <a:defRPr/>
            </a:lvl1pPr>
          </a:lstStyle>
          <a:p>
            <a:pPr>
              <a:defRPr/>
            </a:pPr>
            <a:r>
              <a:rPr lang="en-US" altLang="en-US"/>
              <a:t>Slide </a:t>
            </a:r>
            <a:fld id="{AAD9511A-9B73-4255-B60A-FC01DB3DE671}" type="slidenum">
              <a:rPr lang="en-US" altLang="en-US"/>
              <a:pPr>
                <a:defRPr/>
              </a:pPr>
              <a:t>‹#›</a:t>
            </a:fld>
            <a:endParaRPr lang="en-US" altLang="en-US"/>
          </a:p>
        </p:txBody>
      </p:sp>
    </p:spTree>
    <p:extLst>
      <p:ext uri="{BB962C8B-B14F-4D97-AF65-F5344CB8AC3E}">
        <p14:creationId xmlns:p14="http://schemas.microsoft.com/office/powerpoint/2010/main" val="156247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79600" cy="276999"/>
          </a:xfrm>
        </p:spPr>
        <p:txBody>
          <a:bodyPr/>
          <a:lstStyle>
            <a:lvl1pPr>
              <a:defRPr/>
            </a:lvl1pPr>
          </a:lstStyle>
          <a:p>
            <a:pPr>
              <a:defRPr/>
            </a:pPr>
            <a:r>
              <a:rPr lang="en-US" dirty="0"/>
              <a:t>September 2017</a:t>
            </a:r>
          </a:p>
        </p:txBody>
      </p:sp>
      <p:sp>
        <p:nvSpPr>
          <p:cNvPr id="5" name="Rectangle 5"/>
          <p:cNvSpPr>
            <a:spLocks noGrp="1" noChangeArrowheads="1"/>
          </p:cNvSpPr>
          <p:nvPr>
            <p:ph type="ftr" sz="quarter" idx="11"/>
          </p:nvPr>
        </p:nvSpPr>
        <p:spPr/>
        <p:txBody>
          <a:bodyPr/>
          <a:lstStyle>
            <a:lvl1pPr>
              <a:defRPr/>
            </a:lvl1pPr>
          </a:lstStyle>
          <a:p>
            <a:pPr>
              <a:defRPr/>
            </a:pPr>
            <a:r>
              <a:rPr lang="en-US"/>
              <a:t>Dong Chen (Huawei Technologies)</a:t>
            </a:r>
          </a:p>
        </p:txBody>
      </p:sp>
      <p:sp>
        <p:nvSpPr>
          <p:cNvPr id="6" name="Rectangle 6"/>
          <p:cNvSpPr>
            <a:spLocks noGrp="1" noChangeArrowheads="1"/>
          </p:cNvSpPr>
          <p:nvPr>
            <p:ph type="sldNum" sz="quarter" idx="12"/>
          </p:nvPr>
        </p:nvSpPr>
        <p:spPr/>
        <p:txBody>
          <a:bodyPr/>
          <a:lstStyle>
            <a:lvl1pPr>
              <a:defRPr/>
            </a:lvl1pPr>
          </a:lstStyle>
          <a:p>
            <a:pPr>
              <a:defRPr/>
            </a:pPr>
            <a:r>
              <a:rPr lang="en-US" altLang="en-US"/>
              <a:t>Slide </a:t>
            </a:r>
            <a:fld id="{D79B4CAB-5470-4CD8-A020-3C9FB397084B}" type="slidenum">
              <a:rPr lang="en-US" altLang="en-US"/>
              <a:pPr>
                <a:defRPr/>
              </a:pPr>
              <a:t>‹#›</a:t>
            </a:fld>
            <a:endParaRPr lang="en-US" altLang="en-US"/>
          </a:p>
        </p:txBody>
      </p:sp>
    </p:spTree>
    <p:extLst>
      <p:ext uri="{BB962C8B-B14F-4D97-AF65-F5344CB8AC3E}">
        <p14:creationId xmlns:p14="http://schemas.microsoft.com/office/powerpoint/2010/main" val="87043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a:t>May 2017</a:t>
            </a:r>
          </a:p>
        </p:txBody>
      </p:sp>
      <p:sp>
        <p:nvSpPr>
          <p:cNvPr id="5" name="Rectangle 5"/>
          <p:cNvSpPr>
            <a:spLocks noGrp="1" noChangeArrowheads="1"/>
          </p:cNvSpPr>
          <p:nvPr>
            <p:ph type="ftr" sz="quarter" idx="11"/>
          </p:nvPr>
        </p:nvSpPr>
        <p:spPr/>
        <p:txBody>
          <a:bodyPr/>
          <a:lstStyle>
            <a:lvl1pPr>
              <a:defRPr/>
            </a:lvl1pPr>
          </a:lstStyle>
          <a:p>
            <a:pPr>
              <a:defRPr/>
            </a:pPr>
            <a:r>
              <a:rPr lang="en-US"/>
              <a:t>Dong Chen (Huawei Technologies)</a:t>
            </a:r>
          </a:p>
        </p:txBody>
      </p:sp>
      <p:sp>
        <p:nvSpPr>
          <p:cNvPr id="6" name="Rectangle 6"/>
          <p:cNvSpPr>
            <a:spLocks noGrp="1" noChangeArrowheads="1"/>
          </p:cNvSpPr>
          <p:nvPr>
            <p:ph type="sldNum" sz="quarter" idx="12"/>
          </p:nvPr>
        </p:nvSpPr>
        <p:spPr/>
        <p:txBody>
          <a:bodyPr/>
          <a:lstStyle>
            <a:lvl1pPr>
              <a:defRPr/>
            </a:lvl1pPr>
          </a:lstStyle>
          <a:p>
            <a:pPr>
              <a:defRPr/>
            </a:pPr>
            <a:r>
              <a:rPr lang="en-US" altLang="en-US"/>
              <a:t>Slide </a:t>
            </a:r>
            <a:fld id="{6822C91D-764C-498A-A4A7-E74014E7368E}" type="slidenum">
              <a:rPr lang="en-US" altLang="en-US"/>
              <a:pPr>
                <a:defRPr/>
              </a:pPr>
              <a:t>‹#›</a:t>
            </a:fld>
            <a:endParaRPr lang="en-US" altLang="en-US"/>
          </a:p>
        </p:txBody>
      </p:sp>
    </p:spTree>
    <p:extLst>
      <p:ext uri="{BB962C8B-B14F-4D97-AF65-F5344CB8AC3E}">
        <p14:creationId xmlns:p14="http://schemas.microsoft.com/office/powerpoint/2010/main" val="207729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p:txBody>
          <a:bodyPr/>
          <a:lstStyle>
            <a:lvl1pPr>
              <a:defRPr/>
            </a:lvl1pPr>
          </a:lstStyle>
          <a:p>
            <a:pPr>
              <a:defRPr/>
            </a:pPr>
            <a:r>
              <a:rPr lang="en-US"/>
              <a:t>May 2017</a:t>
            </a:r>
          </a:p>
        </p:txBody>
      </p:sp>
      <p:sp>
        <p:nvSpPr>
          <p:cNvPr id="6" name="Rectangle 11"/>
          <p:cNvSpPr>
            <a:spLocks noGrp="1" noChangeArrowheads="1"/>
          </p:cNvSpPr>
          <p:nvPr>
            <p:ph type="ftr" sz="quarter" idx="11"/>
          </p:nvPr>
        </p:nvSpPr>
        <p:spPr/>
        <p:txBody>
          <a:bodyPr/>
          <a:lstStyle>
            <a:lvl1pPr>
              <a:defRPr/>
            </a:lvl1pPr>
          </a:lstStyle>
          <a:p>
            <a:pPr>
              <a:defRPr/>
            </a:pPr>
            <a:r>
              <a:rPr lang="en-US"/>
              <a:t>Dong Chen (Huawei Technologies)</a:t>
            </a:r>
          </a:p>
        </p:txBody>
      </p:sp>
      <p:sp>
        <p:nvSpPr>
          <p:cNvPr id="7" name="Rectangle 12"/>
          <p:cNvSpPr>
            <a:spLocks noGrp="1" noChangeArrowheads="1"/>
          </p:cNvSpPr>
          <p:nvPr>
            <p:ph type="sldNum" sz="quarter" idx="12"/>
          </p:nvPr>
        </p:nvSpPr>
        <p:spPr/>
        <p:txBody>
          <a:bodyPr/>
          <a:lstStyle>
            <a:lvl1pPr>
              <a:defRPr/>
            </a:lvl1pPr>
          </a:lstStyle>
          <a:p>
            <a:pPr>
              <a:defRPr/>
            </a:pPr>
            <a:r>
              <a:rPr lang="en-US" altLang="en-US"/>
              <a:t>Slide </a:t>
            </a:r>
            <a:fld id="{55A3D5A6-5270-44F6-9985-3D1A3051EFA9}" type="slidenum">
              <a:rPr lang="en-US" altLang="en-US"/>
              <a:pPr>
                <a:defRPr/>
              </a:pPr>
              <a:t>‹#›</a:t>
            </a:fld>
            <a:endParaRPr lang="en-US" altLang="en-US"/>
          </a:p>
        </p:txBody>
      </p:sp>
    </p:spTree>
    <p:extLst>
      <p:ext uri="{BB962C8B-B14F-4D97-AF65-F5344CB8AC3E}">
        <p14:creationId xmlns:p14="http://schemas.microsoft.com/office/powerpoint/2010/main" val="92471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r>
              <a:rPr lang="en-US"/>
              <a:t>May 2017</a:t>
            </a:r>
          </a:p>
        </p:txBody>
      </p:sp>
      <p:sp>
        <p:nvSpPr>
          <p:cNvPr id="8" name="Rectangle 5"/>
          <p:cNvSpPr>
            <a:spLocks noGrp="1" noChangeArrowheads="1"/>
          </p:cNvSpPr>
          <p:nvPr>
            <p:ph type="ftr" sz="quarter" idx="11"/>
          </p:nvPr>
        </p:nvSpPr>
        <p:spPr/>
        <p:txBody>
          <a:bodyPr/>
          <a:lstStyle>
            <a:lvl1pPr>
              <a:defRPr/>
            </a:lvl1pPr>
          </a:lstStyle>
          <a:p>
            <a:pPr>
              <a:defRPr/>
            </a:pPr>
            <a:r>
              <a:rPr lang="en-US"/>
              <a:t>Dong Chen (Huawei Technologies)</a:t>
            </a:r>
          </a:p>
        </p:txBody>
      </p:sp>
      <p:sp>
        <p:nvSpPr>
          <p:cNvPr id="9" name="Rectangle 6"/>
          <p:cNvSpPr>
            <a:spLocks noGrp="1" noChangeArrowheads="1"/>
          </p:cNvSpPr>
          <p:nvPr>
            <p:ph type="sldNum" sz="quarter" idx="12"/>
          </p:nvPr>
        </p:nvSpPr>
        <p:spPr/>
        <p:txBody>
          <a:bodyPr/>
          <a:lstStyle>
            <a:lvl1pPr>
              <a:defRPr/>
            </a:lvl1pPr>
          </a:lstStyle>
          <a:p>
            <a:pPr>
              <a:defRPr/>
            </a:pPr>
            <a:r>
              <a:rPr lang="en-US" altLang="en-US"/>
              <a:t>Slide </a:t>
            </a:r>
            <a:fld id="{58F48001-560F-4754-A1E4-860FEF88F55D}" type="slidenum">
              <a:rPr lang="en-US" altLang="en-US"/>
              <a:pPr>
                <a:defRPr/>
              </a:pPr>
              <a:t>‹#›</a:t>
            </a:fld>
            <a:endParaRPr lang="en-US" altLang="en-US"/>
          </a:p>
        </p:txBody>
      </p:sp>
    </p:spTree>
    <p:extLst>
      <p:ext uri="{BB962C8B-B14F-4D97-AF65-F5344CB8AC3E}">
        <p14:creationId xmlns:p14="http://schemas.microsoft.com/office/powerpoint/2010/main" val="285513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r>
              <a:rPr lang="en-US"/>
              <a:t>May 2017</a:t>
            </a:r>
          </a:p>
        </p:txBody>
      </p:sp>
      <p:sp>
        <p:nvSpPr>
          <p:cNvPr id="4" name="Rectangle 5"/>
          <p:cNvSpPr>
            <a:spLocks noGrp="1" noChangeArrowheads="1"/>
          </p:cNvSpPr>
          <p:nvPr>
            <p:ph type="ftr" sz="quarter" idx="11"/>
          </p:nvPr>
        </p:nvSpPr>
        <p:spPr/>
        <p:txBody>
          <a:bodyPr/>
          <a:lstStyle>
            <a:lvl1pPr>
              <a:defRPr/>
            </a:lvl1pPr>
          </a:lstStyle>
          <a:p>
            <a:pPr>
              <a:defRPr/>
            </a:pPr>
            <a:r>
              <a:rPr lang="en-US"/>
              <a:t>Dong Chen (Huawei Technologies)</a:t>
            </a:r>
          </a:p>
        </p:txBody>
      </p:sp>
      <p:sp>
        <p:nvSpPr>
          <p:cNvPr id="5" name="Rectangle 6"/>
          <p:cNvSpPr>
            <a:spLocks noGrp="1" noChangeArrowheads="1"/>
          </p:cNvSpPr>
          <p:nvPr>
            <p:ph type="sldNum" sz="quarter" idx="12"/>
          </p:nvPr>
        </p:nvSpPr>
        <p:spPr/>
        <p:txBody>
          <a:bodyPr/>
          <a:lstStyle>
            <a:lvl1pPr>
              <a:defRPr/>
            </a:lvl1pPr>
          </a:lstStyle>
          <a:p>
            <a:pPr>
              <a:defRPr/>
            </a:pPr>
            <a:r>
              <a:rPr lang="en-US" altLang="en-US"/>
              <a:t>Slide </a:t>
            </a:r>
            <a:fld id="{A9507B43-83DC-49E6-9D80-12974AA62C02}" type="slidenum">
              <a:rPr lang="en-US" altLang="en-US"/>
              <a:pPr>
                <a:defRPr/>
              </a:pPr>
              <a:t>‹#›</a:t>
            </a:fld>
            <a:endParaRPr lang="en-US" altLang="en-US"/>
          </a:p>
        </p:txBody>
      </p:sp>
    </p:spTree>
    <p:extLst>
      <p:ext uri="{BB962C8B-B14F-4D97-AF65-F5344CB8AC3E}">
        <p14:creationId xmlns:p14="http://schemas.microsoft.com/office/powerpoint/2010/main" val="22150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t>May 2017</a:t>
            </a:r>
          </a:p>
        </p:txBody>
      </p:sp>
      <p:sp>
        <p:nvSpPr>
          <p:cNvPr id="3" name="Rectangle 5"/>
          <p:cNvSpPr>
            <a:spLocks noGrp="1" noChangeArrowheads="1"/>
          </p:cNvSpPr>
          <p:nvPr>
            <p:ph type="ftr" sz="quarter" idx="11"/>
          </p:nvPr>
        </p:nvSpPr>
        <p:spPr/>
        <p:txBody>
          <a:bodyPr/>
          <a:lstStyle>
            <a:lvl1pPr>
              <a:defRPr/>
            </a:lvl1pPr>
          </a:lstStyle>
          <a:p>
            <a:pPr>
              <a:defRPr/>
            </a:pPr>
            <a:r>
              <a:rPr lang="en-US"/>
              <a:t>Dong Chen (Huawei Technologies)</a:t>
            </a:r>
          </a:p>
        </p:txBody>
      </p:sp>
      <p:sp>
        <p:nvSpPr>
          <p:cNvPr id="4" name="Rectangle 6"/>
          <p:cNvSpPr>
            <a:spLocks noGrp="1" noChangeArrowheads="1"/>
          </p:cNvSpPr>
          <p:nvPr>
            <p:ph type="sldNum" sz="quarter" idx="12"/>
          </p:nvPr>
        </p:nvSpPr>
        <p:spPr/>
        <p:txBody>
          <a:bodyPr/>
          <a:lstStyle>
            <a:lvl1pPr>
              <a:defRPr/>
            </a:lvl1pPr>
          </a:lstStyle>
          <a:p>
            <a:pPr>
              <a:defRPr/>
            </a:pPr>
            <a:r>
              <a:rPr lang="en-US" altLang="en-US"/>
              <a:t>Slide </a:t>
            </a:r>
            <a:fld id="{C3E8F643-EDED-40A9-9A50-72F0800E8F45}" type="slidenum">
              <a:rPr lang="en-US" altLang="en-US"/>
              <a:pPr>
                <a:defRPr/>
              </a:pPr>
              <a:t>‹#›</a:t>
            </a:fld>
            <a:endParaRPr lang="en-US" altLang="en-US"/>
          </a:p>
        </p:txBody>
      </p:sp>
    </p:spTree>
    <p:extLst>
      <p:ext uri="{BB962C8B-B14F-4D97-AF65-F5344CB8AC3E}">
        <p14:creationId xmlns:p14="http://schemas.microsoft.com/office/powerpoint/2010/main" val="157133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en-US"/>
              <a:t>May 2017</a:t>
            </a:r>
          </a:p>
        </p:txBody>
      </p:sp>
      <p:sp>
        <p:nvSpPr>
          <p:cNvPr id="6" name="Rectangle 11"/>
          <p:cNvSpPr>
            <a:spLocks noGrp="1" noChangeArrowheads="1"/>
          </p:cNvSpPr>
          <p:nvPr>
            <p:ph type="ftr" sz="quarter" idx="11"/>
          </p:nvPr>
        </p:nvSpPr>
        <p:spPr/>
        <p:txBody>
          <a:bodyPr/>
          <a:lstStyle>
            <a:lvl1pPr>
              <a:defRPr/>
            </a:lvl1pPr>
          </a:lstStyle>
          <a:p>
            <a:pPr>
              <a:defRPr/>
            </a:pPr>
            <a:r>
              <a:rPr lang="en-US"/>
              <a:t>Dong Chen (Huawei Technologies)</a:t>
            </a:r>
          </a:p>
        </p:txBody>
      </p:sp>
      <p:sp>
        <p:nvSpPr>
          <p:cNvPr id="7" name="Rectangle 12"/>
          <p:cNvSpPr>
            <a:spLocks noGrp="1" noChangeArrowheads="1"/>
          </p:cNvSpPr>
          <p:nvPr>
            <p:ph type="sldNum" sz="quarter" idx="12"/>
          </p:nvPr>
        </p:nvSpPr>
        <p:spPr/>
        <p:txBody>
          <a:bodyPr/>
          <a:lstStyle>
            <a:lvl1pPr>
              <a:defRPr/>
            </a:lvl1pPr>
          </a:lstStyle>
          <a:p>
            <a:pPr>
              <a:defRPr/>
            </a:pPr>
            <a:r>
              <a:rPr lang="en-US" altLang="en-US"/>
              <a:t>Slide </a:t>
            </a:r>
            <a:fld id="{3A1B2735-C927-4067-9CA0-38F7EFDB7D82}" type="slidenum">
              <a:rPr lang="en-US" altLang="en-US"/>
              <a:pPr>
                <a:defRPr/>
              </a:pPr>
              <a:t>‹#›</a:t>
            </a:fld>
            <a:endParaRPr lang="en-US" altLang="en-US"/>
          </a:p>
        </p:txBody>
      </p:sp>
    </p:spTree>
    <p:extLst>
      <p:ext uri="{BB962C8B-B14F-4D97-AF65-F5344CB8AC3E}">
        <p14:creationId xmlns:p14="http://schemas.microsoft.com/office/powerpoint/2010/main" val="60258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en-US"/>
              <a:t>May 2017</a:t>
            </a:r>
          </a:p>
        </p:txBody>
      </p:sp>
      <p:sp>
        <p:nvSpPr>
          <p:cNvPr id="6" name="Rectangle 11"/>
          <p:cNvSpPr>
            <a:spLocks noGrp="1" noChangeArrowheads="1"/>
          </p:cNvSpPr>
          <p:nvPr>
            <p:ph type="ftr" sz="quarter" idx="11"/>
          </p:nvPr>
        </p:nvSpPr>
        <p:spPr/>
        <p:txBody>
          <a:bodyPr/>
          <a:lstStyle>
            <a:lvl1pPr>
              <a:defRPr/>
            </a:lvl1pPr>
          </a:lstStyle>
          <a:p>
            <a:pPr>
              <a:defRPr/>
            </a:pPr>
            <a:r>
              <a:rPr lang="en-US"/>
              <a:t>Dong Chen (Huawei Technologies)</a:t>
            </a:r>
          </a:p>
        </p:txBody>
      </p:sp>
      <p:sp>
        <p:nvSpPr>
          <p:cNvPr id="7" name="Rectangle 12"/>
          <p:cNvSpPr>
            <a:spLocks noGrp="1" noChangeArrowheads="1"/>
          </p:cNvSpPr>
          <p:nvPr>
            <p:ph type="sldNum" sz="quarter" idx="12"/>
          </p:nvPr>
        </p:nvSpPr>
        <p:spPr/>
        <p:txBody>
          <a:bodyPr/>
          <a:lstStyle>
            <a:lvl1pPr>
              <a:defRPr/>
            </a:lvl1pPr>
          </a:lstStyle>
          <a:p>
            <a:pPr>
              <a:defRPr/>
            </a:pPr>
            <a:r>
              <a:rPr lang="en-US" altLang="en-US"/>
              <a:t>Slide </a:t>
            </a:r>
            <a:fld id="{96E79B1D-A5B7-4DE3-9286-89217340B07D}" type="slidenum">
              <a:rPr lang="en-US" altLang="en-US"/>
              <a:pPr>
                <a:defRPr/>
              </a:pPr>
              <a:t>‹#›</a:t>
            </a:fld>
            <a:endParaRPr lang="en-US" altLang="en-US"/>
          </a:p>
        </p:txBody>
      </p:sp>
    </p:spTree>
    <p:extLst>
      <p:ext uri="{BB962C8B-B14F-4D97-AF65-F5344CB8AC3E}">
        <p14:creationId xmlns:p14="http://schemas.microsoft.com/office/powerpoint/2010/main" val="320118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96913" y="332601"/>
            <a:ext cx="95539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 2017</a:t>
            </a:r>
          </a:p>
        </p:txBody>
      </p:sp>
      <p:sp>
        <p:nvSpPr>
          <p:cNvPr id="1029" name="Rectangle 5"/>
          <p:cNvSpPr>
            <a:spLocks noGrp="1" noChangeArrowheads="1"/>
          </p:cNvSpPr>
          <p:nvPr>
            <p:ph type="ftr" sz="quarter" idx="3"/>
          </p:nvPr>
        </p:nvSpPr>
        <p:spPr bwMode="auto">
          <a:xfrm>
            <a:off x="5791200" y="6475413"/>
            <a:ext cx="27527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mn-ea"/>
                <a:cs typeface="+mn-cs"/>
              </a:defRPr>
            </a:lvl1pPr>
          </a:lstStyle>
          <a:p>
            <a:pPr>
              <a:defRPr/>
            </a:pPr>
            <a:r>
              <a:rPr lang="en-US"/>
              <a:t>Dong Chen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ltLang="en-US"/>
              <a:t>Slide </a:t>
            </a:r>
            <a:fld id="{61545E10-55E8-40A3-8D26-8D2E8A023888}" type="slidenum">
              <a:rPr lang="en-US" altLang="en-US"/>
              <a:pPr>
                <a:defRPr/>
              </a:pPr>
              <a:t>‹#›</a:t>
            </a:fld>
            <a:endParaRPr lang="en-US" altLang="en-US"/>
          </a:p>
        </p:txBody>
      </p:sp>
      <p:sp>
        <p:nvSpPr>
          <p:cNvPr id="1031" name="Rectangle 7"/>
          <p:cNvSpPr>
            <a:spLocks noChangeArrowheads="1"/>
          </p:cNvSpPr>
          <p:nvPr/>
        </p:nvSpPr>
        <p:spPr bwMode="auto">
          <a:xfrm>
            <a:off x="5105335" y="304026"/>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solidFill>
                  <a:schemeClr val="tx1"/>
                </a:solidFill>
              </a:rPr>
              <a:t>doc.: IEEE 802.11-17/1590r0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 name="Rectangle 9"/>
          <p:cNvSpPr>
            <a:spLocks noChangeArrowheads="1"/>
          </p:cNvSpPr>
          <p:nvPr userDrawn="1"/>
        </p:nvSpPr>
        <p:spPr bwMode="auto">
          <a:xfrm>
            <a:off x="685800" y="6475413"/>
            <a:ext cx="711200" cy="182562"/>
          </a:xfrm>
          <a:prstGeom prst="rect">
            <a:avLst/>
          </a:prstGeom>
          <a:noFill/>
          <a:ln w="9525">
            <a:noFill/>
            <a:miter lim="800000"/>
            <a:headEnd/>
            <a:tailEnd/>
          </a:ln>
        </p:spPr>
        <p:txBody>
          <a:bodyPr wrap="none" lIns="0" tIns="0" rIns="0" bIns="0">
            <a:spAutoFit/>
          </a:bodyPr>
          <a:lstStyle/>
          <a:p>
            <a:pPr>
              <a:defRPr/>
            </a:pPr>
            <a:r>
              <a:rPr lang="en-US" dirty="0"/>
              <a:t>Submission</a:t>
            </a:r>
          </a:p>
        </p:txBody>
      </p:sp>
    </p:spTree>
  </p:cSld>
  <p:clrMap bg1="lt1" tx1="dk1" bg2="lt2" tx2="dk2" accent1="accent1" accent2="accent2" accent3="accent3" accent4="accent4" accent5="accent5" accent6="accent6" hlink="hlink" folHlink="folHlink"/>
  <p:sldLayoutIdLst>
    <p:sldLayoutId id="2147491770" r:id="rId1"/>
    <p:sldLayoutId id="2147491771" r:id="rId2"/>
    <p:sldLayoutId id="2147491772" r:id="rId3"/>
    <p:sldLayoutId id="2147491773" r:id="rId4"/>
    <p:sldLayoutId id="2147491774" r:id="rId5"/>
    <p:sldLayoutId id="2147491775" r:id="rId6"/>
    <p:sldLayoutId id="2147491776" r:id="rId7"/>
    <p:sldLayoutId id="2147491777" r:id="rId8"/>
    <p:sldLayoutId id="2147491778" r:id="rId9"/>
    <p:sldLayoutId id="2147491779" r:id="rId10"/>
    <p:sldLayoutId id="2147491780" r:id="rId11"/>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878446"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a:t>Oct 2017</a:t>
            </a:r>
          </a:p>
        </p:txBody>
      </p:sp>
      <p:sp>
        <p:nvSpPr>
          <p:cNvPr id="15363" name="Footer Placeholder 4"/>
          <p:cNvSpPr>
            <a:spLocks noGrp="1"/>
          </p:cNvSpPr>
          <p:nvPr>
            <p:ph type="ftr" sz="quarter" idx="11"/>
          </p:nvPr>
        </p:nvSpPr>
        <p:spPr>
          <a:xfrm>
            <a:off x="4903788" y="6488668"/>
            <a:ext cx="370681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Ivica Stevanovic (OFCOM)</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CA2D99-A43F-4178-9796-9071DDB568D5}" type="slidenum">
              <a:rPr lang="en-US" altLang="en-US" sz="1200" b="0" smtClean="0"/>
              <a:pPr>
                <a:spcBef>
                  <a:spcPct val="0"/>
                </a:spcBef>
                <a:buFontTx/>
                <a:buNone/>
              </a:pPr>
              <a:t>1</a:t>
            </a:fld>
            <a:endParaRPr lang="en-US" altLang="en-US" sz="1200" b="0"/>
          </a:p>
        </p:txBody>
      </p:sp>
      <p:sp>
        <p:nvSpPr>
          <p:cNvPr id="15365" name="Rectangle 2"/>
          <p:cNvSpPr>
            <a:spLocks noGrp="1" noChangeArrowheads="1"/>
          </p:cNvSpPr>
          <p:nvPr>
            <p:ph type="title"/>
          </p:nvPr>
        </p:nvSpPr>
        <p:spPr>
          <a:xfrm>
            <a:off x="685800" y="609600"/>
            <a:ext cx="7772400" cy="1066800"/>
          </a:xfrm>
        </p:spPr>
        <p:txBody>
          <a:bodyPr/>
          <a:lstStyle/>
          <a:p>
            <a:r>
              <a:rPr lang="en-US" altLang="en-US" dirty="0"/>
              <a:t>Initial Considerations for LC SG</a:t>
            </a:r>
          </a:p>
        </p:txBody>
      </p:sp>
      <p:sp>
        <p:nvSpPr>
          <p:cNvPr id="15366"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dirty="0"/>
              <a:t>Date:</a:t>
            </a:r>
            <a:r>
              <a:rPr lang="en-US" altLang="en-US" sz="2000" b="0" dirty="0"/>
              <a:t> 2017-10-19</a:t>
            </a:r>
          </a:p>
        </p:txBody>
      </p:sp>
      <p:sp>
        <p:nvSpPr>
          <p:cNvPr id="15367"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5368" name="Object 11"/>
          <p:cNvGraphicFramePr>
            <a:graphicFrameLocks noChangeAspect="1"/>
          </p:cNvGraphicFramePr>
          <p:nvPr>
            <p:extLst>
              <p:ext uri="{D42A27DB-BD31-4B8C-83A1-F6EECF244321}">
                <p14:modId xmlns:p14="http://schemas.microsoft.com/office/powerpoint/2010/main" val="2802660504"/>
              </p:ext>
            </p:extLst>
          </p:nvPr>
        </p:nvGraphicFramePr>
        <p:xfrm>
          <a:off x="600075" y="2743200"/>
          <a:ext cx="7961313" cy="2513013"/>
        </p:xfrm>
        <a:graphic>
          <a:graphicData uri="http://schemas.openxmlformats.org/presentationml/2006/ole">
            <mc:AlternateContent xmlns:mc="http://schemas.openxmlformats.org/markup-compatibility/2006">
              <mc:Choice xmlns:v="urn:schemas-microsoft-com:vml" Requires="v">
                <p:oleObj spid="_x0000_s15444" name="Document" r:id="rId4" imgW="8302379" imgH="2622796" progId="Word.Document.8">
                  <p:embed/>
                </p:oleObj>
              </mc:Choice>
              <mc:Fallback>
                <p:oleObj name="Document" r:id="rId4" imgW="8302379" imgH="2622796" progId="Word.Document.8">
                  <p:embed/>
                  <p:pic>
                    <p:nvPicPr>
                      <p:cNvPr id="0" name="Object 11"/>
                      <p:cNvPicPr>
                        <a:picLocks noChangeAspect="1" noChangeArrowheads="1"/>
                      </p:cNvPicPr>
                      <p:nvPr/>
                    </p:nvPicPr>
                    <p:blipFill>
                      <a:blip r:embed="rId5"/>
                      <a:srcRect/>
                      <a:stretch>
                        <a:fillRect/>
                      </a:stretch>
                    </p:blipFill>
                    <p:spPr bwMode="auto">
                      <a:xfrm>
                        <a:off x="600075" y="2743200"/>
                        <a:ext cx="7961313" cy="2513013"/>
                      </a:xfrm>
                      <a:prstGeom prst="rect">
                        <a:avLst/>
                      </a:prstGeom>
                      <a:noFill/>
                      <a:ln>
                        <a:noFill/>
                      </a:ln>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878446"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a:t>Oct 2017</a:t>
            </a:r>
          </a:p>
        </p:txBody>
      </p:sp>
      <p:sp>
        <p:nvSpPr>
          <p:cNvPr id="15363" name="Footer Placeholder 4"/>
          <p:cNvSpPr>
            <a:spLocks noGrp="1"/>
          </p:cNvSpPr>
          <p:nvPr>
            <p:ph type="ftr" sz="quarter" idx="11"/>
          </p:nvPr>
        </p:nvSpPr>
        <p:spPr>
          <a:xfrm>
            <a:off x="4903788" y="6488668"/>
            <a:ext cx="370681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Ivica Stevanovic (OFCOM)</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CA2D99-A43F-4178-9796-9071DDB568D5}" type="slidenum">
              <a:rPr lang="en-US" altLang="en-US" sz="1200" b="0" smtClean="0"/>
              <a:pPr>
                <a:spcBef>
                  <a:spcPct val="0"/>
                </a:spcBef>
                <a:buFontTx/>
                <a:buNone/>
              </a:pPr>
              <a:t>10</a:t>
            </a:fld>
            <a:endParaRPr lang="en-US" altLang="en-US" sz="1200" b="0"/>
          </a:p>
        </p:txBody>
      </p:sp>
      <p:sp>
        <p:nvSpPr>
          <p:cNvPr id="15365" name="Rectangle 2"/>
          <p:cNvSpPr>
            <a:spLocks noGrp="1" noChangeArrowheads="1"/>
          </p:cNvSpPr>
          <p:nvPr>
            <p:ph type="title"/>
          </p:nvPr>
        </p:nvSpPr>
        <p:spPr>
          <a:xfrm>
            <a:off x="685800" y="609600"/>
            <a:ext cx="7772400" cy="1066800"/>
          </a:xfrm>
        </p:spPr>
        <p:txBody>
          <a:bodyPr/>
          <a:lstStyle/>
          <a:p>
            <a:r>
              <a:rPr lang="en-US" altLang="en-US" dirty="0"/>
              <a:t>References</a:t>
            </a:r>
          </a:p>
        </p:txBody>
      </p:sp>
      <p:sp>
        <p:nvSpPr>
          <p:cNvPr id="2" name="Content Placeholder 1"/>
          <p:cNvSpPr>
            <a:spLocks noGrp="1"/>
          </p:cNvSpPr>
          <p:nvPr>
            <p:ph idx="1"/>
          </p:nvPr>
        </p:nvSpPr>
        <p:spPr>
          <a:xfrm>
            <a:off x="685800" y="1981200"/>
            <a:ext cx="7848600" cy="4267200"/>
          </a:xfrm>
        </p:spPr>
        <p:txBody>
          <a:bodyPr>
            <a:normAutofit fontScale="55000" lnSpcReduction="20000"/>
          </a:bodyPr>
          <a:lstStyle/>
          <a:p>
            <a:pPr>
              <a:buFont typeface="Wingdings" panose="05000000000000000000" pitchFamily="2" charset="2"/>
              <a:buChar char="ü"/>
            </a:pPr>
            <a:endParaRPr lang="de-CH" sz="2000" b="0" i="1" dirty="0"/>
          </a:p>
          <a:p>
            <a:pPr marL="0" indent="0">
              <a:lnSpc>
                <a:spcPct val="120000"/>
              </a:lnSpc>
              <a:buNone/>
            </a:pPr>
            <a:r>
              <a:rPr lang="en-US" b="0" dirty="0"/>
              <a:t>[1] D. </a:t>
            </a:r>
            <a:r>
              <a:rPr lang="en-US" b="0" dirty="0" err="1"/>
              <a:t>Karunatilaka</a:t>
            </a:r>
            <a:r>
              <a:rPr lang="en-US" b="0" dirty="0"/>
              <a:t> </a:t>
            </a:r>
            <a:r>
              <a:rPr lang="en-US" b="0" i="1" dirty="0"/>
              <a:t>et al.</a:t>
            </a:r>
            <a:r>
              <a:rPr lang="en-US" b="0" dirty="0"/>
              <a:t>, “LED based indoor visible light communications: State of the art,” </a:t>
            </a:r>
            <a:r>
              <a:rPr lang="en-US" b="0" i="1" dirty="0"/>
              <a:t>IEEE Communications Surveys Tutorials</a:t>
            </a:r>
            <a:r>
              <a:rPr lang="en-US" b="0" dirty="0"/>
              <a:t>, vol. 17, no. 3, pp. 1649–1678, 2015.</a:t>
            </a:r>
          </a:p>
          <a:p>
            <a:pPr marL="0" indent="0">
              <a:lnSpc>
                <a:spcPct val="120000"/>
              </a:lnSpc>
              <a:buNone/>
            </a:pPr>
            <a:r>
              <a:rPr lang="de-CH" b="0" dirty="0"/>
              <a:t>[2] </a:t>
            </a:r>
            <a:r>
              <a:rPr lang="en-US" b="0" dirty="0"/>
              <a:t>P. H. Pathak, X. Feng, P. Hu, and P. </a:t>
            </a:r>
            <a:r>
              <a:rPr lang="en-US" b="0" dirty="0" err="1"/>
              <a:t>Mohapatra</a:t>
            </a:r>
            <a:r>
              <a:rPr lang="en-US" b="0" dirty="0"/>
              <a:t>, “Visible light communication, networking, and sensing: A survey, potential and challenges,” </a:t>
            </a:r>
            <a:r>
              <a:rPr lang="en-US" b="0" i="1" dirty="0"/>
              <a:t>IEEE Communications Surveys and Tutorials</a:t>
            </a:r>
            <a:r>
              <a:rPr lang="en-US" b="0" dirty="0"/>
              <a:t>, vol. 17, no. 4, pp. 2047–2077, 2015.</a:t>
            </a:r>
          </a:p>
          <a:p>
            <a:pPr marL="0" indent="0">
              <a:lnSpc>
                <a:spcPct val="120000"/>
              </a:lnSpc>
              <a:buNone/>
            </a:pPr>
            <a:r>
              <a:rPr lang="en-US" b="0" dirty="0"/>
              <a:t>[3] Z. Tian, K. Wright, and X. Zhou, “The </a:t>
            </a:r>
            <a:r>
              <a:rPr lang="en-US" b="0" dirty="0" err="1"/>
              <a:t>DarkLight</a:t>
            </a:r>
            <a:r>
              <a:rPr lang="en-US" b="0" dirty="0"/>
              <a:t> rises : Visible light communication in the dark,” in </a:t>
            </a:r>
            <a:r>
              <a:rPr lang="en-US" b="0" i="1" dirty="0"/>
              <a:t>Proceedings of the 22nd Annual International Conference on Mobile Computing and Networking. ACM, 2016</a:t>
            </a:r>
            <a:r>
              <a:rPr lang="en-US" b="0" dirty="0"/>
              <a:t>, 2016, pp. 2–15.</a:t>
            </a:r>
          </a:p>
          <a:p>
            <a:pPr marL="0" indent="0">
              <a:lnSpc>
                <a:spcPct val="120000"/>
              </a:lnSpc>
              <a:buNone/>
            </a:pPr>
            <a:r>
              <a:rPr lang="de-CH" b="0" dirty="0"/>
              <a:t>[4]</a:t>
            </a:r>
            <a:r>
              <a:rPr lang="en-US" b="0" dirty="0"/>
              <a:t> L. </a:t>
            </a:r>
            <a:r>
              <a:rPr lang="en-US" b="0" dirty="0" err="1"/>
              <a:t>Grobe</a:t>
            </a:r>
            <a:r>
              <a:rPr lang="en-US" b="0" dirty="0"/>
              <a:t> and A. Paraskevopoulos, “High-speed visible light  Communication systems,” </a:t>
            </a:r>
            <a:r>
              <a:rPr lang="en-US" b="0" i="1" dirty="0"/>
              <a:t>IEEE Communications Magazine</a:t>
            </a:r>
            <a:r>
              <a:rPr lang="en-US" b="0" dirty="0"/>
              <a:t>, pp. 60–66, Dec. 2013.</a:t>
            </a:r>
          </a:p>
          <a:p>
            <a:pPr marL="0" indent="0">
              <a:lnSpc>
                <a:spcPct val="120000"/>
              </a:lnSpc>
              <a:buNone/>
            </a:pPr>
            <a:r>
              <a:rPr lang="de-CH" b="0" dirty="0"/>
              <a:t>[5] </a:t>
            </a:r>
            <a:r>
              <a:rPr lang="en-US" b="0" dirty="0"/>
              <a:t>M. </a:t>
            </a:r>
            <a:r>
              <a:rPr lang="en-US" b="0" dirty="0" err="1"/>
              <a:t>Ayyash</a:t>
            </a:r>
            <a:r>
              <a:rPr lang="en-US" b="0" dirty="0"/>
              <a:t> </a:t>
            </a:r>
            <a:r>
              <a:rPr lang="en-US" b="0" i="1" dirty="0"/>
              <a:t>et al.</a:t>
            </a:r>
            <a:r>
              <a:rPr lang="en-US" b="0" dirty="0"/>
              <a:t>, “Coexistence of </a:t>
            </a:r>
            <a:r>
              <a:rPr lang="en-US" b="0" dirty="0" err="1"/>
              <a:t>WiFi</a:t>
            </a:r>
            <a:r>
              <a:rPr lang="en-US" b="0" dirty="0"/>
              <a:t> and </a:t>
            </a:r>
            <a:r>
              <a:rPr lang="en-US" b="0" dirty="0" err="1"/>
              <a:t>LiFi</a:t>
            </a:r>
            <a:r>
              <a:rPr lang="en-US" b="0" dirty="0"/>
              <a:t> toward 5G: Concepts, opportunities, and challenges,” </a:t>
            </a:r>
            <a:r>
              <a:rPr lang="fr-FR" b="0" i="1" dirty="0"/>
              <a:t>IEEE Communications Magazine</a:t>
            </a:r>
            <a:r>
              <a:rPr lang="fr-FR" b="0" dirty="0"/>
              <a:t>, vol. 54, no. 2, pp. 64–71, 2016.</a:t>
            </a:r>
          </a:p>
          <a:p>
            <a:pPr marL="0" indent="0">
              <a:lnSpc>
                <a:spcPct val="120000"/>
              </a:lnSpc>
              <a:buNone/>
            </a:pPr>
            <a:r>
              <a:rPr lang="fr-FR" b="0" dirty="0"/>
              <a:t>[6] </a:t>
            </a:r>
            <a:r>
              <a:rPr lang="en-US" b="0" dirty="0"/>
              <a:t>A. Gomez </a:t>
            </a:r>
            <a:r>
              <a:rPr lang="en-US" b="0" i="1" dirty="0"/>
              <a:t>et al.</a:t>
            </a:r>
            <a:r>
              <a:rPr lang="en-US" b="0" dirty="0"/>
              <a:t>, “Beyond 100-Gb/s indoor wide field-of-view optical wireless communications,” </a:t>
            </a:r>
            <a:r>
              <a:rPr lang="en-US" b="0" i="1" dirty="0"/>
              <a:t>IEEE Photonics Technology Letters</a:t>
            </a:r>
            <a:r>
              <a:rPr lang="en-US" b="0" dirty="0"/>
              <a:t>, vol. 27, no. 4, pp. 367–370, Feb 2015.</a:t>
            </a:r>
          </a:p>
          <a:p>
            <a:pPr marL="0" indent="0">
              <a:lnSpc>
                <a:spcPct val="120000"/>
              </a:lnSpc>
              <a:buNone/>
            </a:pPr>
            <a:r>
              <a:rPr lang="de-CH" b="0" dirty="0"/>
              <a:t>[7] </a:t>
            </a:r>
            <a:r>
              <a:rPr lang="en-US" b="0" dirty="0"/>
              <a:t>D. </a:t>
            </a:r>
            <a:r>
              <a:rPr lang="en-US" b="0" dirty="0" err="1"/>
              <a:t>Tsonev</a:t>
            </a:r>
            <a:r>
              <a:rPr lang="en-US" b="0" dirty="0"/>
              <a:t>, S. </a:t>
            </a:r>
            <a:r>
              <a:rPr lang="en-US" b="0" dirty="0" err="1"/>
              <a:t>Videv</a:t>
            </a:r>
            <a:r>
              <a:rPr lang="en-US" b="0" dirty="0"/>
              <a:t>, and H. Haas, “Towards a 100 Gb/s visible light wireless access network,” </a:t>
            </a:r>
            <a:r>
              <a:rPr lang="en-US" b="0" i="1" dirty="0"/>
              <a:t>Optics Express</a:t>
            </a:r>
            <a:r>
              <a:rPr lang="en-US" b="0" dirty="0"/>
              <a:t>, vol. 23, no. 2, p. 1627, 2015.</a:t>
            </a:r>
          </a:p>
          <a:p>
            <a:pPr marL="0" indent="0">
              <a:lnSpc>
                <a:spcPct val="120000"/>
              </a:lnSpc>
              <a:buNone/>
            </a:pPr>
            <a:r>
              <a:rPr lang="de-CH" b="0" dirty="0"/>
              <a:t>[8] </a:t>
            </a:r>
            <a:r>
              <a:rPr lang="en-US" b="0" dirty="0"/>
              <a:t>S. Schmid </a:t>
            </a:r>
            <a:r>
              <a:rPr lang="en-US" b="0" i="1" dirty="0"/>
              <a:t>et al.</a:t>
            </a:r>
            <a:r>
              <a:rPr lang="en-US" b="0" dirty="0"/>
              <a:t>, “</a:t>
            </a:r>
            <a:r>
              <a:rPr lang="en-US" b="0" dirty="0" err="1"/>
              <a:t>EnLighting</a:t>
            </a:r>
            <a:r>
              <a:rPr lang="en-US" b="0" dirty="0"/>
              <a:t>: An Indoor Visible Light Communication System Based on Networked Light Bulbs,” in </a:t>
            </a:r>
            <a:r>
              <a:rPr lang="en-US" b="0" i="1" dirty="0"/>
              <a:t>International Conference on Sensing, Communication and Networking (SECON)</a:t>
            </a:r>
            <a:r>
              <a:rPr lang="en-US" b="0" dirty="0"/>
              <a:t>, 2016, pp. 1–9.</a:t>
            </a:r>
            <a:endParaRPr lang="de-CH" b="0" dirty="0"/>
          </a:p>
        </p:txBody>
      </p:sp>
    </p:spTree>
    <p:extLst>
      <p:ext uri="{BB962C8B-B14F-4D97-AF65-F5344CB8AC3E}">
        <p14:creationId xmlns:p14="http://schemas.microsoft.com/office/powerpoint/2010/main" val="61685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878446"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a:t>Oct 2017</a:t>
            </a:r>
          </a:p>
        </p:txBody>
      </p:sp>
      <p:sp>
        <p:nvSpPr>
          <p:cNvPr id="15363" name="Footer Placeholder 4"/>
          <p:cNvSpPr>
            <a:spLocks noGrp="1"/>
          </p:cNvSpPr>
          <p:nvPr>
            <p:ph type="ftr" sz="quarter" idx="11"/>
          </p:nvPr>
        </p:nvSpPr>
        <p:spPr>
          <a:xfrm>
            <a:off x="4903788" y="6488668"/>
            <a:ext cx="370681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Ivica Stevanovic (OFCOM)</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CA2D99-A43F-4178-9796-9071DDB568D5}" type="slidenum">
              <a:rPr lang="en-US" altLang="en-US" sz="1200" b="0" smtClean="0"/>
              <a:pPr>
                <a:spcBef>
                  <a:spcPct val="0"/>
                </a:spcBef>
                <a:buFontTx/>
                <a:buNone/>
              </a:pPr>
              <a:t>2</a:t>
            </a:fld>
            <a:endParaRPr lang="en-US" altLang="en-US" sz="1200" b="0"/>
          </a:p>
        </p:txBody>
      </p:sp>
      <p:sp>
        <p:nvSpPr>
          <p:cNvPr id="15365" name="Rectangle 2"/>
          <p:cNvSpPr>
            <a:spLocks noGrp="1" noChangeArrowheads="1"/>
          </p:cNvSpPr>
          <p:nvPr>
            <p:ph type="title"/>
          </p:nvPr>
        </p:nvSpPr>
        <p:spPr>
          <a:xfrm>
            <a:off x="685800" y="609600"/>
            <a:ext cx="7772400" cy="1066800"/>
          </a:xfrm>
        </p:spPr>
        <p:txBody>
          <a:bodyPr/>
          <a:lstStyle/>
          <a:p>
            <a:r>
              <a:rPr lang="de-CH" altLang="en-US" dirty="0"/>
              <a:t>Outline</a:t>
            </a:r>
            <a:endParaRPr lang="en-US" altLang="en-US" dirty="0"/>
          </a:p>
        </p:txBody>
      </p:sp>
      <p:sp>
        <p:nvSpPr>
          <p:cNvPr id="2" name="Content Placeholder 1"/>
          <p:cNvSpPr>
            <a:spLocks noGrp="1"/>
          </p:cNvSpPr>
          <p:nvPr>
            <p:ph idx="1"/>
          </p:nvPr>
        </p:nvSpPr>
        <p:spPr/>
        <p:txBody>
          <a:bodyPr>
            <a:normAutofit/>
          </a:bodyPr>
          <a:lstStyle/>
          <a:p>
            <a:r>
              <a:rPr lang="de-CH" b="0" dirty="0" err="1"/>
              <a:t>Coverage</a:t>
            </a:r>
            <a:r>
              <a:rPr lang="de-CH" b="0" dirty="0"/>
              <a:t>, </a:t>
            </a:r>
            <a:r>
              <a:rPr lang="de-CH" b="0" dirty="0" err="1"/>
              <a:t>Shadowing</a:t>
            </a:r>
            <a:r>
              <a:rPr lang="de-CH" b="0" dirty="0"/>
              <a:t>, and Mobility</a:t>
            </a:r>
          </a:p>
          <a:p>
            <a:r>
              <a:rPr lang="de-CH" b="0" dirty="0"/>
              <a:t>LC </a:t>
            </a:r>
            <a:r>
              <a:rPr lang="de-CH" b="0" dirty="0" err="1"/>
              <a:t>Uplink</a:t>
            </a:r>
            <a:endParaRPr lang="de-CH" b="0" dirty="0"/>
          </a:p>
          <a:p>
            <a:r>
              <a:rPr lang="de-CH" b="0" dirty="0" err="1"/>
              <a:t>Lights</a:t>
            </a:r>
            <a:r>
              <a:rPr lang="de-CH" b="0" dirty="0"/>
              <a:t> Off</a:t>
            </a:r>
          </a:p>
          <a:p>
            <a:r>
              <a:rPr lang="de-CH" b="0" dirty="0" err="1"/>
              <a:t>WiFi</a:t>
            </a:r>
            <a:r>
              <a:rPr lang="de-CH" b="0" dirty="0"/>
              <a:t> and LC</a:t>
            </a:r>
          </a:p>
          <a:p>
            <a:r>
              <a:rPr lang="de-CH" b="0" dirty="0"/>
              <a:t>Data </a:t>
            </a:r>
            <a:r>
              <a:rPr lang="de-CH" b="0" dirty="0" err="1"/>
              <a:t>Throughput</a:t>
            </a:r>
            <a:endParaRPr lang="de-CH" b="0" dirty="0"/>
          </a:p>
          <a:p>
            <a:r>
              <a:rPr lang="de-CH" b="0" dirty="0" err="1"/>
              <a:t>Use</a:t>
            </a:r>
            <a:r>
              <a:rPr lang="de-CH" b="0" dirty="0"/>
              <a:t> Cases</a:t>
            </a:r>
          </a:p>
          <a:p>
            <a:r>
              <a:rPr lang="de-CH" b="0" dirty="0"/>
              <a:t>Summary</a:t>
            </a:r>
          </a:p>
          <a:p>
            <a:r>
              <a:rPr lang="de-CH" b="0" dirty="0"/>
              <a:t>References</a:t>
            </a:r>
          </a:p>
          <a:p>
            <a:endParaRPr lang="de-CH" sz="2000" b="0" dirty="0"/>
          </a:p>
          <a:p>
            <a:endParaRPr lang="en-US" sz="2000" b="0" dirty="0"/>
          </a:p>
        </p:txBody>
      </p:sp>
    </p:spTree>
    <p:extLst>
      <p:ext uri="{BB962C8B-B14F-4D97-AF65-F5344CB8AC3E}">
        <p14:creationId xmlns:p14="http://schemas.microsoft.com/office/powerpoint/2010/main" val="63134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878446"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a:t>Oct 2017</a:t>
            </a:r>
          </a:p>
        </p:txBody>
      </p:sp>
      <p:sp>
        <p:nvSpPr>
          <p:cNvPr id="15363" name="Footer Placeholder 4"/>
          <p:cNvSpPr>
            <a:spLocks noGrp="1"/>
          </p:cNvSpPr>
          <p:nvPr>
            <p:ph type="ftr" sz="quarter" idx="11"/>
          </p:nvPr>
        </p:nvSpPr>
        <p:spPr>
          <a:xfrm>
            <a:off x="4903788" y="6488668"/>
            <a:ext cx="370681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Ivica Stevanovic (OFCOM)</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CA2D99-A43F-4178-9796-9071DDB568D5}" type="slidenum">
              <a:rPr lang="en-US" altLang="en-US" sz="1200" b="0" smtClean="0"/>
              <a:pPr>
                <a:spcBef>
                  <a:spcPct val="0"/>
                </a:spcBef>
                <a:buFontTx/>
                <a:buNone/>
              </a:pPr>
              <a:t>3</a:t>
            </a:fld>
            <a:endParaRPr lang="en-US" altLang="en-US" sz="1200" b="0"/>
          </a:p>
        </p:txBody>
      </p:sp>
      <p:sp>
        <p:nvSpPr>
          <p:cNvPr id="15365" name="Rectangle 2"/>
          <p:cNvSpPr>
            <a:spLocks noGrp="1" noChangeArrowheads="1"/>
          </p:cNvSpPr>
          <p:nvPr>
            <p:ph type="title"/>
          </p:nvPr>
        </p:nvSpPr>
        <p:spPr>
          <a:xfrm>
            <a:off x="685800" y="609600"/>
            <a:ext cx="7772400" cy="1066800"/>
          </a:xfrm>
        </p:spPr>
        <p:txBody>
          <a:bodyPr/>
          <a:lstStyle/>
          <a:p>
            <a:r>
              <a:rPr lang="en-US" dirty="0"/>
              <a:t>Coverage, Shadowing, and Mobility</a:t>
            </a:r>
            <a:endParaRPr lang="en-US" altLang="en-US" dirty="0"/>
          </a:p>
        </p:txBody>
      </p:sp>
      <p:sp>
        <p:nvSpPr>
          <p:cNvPr id="2" name="Content Placeholder 1"/>
          <p:cNvSpPr>
            <a:spLocks noGrp="1"/>
          </p:cNvSpPr>
          <p:nvPr>
            <p:ph idx="1"/>
          </p:nvPr>
        </p:nvSpPr>
        <p:spPr/>
        <p:txBody>
          <a:bodyPr>
            <a:normAutofit/>
          </a:bodyPr>
          <a:lstStyle/>
          <a:p>
            <a:r>
              <a:rPr lang="en-US" sz="2000" b="0" dirty="0"/>
              <a:t>The transmission distance of visible light sources is limited and requires LOS for best SNR conditions to achieve high data rates. With an object or human blocking the LOS, the observed optical power degrades resulting in severe data rate reductions. User mobility thus introduces novel issues for LC as the SNR varies dramatically when the user moves within the cell. This effect may be minimized by distributing light sources so that high SNR is maintained throughout the cell [1, 2].</a:t>
            </a:r>
          </a:p>
          <a:p>
            <a:endParaRPr lang="de-CH" sz="2000" b="0" dirty="0"/>
          </a:p>
          <a:p>
            <a:pPr>
              <a:buFont typeface="Wingdings" panose="05000000000000000000" pitchFamily="2" charset="2"/>
              <a:buChar char="Ø"/>
            </a:pPr>
            <a:r>
              <a:rPr lang="de-CH" sz="2000" b="0" i="1" dirty="0"/>
              <a:t>Hand-</a:t>
            </a:r>
            <a:r>
              <a:rPr lang="de-CH" sz="2000" b="0" i="1" dirty="0" err="1"/>
              <a:t>over</a:t>
            </a:r>
            <a:r>
              <a:rPr lang="de-CH" sz="2000" b="0" i="1" dirty="0"/>
              <a:t> </a:t>
            </a:r>
            <a:r>
              <a:rPr lang="de-CH" sz="2000" b="0" i="1" dirty="0" err="1"/>
              <a:t>between</a:t>
            </a:r>
            <a:r>
              <a:rPr lang="de-CH" sz="2000" b="0" i="1" dirty="0"/>
              <a:t> different LC APs </a:t>
            </a:r>
            <a:r>
              <a:rPr lang="de-CH" sz="2000" b="0" i="1" dirty="0" err="1"/>
              <a:t>needs</a:t>
            </a:r>
            <a:r>
              <a:rPr lang="de-CH" sz="2000" b="0" i="1" dirty="0"/>
              <a:t> </a:t>
            </a:r>
            <a:r>
              <a:rPr lang="de-CH" sz="2000" b="0" i="1" dirty="0" err="1"/>
              <a:t>to</a:t>
            </a:r>
            <a:r>
              <a:rPr lang="de-CH" sz="2000" b="0" i="1" dirty="0"/>
              <a:t> </a:t>
            </a:r>
            <a:r>
              <a:rPr lang="de-CH" sz="2000" b="0" i="1" dirty="0" err="1"/>
              <a:t>be</a:t>
            </a:r>
            <a:r>
              <a:rPr lang="de-CH" sz="2000" b="0" i="1" dirty="0"/>
              <a:t> </a:t>
            </a:r>
            <a:r>
              <a:rPr lang="de-CH" sz="2000" b="0" i="1" dirty="0" err="1"/>
              <a:t>ensured</a:t>
            </a:r>
            <a:r>
              <a:rPr lang="de-CH" sz="2000" b="0" i="1" dirty="0"/>
              <a:t> and </a:t>
            </a:r>
            <a:r>
              <a:rPr lang="de-CH" sz="2000" b="0" i="1" dirty="0" err="1"/>
              <a:t>addressed</a:t>
            </a:r>
            <a:r>
              <a:rPr lang="de-CH" sz="2000" b="0" i="1" dirty="0"/>
              <a:t> </a:t>
            </a:r>
            <a:r>
              <a:rPr lang="de-CH" sz="2000" b="0" i="1" dirty="0" err="1"/>
              <a:t>by</a:t>
            </a:r>
            <a:r>
              <a:rPr lang="de-CH" sz="2000" b="0" i="1" dirty="0"/>
              <a:t> LC SG</a:t>
            </a:r>
            <a:endParaRPr lang="en-US" sz="2000" b="0" dirty="0"/>
          </a:p>
        </p:txBody>
      </p:sp>
    </p:spTree>
    <p:extLst>
      <p:ext uri="{BB962C8B-B14F-4D97-AF65-F5344CB8AC3E}">
        <p14:creationId xmlns:p14="http://schemas.microsoft.com/office/powerpoint/2010/main" val="2325219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878446"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a:t>Oct 2017</a:t>
            </a:r>
          </a:p>
        </p:txBody>
      </p:sp>
      <p:sp>
        <p:nvSpPr>
          <p:cNvPr id="15363" name="Footer Placeholder 4"/>
          <p:cNvSpPr>
            <a:spLocks noGrp="1"/>
          </p:cNvSpPr>
          <p:nvPr>
            <p:ph type="ftr" sz="quarter" idx="11"/>
          </p:nvPr>
        </p:nvSpPr>
        <p:spPr>
          <a:xfrm>
            <a:off x="4903788" y="6488668"/>
            <a:ext cx="370681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Ivica Stevanovic (OFCOM)</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CA2D99-A43F-4178-9796-9071DDB568D5}" type="slidenum">
              <a:rPr lang="en-US" altLang="en-US" sz="1200" b="0" smtClean="0"/>
              <a:pPr>
                <a:spcBef>
                  <a:spcPct val="0"/>
                </a:spcBef>
                <a:buFontTx/>
                <a:buNone/>
              </a:pPr>
              <a:t>4</a:t>
            </a:fld>
            <a:endParaRPr lang="en-US" altLang="en-US" sz="1200" b="0"/>
          </a:p>
        </p:txBody>
      </p:sp>
      <p:sp>
        <p:nvSpPr>
          <p:cNvPr id="15365" name="Rectangle 2"/>
          <p:cNvSpPr>
            <a:spLocks noGrp="1" noChangeArrowheads="1"/>
          </p:cNvSpPr>
          <p:nvPr>
            <p:ph type="title"/>
          </p:nvPr>
        </p:nvSpPr>
        <p:spPr>
          <a:xfrm>
            <a:off x="685800" y="609600"/>
            <a:ext cx="7772400" cy="1066800"/>
          </a:xfrm>
        </p:spPr>
        <p:txBody>
          <a:bodyPr/>
          <a:lstStyle/>
          <a:p>
            <a:r>
              <a:rPr lang="en-US" altLang="en-US" dirty="0"/>
              <a:t>LC Uplink</a:t>
            </a:r>
          </a:p>
        </p:txBody>
      </p:sp>
      <p:sp>
        <p:nvSpPr>
          <p:cNvPr id="2" name="Content Placeholder 1"/>
          <p:cNvSpPr>
            <a:spLocks noGrp="1"/>
          </p:cNvSpPr>
          <p:nvPr>
            <p:ph idx="1"/>
          </p:nvPr>
        </p:nvSpPr>
        <p:spPr/>
        <p:txBody>
          <a:bodyPr>
            <a:normAutofit/>
          </a:bodyPr>
          <a:lstStyle/>
          <a:p>
            <a:r>
              <a:rPr lang="en-US" sz="2000" b="0" dirty="0"/>
              <a:t>LC with luminaires has predominantly broadcast (downlink) characteristics. A visible light uplink would be inefficient for portable devices which run on low power (batteries) and may also be considered inconvenient or unpleasant. To address this challenge, </a:t>
            </a:r>
            <a:r>
              <a:rPr lang="en-US" sz="2000" b="0" dirty="0" err="1"/>
              <a:t>WiFi</a:t>
            </a:r>
            <a:r>
              <a:rPr lang="en-US" sz="2000" b="0" dirty="0"/>
              <a:t> (RF) or infrared (IR) can be used for transmitting the uplink data. </a:t>
            </a:r>
          </a:p>
          <a:p>
            <a:endParaRPr lang="en-US" sz="2000" b="0" dirty="0"/>
          </a:p>
          <a:p>
            <a:endParaRPr lang="en-US" sz="2000" b="0" dirty="0"/>
          </a:p>
          <a:p>
            <a:pPr>
              <a:buFont typeface="Wingdings" panose="05000000000000000000" pitchFamily="2" charset="2"/>
              <a:buChar char="Ø"/>
            </a:pPr>
            <a:r>
              <a:rPr lang="en-US" sz="2000" b="0" i="1" dirty="0"/>
              <a:t>Heterogeneous network management and reliable data recovery would need to be addressed by the LC SG.</a:t>
            </a:r>
          </a:p>
          <a:p>
            <a:pPr marL="0" indent="0">
              <a:buNone/>
            </a:pPr>
            <a:endParaRPr lang="en-US" sz="2000" b="0" dirty="0"/>
          </a:p>
        </p:txBody>
      </p:sp>
    </p:spTree>
    <p:extLst>
      <p:ext uri="{BB962C8B-B14F-4D97-AF65-F5344CB8AC3E}">
        <p14:creationId xmlns:p14="http://schemas.microsoft.com/office/powerpoint/2010/main" val="394027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878446"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a:t>Oct 2017</a:t>
            </a:r>
          </a:p>
        </p:txBody>
      </p:sp>
      <p:sp>
        <p:nvSpPr>
          <p:cNvPr id="15363" name="Footer Placeholder 4"/>
          <p:cNvSpPr>
            <a:spLocks noGrp="1"/>
          </p:cNvSpPr>
          <p:nvPr>
            <p:ph type="ftr" sz="quarter" idx="11"/>
          </p:nvPr>
        </p:nvSpPr>
        <p:spPr>
          <a:xfrm>
            <a:off x="4903788" y="6488668"/>
            <a:ext cx="370681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Ivica Stevanovic (OFCOM)</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CA2D99-A43F-4178-9796-9071DDB568D5}" type="slidenum">
              <a:rPr lang="en-US" altLang="en-US" sz="1200" b="0" smtClean="0"/>
              <a:pPr>
                <a:spcBef>
                  <a:spcPct val="0"/>
                </a:spcBef>
                <a:buFontTx/>
                <a:buNone/>
              </a:pPr>
              <a:t>5</a:t>
            </a:fld>
            <a:endParaRPr lang="en-US" altLang="en-US" sz="1200" b="0"/>
          </a:p>
        </p:txBody>
      </p:sp>
      <p:sp>
        <p:nvSpPr>
          <p:cNvPr id="15365" name="Rectangle 2"/>
          <p:cNvSpPr>
            <a:spLocks noGrp="1" noChangeArrowheads="1"/>
          </p:cNvSpPr>
          <p:nvPr>
            <p:ph type="title"/>
          </p:nvPr>
        </p:nvSpPr>
        <p:spPr>
          <a:xfrm>
            <a:off x="685800" y="609600"/>
            <a:ext cx="7772400" cy="1066800"/>
          </a:xfrm>
        </p:spPr>
        <p:txBody>
          <a:bodyPr/>
          <a:lstStyle/>
          <a:p>
            <a:r>
              <a:rPr lang="en-US" altLang="en-US" dirty="0"/>
              <a:t>Lights Off</a:t>
            </a:r>
          </a:p>
        </p:txBody>
      </p:sp>
      <p:sp>
        <p:nvSpPr>
          <p:cNvPr id="2" name="Content Placeholder 1"/>
          <p:cNvSpPr>
            <a:spLocks noGrp="1"/>
          </p:cNvSpPr>
          <p:nvPr>
            <p:ph idx="1"/>
          </p:nvPr>
        </p:nvSpPr>
        <p:spPr/>
        <p:txBody>
          <a:bodyPr>
            <a:normAutofit/>
          </a:bodyPr>
          <a:lstStyle/>
          <a:p>
            <a:r>
              <a:rPr lang="en-US" sz="2000" b="0" dirty="0"/>
              <a:t>LC applications based on LED lighting are more attractive in environments where the lights are always switched on, for instance, in industrial settings, public transport, or medical areas. Some low data rate transmission can be achieved by making the light emitted to be low enough so that human eyes perceive it as being switched off [3]. Integration of infrared LED chips into future LED luminaires would allow for continuous data flows when the lights are switched off [1, 4].</a:t>
            </a:r>
            <a:endParaRPr lang="en-US" sz="2000" b="0" i="1" dirty="0"/>
          </a:p>
          <a:p>
            <a:pPr marL="0" indent="0">
              <a:buNone/>
            </a:pPr>
            <a:endParaRPr lang="en-US" sz="2000" b="0" dirty="0"/>
          </a:p>
          <a:p>
            <a:pPr>
              <a:buFont typeface="Wingdings" panose="05000000000000000000" pitchFamily="2" charset="2"/>
              <a:buChar char="Ø"/>
            </a:pPr>
            <a:r>
              <a:rPr lang="en-US" sz="2000" b="0" i="1" dirty="0"/>
              <a:t>Heterogeneous network management and reliable data recovery would need to be addressed by the LC SG.</a:t>
            </a:r>
          </a:p>
          <a:p>
            <a:pPr marL="0" indent="0">
              <a:buNone/>
            </a:pPr>
            <a:endParaRPr lang="en-US" sz="2000" b="0" dirty="0"/>
          </a:p>
        </p:txBody>
      </p:sp>
    </p:spTree>
    <p:extLst>
      <p:ext uri="{BB962C8B-B14F-4D97-AF65-F5344CB8AC3E}">
        <p14:creationId xmlns:p14="http://schemas.microsoft.com/office/powerpoint/2010/main" val="42132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878446"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a:t>Oct 2017</a:t>
            </a:r>
          </a:p>
        </p:txBody>
      </p:sp>
      <p:sp>
        <p:nvSpPr>
          <p:cNvPr id="15363" name="Footer Placeholder 4"/>
          <p:cNvSpPr>
            <a:spLocks noGrp="1"/>
          </p:cNvSpPr>
          <p:nvPr>
            <p:ph type="ftr" sz="quarter" idx="11"/>
          </p:nvPr>
        </p:nvSpPr>
        <p:spPr>
          <a:xfrm>
            <a:off x="4903788" y="6488668"/>
            <a:ext cx="370681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Ivica Stevanovic (OFCOM)</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CA2D99-A43F-4178-9796-9071DDB568D5}" type="slidenum">
              <a:rPr lang="en-US" altLang="en-US" sz="1200" b="0" smtClean="0"/>
              <a:pPr>
                <a:spcBef>
                  <a:spcPct val="0"/>
                </a:spcBef>
                <a:buFontTx/>
                <a:buNone/>
              </a:pPr>
              <a:t>6</a:t>
            </a:fld>
            <a:endParaRPr lang="en-US" altLang="en-US" sz="1200" b="0"/>
          </a:p>
        </p:txBody>
      </p:sp>
      <p:sp>
        <p:nvSpPr>
          <p:cNvPr id="15365" name="Rectangle 2"/>
          <p:cNvSpPr>
            <a:spLocks noGrp="1" noChangeArrowheads="1"/>
          </p:cNvSpPr>
          <p:nvPr>
            <p:ph type="title"/>
          </p:nvPr>
        </p:nvSpPr>
        <p:spPr>
          <a:xfrm>
            <a:off x="685800" y="609600"/>
            <a:ext cx="7772400" cy="1066800"/>
          </a:xfrm>
        </p:spPr>
        <p:txBody>
          <a:bodyPr/>
          <a:lstStyle/>
          <a:p>
            <a:r>
              <a:rPr lang="en-US" altLang="en-US" dirty="0"/>
              <a:t>Offloading </a:t>
            </a:r>
            <a:r>
              <a:rPr lang="en-US" altLang="en-US" dirty="0" err="1"/>
              <a:t>WiFi</a:t>
            </a:r>
            <a:endParaRPr lang="en-US" altLang="en-US" dirty="0"/>
          </a:p>
        </p:txBody>
      </p:sp>
      <p:sp>
        <p:nvSpPr>
          <p:cNvPr id="2" name="Content Placeholder 1"/>
          <p:cNvSpPr>
            <a:spLocks noGrp="1"/>
          </p:cNvSpPr>
          <p:nvPr>
            <p:ph idx="1"/>
          </p:nvPr>
        </p:nvSpPr>
        <p:spPr>
          <a:xfrm>
            <a:off x="685800" y="1981199"/>
            <a:ext cx="7924800" cy="1600201"/>
          </a:xfrm>
        </p:spPr>
        <p:txBody>
          <a:bodyPr>
            <a:noAutofit/>
          </a:bodyPr>
          <a:lstStyle/>
          <a:p>
            <a:r>
              <a:rPr lang="en-US" sz="1800" b="0" dirty="0"/>
              <a:t>Close integration of LC and </a:t>
            </a:r>
            <a:r>
              <a:rPr lang="en-US" sz="1800" b="0" dirty="0" err="1"/>
              <a:t>WiFi</a:t>
            </a:r>
            <a:r>
              <a:rPr lang="en-US" sz="1800" b="0" dirty="0"/>
              <a:t> technologies enables off-loading opportunities for the </a:t>
            </a:r>
            <a:r>
              <a:rPr lang="en-US" sz="1800" b="0" dirty="0" err="1"/>
              <a:t>WiFi</a:t>
            </a:r>
            <a:r>
              <a:rPr lang="en-US" sz="1800" b="0" dirty="0"/>
              <a:t> network. </a:t>
            </a:r>
            <a:r>
              <a:rPr lang="en-US" sz="1800" b="0" dirty="0" err="1"/>
              <a:t>WiFi</a:t>
            </a:r>
            <a:r>
              <a:rPr lang="en-US" sz="1800" b="0" dirty="0"/>
              <a:t> would serve more mobile users, while the stationary users will preferably be served by LC. Both technologies together can more than </a:t>
            </a:r>
            <a:r>
              <a:rPr lang="en-US" sz="1800" b="0" i="1" dirty="0"/>
              <a:t>triple </a:t>
            </a:r>
            <a:r>
              <a:rPr lang="en-US" sz="1800" b="0" dirty="0"/>
              <a:t>the throughput for individual users and yield a solution that can adequately address the need for enhanced indoor coverage [5].</a:t>
            </a:r>
          </a:p>
          <a:p>
            <a:pPr marL="0" indent="0">
              <a:buNone/>
            </a:pPr>
            <a:endParaRPr lang="en-US" sz="2000" b="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727" b="6708"/>
          <a:stretch/>
        </p:blipFill>
        <p:spPr>
          <a:xfrm>
            <a:off x="2170176" y="3429000"/>
            <a:ext cx="4800600" cy="2971800"/>
          </a:xfrm>
          <a:prstGeom prst="rect">
            <a:avLst/>
          </a:prstGeom>
        </p:spPr>
      </p:pic>
    </p:spTree>
    <p:extLst>
      <p:ext uri="{BB962C8B-B14F-4D97-AF65-F5344CB8AC3E}">
        <p14:creationId xmlns:p14="http://schemas.microsoft.com/office/powerpoint/2010/main" val="67901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878446"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a:t>Oct 2017</a:t>
            </a:r>
          </a:p>
        </p:txBody>
      </p:sp>
      <p:sp>
        <p:nvSpPr>
          <p:cNvPr id="15363" name="Footer Placeholder 4"/>
          <p:cNvSpPr>
            <a:spLocks noGrp="1"/>
          </p:cNvSpPr>
          <p:nvPr>
            <p:ph type="ftr" sz="quarter" idx="11"/>
          </p:nvPr>
        </p:nvSpPr>
        <p:spPr>
          <a:xfrm>
            <a:off x="4903788" y="6488668"/>
            <a:ext cx="370681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Ivica Stevanovic (OFCOM)</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CA2D99-A43F-4178-9796-9071DDB568D5}" type="slidenum">
              <a:rPr lang="en-US" altLang="en-US" sz="1200" b="0" smtClean="0"/>
              <a:pPr>
                <a:spcBef>
                  <a:spcPct val="0"/>
                </a:spcBef>
                <a:buFontTx/>
                <a:buNone/>
              </a:pPr>
              <a:t>7</a:t>
            </a:fld>
            <a:endParaRPr lang="en-US" altLang="en-US" sz="1200" b="0"/>
          </a:p>
        </p:txBody>
      </p:sp>
      <p:sp>
        <p:nvSpPr>
          <p:cNvPr id="15365" name="Rectangle 2"/>
          <p:cNvSpPr>
            <a:spLocks noGrp="1" noChangeArrowheads="1"/>
          </p:cNvSpPr>
          <p:nvPr>
            <p:ph type="title"/>
          </p:nvPr>
        </p:nvSpPr>
        <p:spPr>
          <a:xfrm>
            <a:off x="685800" y="609600"/>
            <a:ext cx="7772400" cy="1066800"/>
          </a:xfrm>
        </p:spPr>
        <p:txBody>
          <a:bodyPr/>
          <a:lstStyle/>
          <a:p>
            <a:r>
              <a:rPr lang="en-US" altLang="en-US" dirty="0"/>
              <a:t>LC Data Throughput</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85800" y="1981199"/>
                <a:ext cx="7924800" cy="1600201"/>
              </a:xfrm>
            </p:spPr>
            <p:txBody>
              <a:bodyPr>
                <a:noAutofit/>
              </a:bodyPr>
              <a:lstStyle/>
              <a:p>
                <a:pPr>
                  <a:lnSpc>
                    <a:spcPct val="110000"/>
                  </a:lnSpc>
                </a:pPr>
                <a:r>
                  <a:rPr lang="de-CH" sz="1800" dirty="0"/>
                  <a:t>University of Oxford (</a:t>
                </a:r>
                <a:r>
                  <a:rPr lang="de-CH" sz="1800" dirty="0" err="1"/>
                  <a:t>maximum</a:t>
                </a:r>
                <a:r>
                  <a:rPr lang="de-CH" sz="1800" dirty="0"/>
                  <a:t> </a:t>
                </a:r>
                <a:r>
                  <a:rPr lang="de-CH" sz="1800" dirty="0" err="1"/>
                  <a:t>throughtput</a:t>
                </a:r>
                <a:r>
                  <a:rPr lang="de-CH" sz="1800" dirty="0"/>
                  <a:t> in </a:t>
                </a:r>
                <a:r>
                  <a:rPr lang="de-CH" sz="1800" dirty="0" err="1"/>
                  <a:t>laboratory</a:t>
                </a:r>
                <a:r>
                  <a:rPr lang="de-CH" sz="1800" dirty="0"/>
                  <a:t> </a:t>
                </a:r>
                <a:r>
                  <a:rPr lang="de-CH" sz="1800" dirty="0" err="1"/>
                  <a:t>conditions</a:t>
                </a:r>
                <a:r>
                  <a:rPr lang="de-CH" sz="1800" dirty="0"/>
                  <a:t>) </a:t>
                </a:r>
                <a:r>
                  <a:rPr lang="en-US" sz="1800" b="0" dirty="0"/>
                  <a:t>[6]</a:t>
                </a:r>
                <a:r>
                  <a:rPr lang="de-CH" sz="1800" dirty="0"/>
                  <a:t> </a:t>
                </a:r>
                <a:br>
                  <a:rPr lang="de-CH" sz="1800" dirty="0"/>
                </a:br>
                <a:r>
                  <a:rPr lang="de-CH" sz="1800" b="0" dirty="0"/>
                  <a:t>Bi-</a:t>
                </a:r>
                <a:r>
                  <a:rPr lang="de-CH" sz="1800" b="0" dirty="0" err="1"/>
                  <a:t>directional</a:t>
                </a:r>
                <a:r>
                  <a:rPr lang="de-CH" sz="1800" b="0" dirty="0"/>
                  <a:t> </a:t>
                </a:r>
                <a:r>
                  <a:rPr lang="de-CH" sz="1800" b="0" dirty="0" err="1"/>
                  <a:t>speed</a:t>
                </a:r>
                <a:r>
                  <a:rPr lang="de-CH" sz="1800" b="0" dirty="0"/>
                  <a:t> of 224 </a:t>
                </a:r>
                <a:r>
                  <a:rPr lang="de-CH" sz="1800" b="0" dirty="0" err="1"/>
                  <a:t>Gbps</a:t>
                </a:r>
                <a:r>
                  <a:rPr lang="de-CH" sz="1800" b="0" dirty="0"/>
                  <a:t> </a:t>
                </a:r>
                <a:r>
                  <a:rPr lang="de-CH" sz="1800" b="0" dirty="0" err="1"/>
                  <a:t>over</a:t>
                </a:r>
                <a:r>
                  <a:rPr lang="de-CH" sz="1800" b="0" dirty="0"/>
                  <a:t> ~ 3 m </a:t>
                </a:r>
                <a:r>
                  <a:rPr lang="de-CH" sz="1800" b="0" dirty="0" err="1"/>
                  <a:t>range</a:t>
                </a:r>
                <a:r>
                  <a:rPr lang="de-CH" sz="1800" b="0" dirty="0"/>
                  <a:t> and </a:t>
                </a:r>
                <a14:m>
                  <m:oMath xmlns:m="http://schemas.openxmlformats.org/officeDocument/2006/math">
                    <m:sSup>
                      <m:sSupPr>
                        <m:ctrlPr>
                          <a:rPr lang="de-CH" sz="1800" b="0" i="1" dirty="0">
                            <a:latin typeface="Cambria Math" panose="02040503050406030204" pitchFamily="18" charset="0"/>
                          </a:rPr>
                        </m:ctrlPr>
                      </m:sSupPr>
                      <m:e>
                        <m:r>
                          <a:rPr lang="de-CH" sz="1800" b="0" i="1" dirty="0">
                            <a:latin typeface="Cambria Math" panose="02040503050406030204" pitchFamily="18" charset="0"/>
                          </a:rPr>
                          <m:t>60</m:t>
                        </m:r>
                      </m:e>
                      <m:sup>
                        <m:r>
                          <m:rPr>
                            <m:sty m:val="p"/>
                          </m:rPr>
                          <a:rPr lang="de-CH" sz="1800" b="0" dirty="0">
                            <a:latin typeface="Cambria Math" panose="02040503050406030204" pitchFamily="18" charset="0"/>
                          </a:rPr>
                          <m:t>o</m:t>
                        </m:r>
                      </m:sup>
                    </m:sSup>
                  </m:oMath>
                </a14:m>
                <a:r>
                  <a:rPr lang="de-CH" sz="1800" b="0" dirty="0"/>
                  <a:t> </a:t>
                </a:r>
                <a:r>
                  <a:rPr lang="de-CH" sz="1800" b="0" dirty="0" err="1"/>
                  <a:t>field</a:t>
                </a:r>
                <a:r>
                  <a:rPr lang="de-CH" sz="1800" b="0" dirty="0"/>
                  <a:t> of </a:t>
                </a:r>
                <a:r>
                  <a:rPr lang="de-CH" sz="1800" b="0" dirty="0" err="1"/>
                  <a:t>view</a:t>
                </a:r>
                <a:r>
                  <a:rPr lang="de-CH" sz="1800" b="0" dirty="0"/>
                  <a:t> angle</a:t>
                </a:r>
              </a:p>
              <a:p>
                <a:pPr>
                  <a:lnSpc>
                    <a:spcPct val="110000"/>
                  </a:lnSpc>
                </a:pPr>
                <a:r>
                  <a:rPr lang="de-CH" sz="1800" dirty="0"/>
                  <a:t>Fraunhofer Heinrich Hertz Institute, Berlin </a:t>
                </a:r>
                <a:r>
                  <a:rPr lang="en-US" sz="1800" b="0" dirty="0"/>
                  <a:t>[4]</a:t>
                </a:r>
                <a:br>
                  <a:rPr lang="de-CH" sz="1800" dirty="0"/>
                </a:br>
                <a:r>
                  <a:rPr lang="de-CH" sz="1800" b="0" dirty="0"/>
                  <a:t>Prototype </a:t>
                </a:r>
                <a:r>
                  <a:rPr lang="de-CH" sz="1800" b="0" dirty="0" err="1"/>
                  <a:t>based</a:t>
                </a:r>
                <a:r>
                  <a:rPr lang="de-CH" sz="1800" b="0" dirty="0"/>
                  <a:t> on </a:t>
                </a:r>
                <a:r>
                  <a:rPr lang="de-CH" sz="1800" b="0" dirty="0" err="1"/>
                  <a:t>commercially</a:t>
                </a:r>
                <a:r>
                  <a:rPr lang="de-CH" sz="1800" b="0" dirty="0"/>
                  <a:t> </a:t>
                </a:r>
                <a:r>
                  <a:rPr lang="de-CH" sz="1800" b="0" dirty="0" err="1"/>
                  <a:t>available</a:t>
                </a:r>
                <a:r>
                  <a:rPr lang="de-CH" sz="1800" b="0" dirty="0"/>
                  <a:t> </a:t>
                </a:r>
                <a:r>
                  <a:rPr lang="de-CH" sz="1800" b="0" dirty="0" err="1"/>
                  <a:t>low-cost</a:t>
                </a:r>
                <a:r>
                  <a:rPr lang="de-CH" sz="1800" b="0" dirty="0"/>
                  <a:t> </a:t>
                </a:r>
                <a:r>
                  <a:rPr lang="de-CH" sz="1800" b="0" dirty="0" err="1"/>
                  <a:t>hardware</a:t>
                </a:r>
                <a:br>
                  <a:rPr lang="de-CH" sz="1800" b="0" dirty="0"/>
                </a:br>
                <a:r>
                  <a:rPr lang="de-CH" sz="1800" b="0" dirty="0"/>
                  <a:t>200 Mbps @ 2 m and 60 cm </a:t>
                </a:r>
                <a:r>
                  <a:rPr lang="de-CH" sz="1800" b="0" dirty="0" err="1"/>
                  <a:t>diameter</a:t>
                </a:r>
                <a:r>
                  <a:rPr lang="de-CH" sz="1800" b="0" dirty="0"/>
                  <a:t> </a:t>
                </a:r>
                <a:r>
                  <a:rPr lang="de-CH" sz="1800" b="0" dirty="0" err="1"/>
                  <a:t>working</a:t>
                </a:r>
                <a:r>
                  <a:rPr lang="de-CH" sz="1800" b="0" dirty="0"/>
                  <a:t> </a:t>
                </a:r>
                <a:r>
                  <a:rPr lang="de-CH" sz="1800" b="0" dirty="0" err="1"/>
                  <a:t>area</a:t>
                </a:r>
                <a:br>
                  <a:rPr lang="en-US" sz="1800" b="0" dirty="0"/>
                </a:br>
                <a:r>
                  <a:rPr lang="en-US" sz="1800" b="0" dirty="0"/>
                  <a:t>100 Mbps @ 20 m (and narrow-beam optics)</a:t>
                </a:r>
              </a:p>
              <a:p>
                <a:pPr>
                  <a:lnSpc>
                    <a:spcPct val="110000"/>
                  </a:lnSpc>
                </a:pPr>
                <a:r>
                  <a:rPr lang="de-CH" sz="1800" dirty="0"/>
                  <a:t>University of Edinburgh (Laser </a:t>
                </a:r>
                <a:r>
                  <a:rPr lang="de-CH" sz="1800" dirty="0" err="1"/>
                  <a:t>Diodes</a:t>
                </a:r>
                <a:r>
                  <a:rPr lang="de-CH" sz="1800" dirty="0"/>
                  <a:t>) </a:t>
                </a:r>
                <a:r>
                  <a:rPr lang="en-US" sz="1800" b="0" dirty="0"/>
                  <a:t>[7]</a:t>
                </a:r>
                <a:br>
                  <a:rPr lang="de-CH" sz="1800" dirty="0"/>
                </a:br>
                <a:r>
                  <a:rPr lang="de-CH" sz="1800" b="0" dirty="0"/>
                  <a:t>3.43 </a:t>
                </a:r>
                <a:r>
                  <a:rPr lang="de-CH" sz="1800" b="0" dirty="0" err="1"/>
                  <a:t>Gbps</a:t>
                </a:r>
                <a:r>
                  <a:rPr lang="de-CH" sz="1800" b="0" dirty="0"/>
                  <a:t> @ 2.88 m </a:t>
                </a:r>
                <a:r>
                  <a:rPr lang="de-CH" sz="1800" b="0" dirty="0" err="1"/>
                  <a:t>with</a:t>
                </a:r>
                <a:r>
                  <a:rPr lang="de-CH" sz="1800" b="0" dirty="0"/>
                  <a:t> 1 </a:t>
                </a:r>
                <a14:m>
                  <m:oMath xmlns:m="http://schemas.openxmlformats.org/officeDocument/2006/math">
                    <m:sSup>
                      <m:sSupPr>
                        <m:ctrlPr>
                          <a:rPr lang="de-CH" sz="1800" b="0" i="1" dirty="0">
                            <a:latin typeface="Cambria Math" panose="02040503050406030204" pitchFamily="18" charset="0"/>
                          </a:rPr>
                        </m:ctrlPr>
                      </m:sSupPr>
                      <m:e>
                        <m:r>
                          <m:rPr>
                            <m:sty m:val="p"/>
                          </m:rPr>
                          <a:rPr lang="de-CH" sz="1800" b="0" dirty="0">
                            <a:latin typeface="Cambria Math" panose="02040503050406030204" pitchFamily="18" charset="0"/>
                          </a:rPr>
                          <m:t>m</m:t>
                        </m:r>
                      </m:e>
                      <m:sup>
                        <m:r>
                          <a:rPr lang="de-CH" sz="1800" b="0" i="1" dirty="0">
                            <a:latin typeface="Cambria Math" panose="02040503050406030204" pitchFamily="18" charset="0"/>
                          </a:rPr>
                          <m:t>2</m:t>
                        </m:r>
                      </m:sup>
                    </m:sSup>
                  </m:oMath>
                </a14:m>
                <a:r>
                  <a:rPr lang="de-CH" sz="1800" b="0" dirty="0"/>
                  <a:t> </a:t>
                </a:r>
                <a:r>
                  <a:rPr lang="de-CH" sz="1800" b="0" dirty="0" err="1"/>
                  <a:t>coverage</a:t>
                </a:r>
                <a:r>
                  <a:rPr lang="de-CH" sz="1800" b="0" dirty="0"/>
                  <a:t> </a:t>
                </a:r>
                <a:br>
                  <a:rPr lang="de-CH" sz="1800" b="0" dirty="0"/>
                </a:br>
                <a:r>
                  <a:rPr lang="de-CH" sz="1800" b="0" dirty="0"/>
                  <a:t>14 </a:t>
                </a:r>
                <a:r>
                  <a:rPr lang="de-CH" sz="1800" b="0" dirty="0" err="1"/>
                  <a:t>Gbps</a:t>
                </a:r>
                <a:r>
                  <a:rPr lang="de-CH" sz="1800" b="0" dirty="0"/>
                  <a:t> </a:t>
                </a:r>
                <a:r>
                  <a:rPr lang="de-CH" sz="1800" b="0" dirty="0" err="1"/>
                  <a:t>using</a:t>
                </a:r>
                <a:r>
                  <a:rPr lang="de-CH" sz="1800" b="0" dirty="0"/>
                  <a:t> RGB Laser </a:t>
                </a:r>
                <a:r>
                  <a:rPr lang="de-CH" sz="1800" b="0" dirty="0" err="1"/>
                  <a:t>Diodes</a:t>
                </a:r>
                <a:br>
                  <a:rPr lang="de-CH" sz="1800" b="0" dirty="0"/>
                </a:br>
                <a:r>
                  <a:rPr lang="de-CH" sz="1800" b="0" dirty="0"/>
                  <a:t>100 </a:t>
                </a:r>
                <a:r>
                  <a:rPr lang="de-CH" sz="1800" b="0" dirty="0" err="1"/>
                  <a:t>Gbps</a:t>
                </a:r>
                <a:r>
                  <a:rPr lang="de-CH" sz="1800" b="0" dirty="0"/>
                  <a:t> </a:t>
                </a:r>
                <a:r>
                  <a:rPr lang="de-CH" sz="1800" b="0" dirty="0" err="1"/>
                  <a:t>using</a:t>
                </a:r>
                <a:r>
                  <a:rPr lang="de-CH" sz="1800" b="0" dirty="0"/>
                  <a:t> WDM LD (</a:t>
                </a:r>
                <a:r>
                  <a:rPr lang="de-CH" sz="1800" b="0" dirty="0" err="1"/>
                  <a:t>with</a:t>
                </a:r>
                <a:r>
                  <a:rPr lang="de-CH" sz="1800" b="0" dirty="0"/>
                  <a:t> 36 parallel </a:t>
                </a:r>
                <a:r>
                  <a:rPr lang="de-CH" sz="1800" b="0" dirty="0" err="1"/>
                  <a:t>streams</a:t>
                </a:r>
                <a:r>
                  <a:rPr lang="de-CH" sz="1800" b="0" dirty="0"/>
                  <a:t>)</a:t>
                </a:r>
              </a:p>
              <a:p>
                <a:pPr>
                  <a:lnSpc>
                    <a:spcPct val="110000"/>
                  </a:lnSpc>
                </a:pPr>
                <a:r>
                  <a:rPr lang="de-CH" sz="1800" dirty="0"/>
                  <a:t>Disney Research, Zürich (</a:t>
                </a:r>
                <a:r>
                  <a:rPr lang="de-CH" sz="1800" dirty="0" err="1"/>
                  <a:t>EnLightning</a:t>
                </a:r>
                <a:r>
                  <a:rPr lang="de-CH" sz="1800" dirty="0"/>
                  <a:t>, Internet of Things) </a:t>
                </a:r>
                <a:r>
                  <a:rPr lang="en-US" sz="1800" b="0" dirty="0"/>
                  <a:t>[8]</a:t>
                </a:r>
                <a:br>
                  <a:rPr lang="de-CH" sz="1800" dirty="0"/>
                </a:br>
                <a:r>
                  <a:rPr lang="de-CH" sz="1800" b="0" dirty="0"/>
                  <a:t>Low-</a:t>
                </a:r>
                <a:r>
                  <a:rPr lang="de-CH" sz="1800" b="0" dirty="0" err="1"/>
                  <a:t>data</a:t>
                </a:r>
                <a:r>
                  <a:rPr lang="de-CH" sz="1800" b="0" dirty="0"/>
                  <a:t>-rate (600 bps) </a:t>
                </a:r>
                <a:r>
                  <a:rPr lang="de-CH" sz="1800" b="0" dirty="0" err="1"/>
                  <a:t>device-to-device</a:t>
                </a:r>
                <a:r>
                  <a:rPr lang="de-CH" sz="1800" b="0" dirty="0"/>
                  <a:t> </a:t>
                </a:r>
                <a:r>
                  <a:rPr lang="de-CH" sz="1800" b="0" dirty="0" err="1"/>
                  <a:t>with</a:t>
                </a:r>
                <a:r>
                  <a:rPr lang="de-CH" sz="1800" b="0" dirty="0"/>
                  <a:t> </a:t>
                </a:r>
                <a:r>
                  <a:rPr lang="de-CH" sz="1800" b="0" dirty="0" err="1"/>
                  <a:t>commercially</a:t>
                </a:r>
                <a:r>
                  <a:rPr lang="de-CH" sz="1800" b="0" dirty="0"/>
                  <a:t> </a:t>
                </a:r>
                <a:r>
                  <a:rPr lang="de-CH" sz="1800" b="0" dirty="0" err="1"/>
                  <a:t>available</a:t>
                </a:r>
                <a:r>
                  <a:rPr lang="de-CH" sz="1800" b="0" dirty="0"/>
                  <a:t> LED </a:t>
                </a:r>
                <a:r>
                  <a:rPr lang="de-CH" sz="1800" b="0" dirty="0" err="1"/>
                  <a:t>bulbs</a:t>
                </a:r>
                <a:r>
                  <a:rPr lang="de-CH" sz="1800" b="0" dirty="0"/>
                  <a:t> </a:t>
                </a:r>
                <a:r>
                  <a:rPr lang="de-CH" sz="1800" b="0" dirty="0" err="1"/>
                  <a:t>enhanced</a:t>
                </a:r>
                <a:r>
                  <a:rPr lang="de-CH" sz="1800" b="0" dirty="0"/>
                  <a:t> </a:t>
                </a:r>
                <a:r>
                  <a:rPr lang="de-CH" sz="1800" b="0" dirty="0" err="1"/>
                  <a:t>with</a:t>
                </a:r>
                <a:r>
                  <a:rPr lang="de-CH" sz="1800" b="0" dirty="0"/>
                  <a:t> </a:t>
                </a:r>
                <a:r>
                  <a:rPr lang="de-CH" sz="1800" b="0" dirty="0" err="1"/>
                  <a:t>photo-diodes</a:t>
                </a:r>
                <a:r>
                  <a:rPr lang="de-CH" sz="1800" b="0" dirty="0"/>
                  <a:t> and </a:t>
                </a:r>
                <a:r>
                  <a:rPr lang="de-CH" sz="1800" b="0" dirty="0" err="1"/>
                  <a:t>microcontrollers</a:t>
                </a:r>
                <a:endParaRPr lang="de-CH" sz="1800" b="0" dirty="0"/>
              </a:p>
              <a:p>
                <a:pPr marL="0" indent="0">
                  <a:lnSpc>
                    <a:spcPct val="110000"/>
                  </a:lnSpc>
                  <a:buNone/>
                </a:pPr>
                <a:br>
                  <a:rPr lang="de-CH" sz="1800" b="0" dirty="0"/>
                </a:br>
                <a:endParaRPr lang="de-CH" sz="1800" b="0" dirty="0"/>
              </a:p>
              <a:p>
                <a:pPr marL="0" indent="0">
                  <a:buNone/>
                </a:pPr>
                <a:endParaRPr lang="en-US" sz="2000" b="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85800" y="1981199"/>
                <a:ext cx="7924800" cy="1600201"/>
              </a:xfrm>
              <a:blipFill rotWithShape="0">
                <a:blip r:embed="rId3"/>
                <a:stretch>
                  <a:fillRect l="-538" t="-1521" b="-165399"/>
                </a:stretch>
              </a:blipFill>
            </p:spPr>
            <p:txBody>
              <a:bodyPr/>
              <a:lstStyle/>
              <a:p>
                <a:r>
                  <a:rPr lang="en-US">
                    <a:noFill/>
                  </a:rPr>
                  <a:t> </a:t>
                </a:r>
              </a:p>
            </p:txBody>
          </p:sp>
        </mc:Fallback>
      </mc:AlternateContent>
    </p:spTree>
    <p:extLst>
      <p:ext uri="{BB962C8B-B14F-4D97-AF65-F5344CB8AC3E}">
        <p14:creationId xmlns:p14="http://schemas.microsoft.com/office/powerpoint/2010/main" val="104215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878446"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a:t>Oct 2017</a:t>
            </a:r>
          </a:p>
        </p:txBody>
      </p:sp>
      <p:sp>
        <p:nvSpPr>
          <p:cNvPr id="15363" name="Footer Placeholder 4"/>
          <p:cNvSpPr>
            <a:spLocks noGrp="1"/>
          </p:cNvSpPr>
          <p:nvPr>
            <p:ph type="ftr" sz="quarter" idx="11"/>
          </p:nvPr>
        </p:nvSpPr>
        <p:spPr>
          <a:xfrm>
            <a:off x="4903788" y="6488668"/>
            <a:ext cx="370681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Ivica Stevanovic (OFCOM)</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CA2D99-A43F-4178-9796-9071DDB568D5}" type="slidenum">
              <a:rPr lang="en-US" altLang="en-US" sz="1200" b="0" smtClean="0"/>
              <a:pPr>
                <a:spcBef>
                  <a:spcPct val="0"/>
                </a:spcBef>
                <a:buFontTx/>
                <a:buNone/>
              </a:pPr>
              <a:t>8</a:t>
            </a:fld>
            <a:endParaRPr lang="en-US" altLang="en-US" sz="1200" b="0"/>
          </a:p>
        </p:txBody>
      </p:sp>
      <p:sp>
        <p:nvSpPr>
          <p:cNvPr id="15365" name="Rectangle 2"/>
          <p:cNvSpPr>
            <a:spLocks noGrp="1" noChangeArrowheads="1"/>
          </p:cNvSpPr>
          <p:nvPr>
            <p:ph type="title"/>
          </p:nvPr>
        </p:nvSpPr>
        <p:spPr>
          <a:xfrm>
            <a:off x="685800" y="609600"/>
            <a:ext cx="7772400" cy="1066800"/>
          </a:xfrm>
        </p:spPr>
        <p:txBody>
          <a:bodyPr/>
          <a:lstStyle/>
          <a:p>
            <a:r>
              <a:rPr lang="en-US" altLang="en-US" dirty="0"/>
              <a:t>LC Use Cases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9360300"/>
              </p:ext>
            </p:extLst>
          </p:nvPr>
        </p:nvGraphicFramePr>
        <p:xfrm>
          <a:off x="1676400" y="1690777"/>
          <a:ext cx="5486400" cy="2123440"/>
        </p:xfrm>
        <a:graphic>
          <a:graphicData uri="http://schemas.openxmlformats.org/drawingml/2006/table">
            <a:tbl>
              <a:tblPr firstRow="1" bandRow="1">
                <a:tableStyleId>{93296810-A885-4BE3-A3E7-6D5BEEA58F35}</a:tableStyleId>
              </a:tblPr>
              <a:tblGrid>
                <a:gridCol w="1543050">
                  <a:extLst>
                    <a:ext uri="{9D8B030D-6E8A-4147-A177-3AD203B41FA5}">
                      <a16:colId xmlns:a16="http://schemas.microsoft.com/office/drawing/2014/main" val="20000"/>
                    </a:ext>
                  </a:extLst>
                </a:gridCol>
                <a:gridCol w="226695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40080">
                <a:tc>
                  <a:txBody>
                    <a:bodyPr/>
                    <a:lstStyle/>
                    <a:p>
                      <a:r>
                        <a:rPr lang="de-CH" dirty="0"/>
                        <a:t>Case</a:t>
                      </a:r>
                      <a:endParaRPr lang="en-US" dirty="0"/>
                    </a:p>
                  </a:txBody>
                  <a:tcPr/>
                </a:tc>
                <a:tc>
                  <a:txBody>
                    <a:bodyPr/>
                    <a:lstStyle/>
                    <a:p>
                      <a:r>
                        <a:rPr lang="de-CH" dirty="0"/>
                        <a:t>Data Rate</a:t>
                      </a:r>
                      <a:r>
                        <a:rPr lang="de-CH" baseline="0" dirty="0"/>
                        <a:t> (Mbps)</a:t>
                      </a:r>
                      <a:endParaRPr lang="en-US" dirty="0"/>
                    </a:p>
                  </a:txBody>
                  <a:tcPr/>
                </a:tc>
                <a:tc>
                  <a:txBody>
                    <a:bodyPr/>
                    <a:lstStyle/>
                    <a:p>
                      <a:r>
                        <a:rPr lang="de-CH" dirty="0" err="1"/>
                        <a:t>Coverage</a:t>
                      </a:r>
                      <a:r>
                        <a:rPr lang="de-CH" dirty="0"/>
                        <a:t> (m)</a:t>
                      </a:r>
                      <a:endParaRPr lang="en-US" dirty="0"/>
                    </a:p>
                  </a:txBody>
                  <a:tcPr/>
                </a:tc>
                <a:extLst>
                  <a:ext uri="{0D108BD9-81ED-4DB2-BD59-A6C34878D82A}">
                    <a16:rowId xmlns:a16="http://schemas.microsoft.com/office/drawing/2014/main" val="10000"/>
                  </a:ext>
                </a:extLst>
              </a:tr>
              <a:tr h="370840">
                <a:tc>
                  <a:txBody>
                    <a:bodyPr/>
                    <a:lstStyle/>
                    <a:p>
                      <a:pPr algn="l"/>
                      <a:r>
                        <a:rPr lang="de-CH" dirty="0"/>
                        <a:t>Enterprise</a:t>
                      </a:r>
                      <a:endParaRPr lang="en-US" dirty="0"/>
                    </a:p>
                  </a:txBody>
                  <a:tcPr anchor="ctr"/>
                </a:tc>
                <a:tc>
                  <a:txBody>
                    <a:bodyPr/>
                    <a:lstStyle/>
                    <a:p>
                      <a:pPr algn="ctr"/>
                      <a:r>
                        <a:rPr lang="de-CH" dirty="0"/>
                        <a:t>~100x</a:t>
                      </a:r>
                      <a:endParaRPr lang="en-US" dirty="0"/>
                    </a:p>
                  </a:txBody>
                  <a:tcPr anchor="ctr"/>
                </a:tc>
                <a:tc>
                  <a:txBody>
                    <a:bodyPr/>
                    <a:lstStyle/>
                    <a:p>
                      <a:pPr algn="ctr"/>
                      <a:r>
                        <a:rPr lang="de-CH" dirty="0"/>
                        <a:t>~3</a:t>
                      </a:r>
                      <a:endParaRPr lang="en-US" dirty="0"/>
                    </a:p>
                  </a:txBody>
                  <a:tcPr anchor="ctr"/>
                </a:tc>
                <a:extLst>
                  <a:ext uri="{0D108BD9-81ED-4DB2-BD59-A6C34878D82A}">
                    <a16:rowId xmlns:a16="http://schemas.microsoft.com/office/drawing/2014/main" val="10001"/>
                  </a:ext>
                </a:extLst>
              </a:tr>
              <a:tr h="370840">
                <a:tc>
                  <a:txBody>
                    <a:bodyPr/>
                    <a:lstStyle/>
                    <a:p>
                      <a:pPr algn="l"/>
                      <a:r>
                        <a:rPr lang="de-CH" dirty="0"/>
                        <a:t>Home</a:t>
                      </a:r>
                      <a:endParaRPr lang="en-US" dirty="0"/>
                    </a:p>
                  </a:txBody>
                  <a:tcPr anchor="ctr"/>
                </a:tc>
                <a:tc>
                  <a:txBody>
                    <a:bodyPr/>
                    <a:lstStyle/>
                    <a:p>
                      <a:pPr algn="ctr"/>
                      <a:r>
                        <a:rPr lang="de-CH" dirty="0"/>
                        <a:t>~100x</a:t>
                      </a:r>
                      <a:endParaRPr lang="en-US" dirty="0"/>
                    </a:p>
                  </a:txBody>
                  <a:tcPr anchor="ctr"/>
                </a:tc>
                <a:tc>
                  <a:txBody>
                    <a:bodyPr/>
                    <a:lstStyle/>
                    <a:p>
                      <a:pPr algn="ctr"/>
                      <a:r>
                        <a:rPr lang="de-CH" dirty="0"/>
                        <a:t>~3</a:t>
                      </a:r>
                      <a:endParaRPr lang="en-US" dirty="0"/>
                    </a:p>
                  </a:txBody>
                  <a:tcPr anchor="ctr"/>
                </a:tc>
                <a:extLst>
                  <a:ext uri="{0D108BD9-81ED-4DB2-BD59-A6C34878D82A}">
                    <a16:rowId xmlns:a16="http://schemas.microsoft.com/office/drawing/2014/main" val="10002"/>
                  </a:ext>
                </a:extLst>
              </a:tr>
              <a:tr h="370840">
                <a:tc>
                  <a:txBody>
                    <a:bodyPr/>
                    <a:lstStyle/>
                    <a:p>
                      <a:pPr algn="l"/>
                      <a:r>
                        <a:rPr lang="de-CH" dirty="0"/>
                        <a:t>Retail</a:t>
                      </a:r>
                      <a:endParaRPr lang="en-US" dirty="0"/>
                    </a:p>
                  </a:txBody>
                  <a:tcPr anchor="ctr"/>
                </a:tc>
                <a:tc>
                  <a:txBody>
                    <a:bodyPr/>
                    <a:lstStyle/>
                    <a:p>
                      <a:pPr algn="ctr"/>
                      <a:r>
                        <a:rPr lang="de-CH" dirty="0"/>
                        <a:t>~1x</a:t>
                      </a:r>
                      <a:r>
                        <a:rPr lang="de-CH" baseline="0" dirty="0"/>
                        <a:t> – 100x</a:t>
                      </a:r>
                      <a:endParaRPr lang="en-US" dirty="0"/>
                    </a:p>
                  </a:txBody>
                  <a:tcPr anchor="ctr"/>
                </a:tc>
                <a:tc>
                  <a:txBody>
                    <a:bodyPr/>
                    <a:lstStyle/>
                    <a:p>
                      <a:pPr algn="ctr"/>
                      <a:r>
                        <a:rPr lang="de-CH" dirty="0"/>
                        <a:t>~10</a:t>
                      </a:r>
                      <a:endParaRPr lang="en-US" dirty="0"/>
                    </a:p>
                  </a:txBody>
                  <a:tcPr anchor="ctr"/>
                </a:tc>
                <a:extLst>
                  <a:ext uri="{0D108BD9-81ED-4DB2-BD59-A6C34878D82A}">
                    <a16:rowId xmlns:a16="http://schemas.microsoft.com/office/drawing/2014/main" val="10003"/>
                  </a:ext>
                </a:extLst>
              </a:tr>
              <a:tr h="370840">
                <a:tc>
                  <a:txBody>
                    <a:bodyPr/>
                    <a:lstStyle/>
                    <a:p>
                      <a:pPr algn="l"/>
                      <a:r>
                        <a:rPr lang="de-CH" dirty="0" err="1"/>
                        <a:t>IoT</a:t>
                      </a:r>
                      <a:endParaRPr lang="en-US" dirty="0"/>
                    </a:p>
                  </a:txBody>
                  <a:tcPr anchor="ctr"/>
                </a:tc>
                <a:tc>
                  <a:txBody>
                    <a:bodyPr/>
                    <a:lstStyle/>
                    <a:p>
                      <a:pPr algn="ctr"/>
                      <a:r>
                        <a:rPr lang="de-CH" dirty="0"/>
                        <a:t>~0.1x – 10x</a:t>
                      </a:r>
                      <a:endParaRPr lang="en-US" dirty="0"/>
                    </a:p>
                  </a:txBody>
                  <a:tcPr anchor="ctr"/>
                </a:tc>
                <a:tc>
                  <a:txBody>
                    <a:bodyPr/>
                    <a:lstStyle/>
                    <a:p>
                      <a:pPr algn="ctr"/>
                      <a:r>
                        <a:rPr lang="de-CH" dirty="0"/>
                        <a:t>~20</a:t>
                      </a:r>
                      <a:endParaRPr lang="en-US"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7704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878446"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a:t>Oct 2017</a:t>
            </a:r>
          </a:p>
        </p:txBody>
      </p:sp>
      <p:sp>
        <p:nvSpPr>
          <p:cNvPr id="15363" name="Footer Placeholder 4"/>
          <p:cNvSpPr>
            <a:spLocks noGrp="1"/>
          </p:cNvSpPr>
          <p:nvPr>
            <p:ph type="ftr" sz="quarter" idx="11"/>
          </p:nvPr>
        </p:nvSpPr>
        <p:spPr>
          <a:xfrm>
            <a:off x="4903788" y="6488668"/>
            <a:ext cx="370681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Ivica Stevanovic (OFCOM)</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CA2D99-A43F-4178-9796-9071DDB568D5}" type="slidenum">
              <a:rPr lang="en-US" altLang="en-US" sz="1200" b="0" smtClean="0"/>
              <a:pPr>
                <a:spcBef>
                  <a:spcPct val="0"/>
                </a:spcBef>
                <a:buFontTx/>
                <a:buNone/>
              </a:pPr>
              <a:t>9</a:t>
            </a:fld>
            <a:endParaRPr lang="en-US" altLang="en-US" sz="1200" b="0"/>
          </a:p>
        </p:txBody>
      </p:sp>
      <p:sp>
        <p:nvSpPr>
          <p:cNvPr id="15365" name="Rectangle 2"/>
          <p:cNvSpPr>
            <a:spLocks noGrp="1" noChangeArrowheads="1"/>
          </p:cNvSpPr>
          <p:nvPr>
            <p:ph type="title"/>
          </p:nvPr>
        </p:nvSpPr>
        <p:spPr>
          <a:xfrm>
            <a:off x="685800" y="609600"/>
            <a:ext cx="7772400" cy="1066800"/>
          </a:xfrm>
        </p:spPr>
        <p:txBody>
          <a:bodyPr/>
          <a:lstStyle/>
          <a:p>
            <a:r>
              <a:rPr lang="en-US" altLang="en-US" dirty="0"/>
              <a:t>Summary</a:t>
            </a:r>
          </a:p>
        </p:txBody>
      </p:sp>
      <p:sp>
        <p:nvSpPr>
          <p:cNvPr id="2" name="Content Placeholder 1"/>
          <p:cNvSpPr>
            <a:spLocks noGrp="1"/>
          </p:cNvSpPr>
          <p:nvPr>
            <p:ph idx="1"/>
          </p:nvPr>
        </p:nvSpPr>
        <p:spPr>
          <a:xfrm>
            <a:off x="685800" y="1981200"/>
            <a:ext cx="7848600" cy="4114800"/>
          </a:xfrm>
        </p:spPr>
        <p:txBody>
          <a:bodyPr>
            <a:normAutofit/>
          </a:bodyPr>
          <a:lstStyle/>
          <a:p>
            <a:pPr>
              <a:buFont typeface="Wingdings" panose="05000000000000000000" pitchFamily="2" charset="2"/>
              <a:buChar char="ü"/>
            </a:pPr>
            <a:endParaRPr lang="de-CH" sz="2000" b="0" i="1" dirty="0"/>
          </a:p>
          <a:p>
            <a:pPr>
              <a:buFont typeface="Wingdings" panose="05000000000000000000" pitchFamily="2" charset="2"/>
              <a:buChar char="ü"/>
            </a:pPr>
            <a:r>
              <a:rPr lang="de-CH" sz="2000" b="0" dirty="0"/>
              <a:t>Hand-</a:t>
            </a:r>
            <a:r>
              <a:rPr lang="de-CH" sz="2000" b="0" dirty="0" err="1"/>
              <a:t>over</a:t>
            </a:r>
            <a:r>
              <a:rPr lang="de-CH" sz="2000" b="0" dirty="0"/>
              <a:t> </a:t>
            </a:r>
            <a:r>
              <a:rPr lang="de-CH" sz="2000" b="0" dirty="0" err="1"/>
              <a:t>between</a:t>
            </a:r>
            <a:r>
              <a:rPr lang="de-CH" sz="2000" b="0" dirty="0"/>
              <a:t> different LC APs and </a:t>
            </a:r>
            <a:r>
              <a:rPr lang="de-CH" sz="2000" b="0" dirty="0" err="1"/>
              <a:t>WiFi</a:t>
            </a:r>
            <a:r>
              <a:rPr lang="de-CH" sz="2000" b="0" dirty="0"/>
              <a:t> APs </a:t>
            </a:r>
            <a:r>
              <a:rPr lang="de-CH" sz="2000" b="0" dirty="0" err="1"/>
              <a:t>needs</a:t>
            </a:r>
            <a:r>
              <a:rPr lang="de-CH" sz="2000" b="0" dirty="0"/>
              <a:t> </a:t>
            </a:r>
            <a:r>
              <a:rPr lang="de-CH" sz="2000" b="0" dirty="0" err="1"/>
              <a:t>to</a:t>
            </a:r>
            <a:r>
              <a:rPr lang="de-CH" sz="2000" b="0" dirty="0"/>
              <a:t> </a:t>
            </a:r>
            <a:r>
              <a:rPr lang="de-CH" sz="2000" b="0" dirty="0" err="1"/>
              <a:t>ensure</a:t>
            </a:r>
            <a:r>
              <a:rPr lang="de-CH" sz="2000" b="0" dirty="0"/>
              <a:t> </a:t>
            </a:r>
            <a:r>
              <a:rPr lang="de-CH" sz="2000" b="0" dirty="0" err="1"/>
              <a:t>continuous</a:t>
            </a:r>
            <a:r>
              <a:rPr lang="de-CH" sz="2000" b="0" dirty="0"/>
              <a:t> </a:t>
            </a:r>
            <a:r>
              <a:rPr lang="de-CH" sz="2000" b="0" dirty="0" err="1"/>
              <a:t>communications</a:t>
            </a:r>
            <a:r>
              <a:rPr lang="de-CH" sz="2000" b="0" dirty="0"/>
              <a:t> </a:t>
            </a:r>
            <a:r>
              <a:rPr lang="de-CH" sz="2000" b="0" dirty="0" err="1"/>
              <a:t>with</a:t>
            </a:r>
            <a:r>
              <a:rPr lang="de-CH" sz="2000" b="0" dirty="0"/>
              <a:t> fast </a:t>
            </a:r>
            <a:r>
              <a:rPr lang="de-CH" sz="2000" b="0" dirty="0" err="1"/>
              <a:t>transition</a:t>
            </a:r>
            <a:r>
              <a:rPr lang="de-CH" sz="2000" b="0" dirty="0"/>
              <a:t> </a:t>
            </a:r>
            <a:r>
              <a:rPr lang="de-CH" sz="2000" b="0" dirty="0" err="1"/>
              <a:t>times</a:t>
            </a:r>
            <a:r>
              <a:rPr lang="de-CH" sz="2000" b="0" dirty="0"/>
              <a:t>, </a:t>
            </a:r>
            <a:r>
              <a:rPr lang="de-CH" sz="2000" b="0" dirty="0" err="1"/>
              <a:t>comparable</a:t>
            </a:r>
            <a:r>
              <a:rPr lang="de-CH" sz="2000" b="0" dirty="0"/>
              <a:t> </a:t>
            </a:r>
            <a:r>
              <a:rPr lang="de-CH" sz="2000" b="0" dirty="0" err="1"/>
              <a:t>to</a:t>
            </a:r>
            <a:r>
              <a:rPr lang="de-CH" sz="2000" b="0" dirty="0"/>
              <a:t> </a:t>
            </a:r>
            <a:r>
              <a:rPr lang="de-CH" sz="2000" b="0" dirty="0" err="1"/>
              <a:t>or</a:t>
            </a:r>
            <a:r>
              <a:rPr lang="de-CH" sz="2000" b="0" dirty="0"/>
              <a:t> </a:t>
            </a:r>
            <a:r>
              <a:rPr lang="de-CH" sz="2000" b="0" dirty="0" err="1"/>
              <a:t>better</a:t>
            </a:r>
            <a:r>
              <a:rPr lang="de-CH" sz="2000" b="0" dirty="0"/>
              <a:t> </a:t>
            </a:r>
            <a:r>
              <a:rPr lang="de-CH" sz="2000" b="0" dirty="0" err="1"/>
              <a:t>than</a:t>
            </a:r>
            <a:r>
              <a:rPr lang="de-CH" sz="2000" b="0" dirty="0"/>
              <a:t> </a:t>
            </a:r>
            <a:r>
              <a:rPr lang="de-CH" sz="2000" b="0" dirty="0" err="1"/>
              <a:t>the</a:t>
            </a:r>
            <a:r>
              <a:rPr lang="de-CH" sz="2000" b="0" dirty="0"/>
              <a:t> </a:t>
            </a:r>
            <a:r>
              <a:rPr lang="de-CH" sz="2000" b="0" dirty="0" err="1"/>
              <a:t>ones</a:t>
            </a:r>
            <a:r>
              <a:rPr lang="de-CH" sz="2000" b="0" dirty="0"/>
              <a:t> </a:t>
            </a:r>
            <a:r>
              <a:rPr lang="de-CH" sz="2000" b="0" dirty="0" err="1"/>
              <a:t>used</a:t>
            </a:r>
            <a:r>
              <a:rPr lang="de-CH" sz="2000" b="0" dirty="0"/>
              <a:t> in </a:t>
            </a:r>
            <a:r>
              <a:rPr lang="de-CH" sz="2000" b="0" dirty="0" err="1"/>
              <a:t>WiFi</a:t>
            </a:r>
            <a:r>
              <a:rPr lang="de-CH" sz="2000" b="0" dirty="0"/>
              <a:t> </a:t>
            </a:r>
            <a:r>
              <a:rPr lang="de-CH" sz="2000" b="0" dirty="0" err="1"/>
              <a:t>roaming</a:t>
            </a:r>
            <a:endParaRPr lang="en-US" sz="2000" b="0" dirty="0"/>
          </a:p>
          <a:p>
            <a:pPr marL="0" indent="0">
              <a:buNone/>
            </a:pPr>
            <a:endParaRPr lang="de-CH" sz="2000" b="0" dirty="0"/>
          </a:p>
          <a:p>
            <a:pPr>
              <a:buFont typeface="Wingdings" panose="05000000000000000000" pitchFamily="2" charset="2"/>
              <a:buChar char="ü"/>
            </a:pPr>
            <a:r>
              <a:rPr lang="de-CH" sz="2000" b="0" dirty="0"/>
              <a:t>Data </a:t>
            </a:r>
            <a:r>
              <a:rPr lang="de-CH" sz="2000" b="0" dirty="0" err="1"/>
              <a:t>throughput</a:t>
            </a:r>
            <a:r>
              <a:rPr lang="de-CH" sz="2000" b="0" dirty="0"/>
              <a:t> and </a:t>
            </a:r>
            <a:r>
              <a:rPr lang="de-CH" sz="2000" b="0" dirty="0" err="1"/>
              <a:t>latency</a:t>
            </a:r>
            <a:r>
              <a:rPr lang="de-CH" sz="2000" b="0" dirty="0"/>
              <a:t> time of LC links </a:t>
            </a:r>
            <a:r>
              <a:rPr lang="de-CH" sz="2000" b="0" dirty="0" err="1"/>
              <a:t>need</a:t>
            </a:r>
            <a:r>
              <a:rPr lang="de-CH" sz="2000" b="0" dirty="0"/>
              <a:t> </a:t>
            </a:r>
            <a:r>
              <a:rPr lang="de-CH" sz="2000" b="0" dirty="0" err="1"/>
              <a:t>to</a:t>
            </a:r>
            <a:r>
              <a:rPr lang="de-CH" sz="2000" b="0" dirty="0"/>
              <a:t> </a:t>
            </a:r>
            <a:r>
              <a:rPr lang="de-CH" sz="2000" b="0" dirty="0" err="1"/>
              <a:t>be</a:t>
            </a:r>
            <a:r>
              <a:rPr lang="de-CH" sz="2000" b="0" dirty="0"/>
              <a:t> </a:t>
            </a:r>
            <a:r>
              <a:rPr lang="de-CH" sz="2000" b="0" dirty="0" err="1"/>
              <a:t>comparable</a:t>
            </a:r>
            <a:r>
              <a:rPr lang="de-CH" sz="2000" b="0" dirty="0"/>
              <a:t> </a:t>
            </a:r>
            <a:r>
              <a:rPr lang="de-CH" sz="2000" b="0" dirty="0" err="1"/>
              <a:t>to</a:t>
            </a:r>
            <a:r>
              <a:rPr lang="de-CH" sz="2000" b="0" dirty="0"/>
              <a:t> </a:t>
            </a:r>
            <a:r>
              <a:rPr lang="de-CH" sz="2000" b="0" dirty="0" err="1"/>
              <a:t>or</a:t>
            </a:r>
            <a:r>
              <a:rPr lang="de-CH" sz="2000" b="0" dirty="0"/>
              <a:t> </a:t>
            </a:r>
            <a:r>
              <a:rPr lang="de-CH" sz="2000" b="0" dirty="0" err="1"/>
              <a:t>better</a:t>
            </a:r>
            <a:r>
              <a:rPr lang="de-CH" sz="2000" b="0" dirty="0"/>
              <a:t> </a:t>
            </a:r>
            <a:r>
              <a:rPr lang="de-CH" sz="2000" b="0" dirty="0" err="1"/>
              <a:t>than</a:t>
            </a:r>
            <a:r>
              <a:rPr lang="de-CH" sz="2000" b="0" dirty="0"/>
              <a:t> </a:t>
            </a:r>
            <a:r>
              <a:rPr lang="de-CH" sz="2000" b="0" dirty="0" err="1"/>
              <a:t>the</a:t>
            </a:r>
            <a:r>
              <a:rPr lang="de-CH" sz="2000" b="0" dirty="0"/>
              <a:t> </a:t>
            </a:r>
            <a:r>
              <a:rPr lang="de-CH" sz="2000" b="0" dirty="0" err="1"/>
              <a:t>ones</a:t>
            </a:r>
            <a:r>
              <a:rPr lang="de-CH" sz="2000" b="0" dirty="0"/>
              <a:t> </a:t>
            </a:r>
            <a:r>
              <a:rPr lang="de-CH" sz="2000" b="0" dirty="0" err="1"/>
              <a:t>used</a:t>
            </a:r>
            <a:r>
              <a:rPr lang="de-CH" sz="2000" b="0" dirty="0"/>
              <a:t> in </a:t>
            </a:r>
            <a:r>
              <a:rPr lang="de-CH" sz="2000" b="0" dirty="0" err="1"/>
              <a:t>WiFi</a:t>
            </a:r>
            <a:r>
              <a:rPr lang="de-CH" sz="2000" b="0" dirty="0"/>
              <a:t> links</a:t>
            </a:r>
          </a:p>
          <a:p>
            <a:pPr>
              <a:buFont typeface="Wingdings" panose="05000000000000000000" pitchFamily="2" charset="2"/>
              <a:buChar char="ü"/>
            </a:pPr>
            <a:endParaRPr lang="de-CH" sz="2000" b="0" dirty="0"/>
          </a:p>
          <a:p>
            <a:pPr>
              <a:buFont typeface="Wingdings" panose="05000000000000000000" pitchFamily="2" charset="2"/>
              <a:buChar char="ü"/>
            </a:pPr>
            <a:r>
              <a:rPr lang="en-US" altLang="en-US" sz="2000" b="0" dirty="0"/>
              <a:t>Heterogeneous networks (</a:t>
            </a:r>
            <a:r>
              <a:rPr lang="en-US" altLang="en-US" sz="2000" b="0" dirty="0" err="1"/>
              <a:t>LC+WiFi</a:t>
            </a:r>
            <a:r>
              <a:rPr lang="en-US" altLang="en-US" sz="2000" b="0" dirty="0"/>
              <a:t>/IR</a:t>
            </a:r>
            <a:r>
              <a:rPr lang="en-US" altLang="en-US" sz="2000" b="0"/>
              <a:t>) need to </a:t>
            </a:r>
            <a:r>
              <a:rPr lang="en-US" altLang="en-US" sz="2000" b="0" dirty="0"/>
              <a:t>be considered by LC SG</a:t>
            </a:r>
          </a:p>
          <a:p>
            <a:pPr>
              <a:buFont typeface="Wingdings" panose="05000000000000000000" pitchFamily="2" charset="2"/>
              <a:buChar char="ü"/>
            </a:pPr>
            <a:endParaRPr lang="de-CH" sz="2000" b="0" i="1" dirty="0"/>
          </a:p>
          <a:p>
            <a:pPr>
              <a:buFont typeface="Wingdings" panose="05000000000000000000" pitchFamily="2" charset="2"/>
              <a:buChar char="ü"/>
            </a:pPr>
            <a:endParaRPr lang="de-CH" sz="2000" b="0" i="1" dirty="0"/>
          </a:p>
        </p:txBody>
      </p:sp>
    </p:spTree>
    <p:extLst>
      <p:ext uri="{BB962C8B-B14F-4D97-AF65-F5344CB8AC3E}">
        <p14:creationId xmlns:p14="http://schemas.microsoft.com/office/powerpoint/2010/main" val="53772297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1096</Words>
  <Application>Microsoft Office PowerPoint</Application>
  <PresentationFormat>On-screen Show (4:3)</PresentationFormat>
  <Paragraphs>136</Paragraphs>
  <Slides>10</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MS PGothic</vt:lpstr>
      <vt:lpstr>Cambria Math</vt:lpstr>
      <vt:lpstr>Times New Roman</vt:lpstr>
      <vt:lpstr>Wingdings</vt:lpstr>
      <vt:lpstr>802-11-Submission</vt:lpstr>
      <vt:lpstr>Document</vt:lpstr>
      <vt:lpstr>Initial Considerations for LC SG</vt:lpstr>
      <vt:lpstr>Outline</vt:lpstr>
      <vt:lpstr>Coverage, Shadowing, and Mobility</vt:lpstr>
      <vt:lpstr>LC Uplink</vt:lpstr>
      <vt:lpstr>Lights Off</vt:lpstr>
      <vt:lpstr>Offloading WiFi</vt:lpstr>
      <vt:lpstr>LC Data Throughput</vt:lpstr>
      <vt:lpstr>LC Use Cases</vt:lpstr>
      <vt:lpstr>Summary</vt:lpstr>
      <vt:lpstr>References</vt:lpstr>
    </vt:vector>
  </TitlesOfParts>
  <Manager/>
  <Company>Marvell Semiconductor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17/1166r2</dc:title>
  <dc:subject>Task Group AY November 2015 Meeting Agenda</dc:subject>
  <dc:creator>Edward Au</dc:creator>
  <cp:keywords>July 26, 2017</cp:keywords>
  <dc:description/>
  <cp:lastModifiedBy>Serafimovski, Nikola</cp:lastModifiedBy>
  <cp:revision>4124</cp:revision>
  <cp:lastPrinted>2014-11-04T15:04:57Z</cp:lastPrinted>
  <dcterms:created xsi:type="dcterms:W3CDTF">2007-04-17T18:10:23Z</dcterms:created>
  <dcterms:modified xsi:type="dcterms:W3CDTF">2017-10-20T14:56:35Z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(3)3VdOwZUwADshaZI/bbt4lmn2HOoyXzvAXoSEBoUeMZD5HkvFZJkJnj3A6KNxjVgS465Vy/Hc
e/5ZuTWco3/kP+bUG1a6o106z8L+eMp7dH/mzIbSTXDeG9TFqaCwixaECFzq0e2dnPLqRQtG
BQLyv9C4N7Xz3x5TdTT/JsFkTH7zTrNRT3z9+aTkEzfkTKqNq1hg6U7gVXF/y+x0pS3CRXs7
ZjUSGbDlMsxw5GC7Fr</vt:lpwstr>
  </property>
  <property fmtid="{D5CDD505-2E9C-101B-9397-08002B2CF9AE}" pid="27" name="_2015_ms_pID_7253431">
    <vt:lpwstr>DPnJSqR6k7ZsT6zUegalvAuoWOjh/1Doazo+94H6x/ndN9w6f1w1GX
s4je5U/zemTkQPY5I59X/qewrw8LJc1HSnT/xW6QrKDG8v2L/AhkPegHS+KQU3W4WV3es9EO
pFXBxW+rxKtZUxu5wTJiM1EVYpdiOL+LApjuHHUkavU1o5U4/iqhHvO+hGgPZvk2gZl78vj1
0xU45AEuVfxT1UWESDjMAKU/g3fn22aJEE6/</vt:lpwstr>
  </property>
  <property fmtid="{D5CDD505-2E9C-101B-9397-08002B2CF9AE}" pid="28" name="_2015_ms_pID_7253432">
    <vt:lpwstr>KQ==</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1504601283</vt:lpwstr>
  </property>
</Properties>
</file>