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2" r:id="rId4"/>
    <p:sldId id="263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4" r:id="rId13"/>
    <p:sldId id="264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07" autoAdjust="0"/>
    <p:restoredTop sz="94660"/>
  </p:normalViewPr>
  <p:slideViewPr>
    <p:cSldViewPr>
      <p:cViewPr varScale="1">
        <p:scale>
          <a:sx n="117" d="100"/>
          <a:sy n="117" d="100"/>
        </p:scale>
        <p:origin x="232" y="1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802.11-17/1587r0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November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Gaurav Patwardhan, HPE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802.11-17/1587r0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2017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Gaurav Patwardhan, HPE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802.11-17/1587r0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Gaurav Patwardhan,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802.11-17/1587r0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Gaurav Patwardhan,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802.11-17/1587r0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Gaurav Patwardhan,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802.11-17/1587r0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Gaurav Patwardhan,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802.11-17/1587r0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Gaurav Patwardhan,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Gaurav Patwardhan, HPE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Gaurav Patwardhan, HPE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Gaurav Patwardhan, HPE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Gaurav Patwardhan, HPE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Gaurav Patwardhan, HPE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Gaurav Patwardhan, HPE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Gaurav Patwardhan, HPE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Gaurav Patwardhan, HPE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Gaurav Patwardhan, HPE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Gaurav Patwardhan, HPE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802.11-17/1587r0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ieeexplore.ieee.org/servlet/opac?punumber=7786993)" TargetMode="External"/><Relationship Id="rId4" Type="http://schemas.openxmlformats.org/officeDocument/2006/relationships/hyperlink" Target="http://ieeexplore.ieee.org/servlet/opac?punumber=6392840" TargetMode="External"/><Relationship Id="rId5" Type="http://schemas.openxmlformats.org/officeDocument/2006/relationships/hyperlink" Target="people.kth.se/~carlofi/Tutorials/IEEE-ICT16/mm-wave_tutorial_Joerg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MAC Design Considerations for LC PAR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2017-10-24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Gaurav Patwardhan, HPE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508491"/>
              </p:ext>
            </p:extLst>
          </p:nvPr>
        </p:nvGraphicFramePr>
        <p:xfrm>
          <a:off x="993775" y="2311400"/>
          <a:ext cx="10272713" cy="2693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1" name="Document" r:id="rId4" imgW="10439400" imgH="2755900" progId="Word.Document.8">
                  <p:embed/>
                </p:oleObj>
              </mc:Choice>
              <mc:Fallback>
                <p:oleObj name="Document" r:id="rId4" imgW="10439400" imgH="27559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311400"/>
                        <a:ext cx="10272713" cy="26939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design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Power Save – With Half Duplex implementation existing 802.11-2016 can be used. With Full Duplex implementation, amendments to the 802.11-2106 standard are required.</a:t>
            </a:r>
          </a:p>
          <a:p>
            <a:pPr>
              <a:buFont typeface="Arial" charset="0"/>
              <a:buChar char="•"/>
            </a:pPr>
            <a:r>
              <a:rPr lang="en-US" dirty="0"/>
              <a:t>Mesh topology – More discussions required to cover all </a:t>
            </a:r>
            <a:r>
              <a:rPr lang="en-US" dirty="0" smtClean="0"/>
              <a:t>aspects.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Ex</a:t>
            </a:r>
            <a:r>
              <a:rPr lang="en-US" dirty="0"/>
              <a:t>: For hybrid LC/RF mesh points, With LC only STAs, etc.</a:t>
            </a:r>
          </a:p>
          <a:p>
            <a:pPr>
              <a:buFont typeface="Arial" charset="0"/>
              <a:buChar char="•"/>
            </a:pPr>
            <a:r>
              <a:rPr lang="en-US" dirty="0"/>
              <a:t>IBSS topology – Need to consider channel access medium methods when designing for an </a:t>
            </a:r>
            <a:r>
              <a:rPr lang="en-US" dirty="0" smtClean="0"/>
              <a:t>ad-hoc </a:t>
            </a:r>
            <a:r>
              <a:rPr lang="en-US" dirty="0"/>
              <a:t>IBSS topology.</a:t>
            </a:r>
          </a:p>
          <a:p>
            <a:pPr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Gaurav Patwardhan,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5624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744199" cy="411321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Need more discussions on the lower </a:t>
            </a:r>
            <a:r>
              <a:rPr lang="en-US" dirty="0" smtClean="0"/>
              <a:t>MAC</a:t>
            </a:r>
            <a:r>
              <a:rPr lang="en-US" dirty="0"/>
              <a:t> </a:t>
            </a:r>
            <a:r>
              <a:rPr lang="en-US" dirty="0" smtClean="0"/>
              <a:t>i.e. Channel Access and Contention.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Upper MAC </a:t>
            </a:r>
            <a:r>
              <a:rPr lang="en-US" dirty="0" smtClean="0"/>
              <a:t>(Aggregation</a:t>
            </a:r>
            <a:r>
              <a:rPr lang="en-US" dirty="0" smtClean="0"/>
              <a:t>, </a:t>
            </a:r>
            <a:r>
              <a:rPr lang="en-US" dirty="0" err="1" smtClean="0"/>
              <a:t>QoS</a:t>
            </a:r>
            <a:r>
              <a:rPr lang="en-US" dirty="0" smtClean="0"/>
              <a:t>, security etc.) </a:t>
            </a:r>
            <a:r>
              <a:rPr lang="en-US" dirty="0"/>
              <a:t>can remain largely </a:t>
            </a:r>
            <a:r>
              <a:rPr lang="en-US" dirty="0" smtClean="0"/>
              <a:t>unchanged.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/>
              <a:t>Other considerations as type of topologies supported need to be revisited/amended in </a:t>
            </a:r>
            <a:r>
              <a:rPr lang="en-US" dirty="0" smtClean="0"/>
              <a:t>the </a:t>
            </a:r>
            <a:r>
              <a:rPr lang="en-US" dirty="0"/>
              <a:t>current 802.11 standard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Gaurav Patwardhan,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9671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2971799" cy="411321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Transparent FST infrastructure [Fig. 4-23][1] fits perfectly with some changes and can be considered as a template going forward.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Gaurav Patwardhan,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2057400"/>
            <a:ext cx="7086600" cy="3481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5800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– IEEE 802.11 2016 rev (</a:t>
            </a:r>
            <a:r>
              <a:rPr lang="en-US" dirty="0">
                <a:hlinkClick r:id="rId3"/>
              </a:rPr>
              <a:t>http://ieeexplore.ieee.org/servlet/opac?punumber=7786993)</a:t>
            </a:r>
            <a:endParaRPr lang="en-US" dirty="0"/>
          </a:p>
          <a:p>
            <a:r>
              <a:rPr lang="en-US" dirty="0"/>
              <a:t>[2] – IEEE 802.11ad-2012 (</a:t>
            </a:r>
            <a:r>
              <a:rPr lang="en-US" dirty="0">
                <a:hlinkClick r:id="rId4"/>
              </a:rPr>
              <a:t>http://ieeexplore.ieee.org/servlet/opac?punumber=6392840</a:t>
            </a:r>
            <a:r>
              <a:rPr lang="en-US" dirty="0"/>
              <a:t> </a:t>
            </a:r>
            <a:r>
              <a:rPr lang="en-US" dirty="0" smtClean="0"/>
              <a:t>)</a:t>
            </a:r>
          </a:p>
          <a:p>
            <a:r>
              <a:rPr lang="en-US" dirty="0" smtClean="0"/>
              <a:t>[3] – </a:t>
            </a:r>
            <a:r>
              <a:rPr lang="en-US" dirty="0"/>
              <a:t>Challenges and Solutions </a:t>
            </a:r>
            <a:r>
              <a:rPr lang="en-US" dirty="0" smtClean="0"/>
              <a:t>for </a:t>
            </a:r>
            <a:r>
              <a:rPr lang="en-US" dirty="0"/>
              <a:t>Networking in the </a:t>
            </a:r>
            <a:r>
              <a:rPr lang="en-US" dirty="0" smtClean="0"/>
              <a:t>Millimeter-Wave </a:t>
            </a:r>
            <a:r>
              <a:rPr lang="en-US" dirty="0"/>
              <a:t>Band </a:t>
            </a:r>
            <a:r>
              <a:rPr lang="en-US" dirty="0" smtClean="0"/>
              <a:t>(</a:t>
            </a:r>
            <a:r>
              <a:rPr lang="en-US" b="0" dirty="0" err="1">
                <a:hlinkClick r:id="rId5" action="ppaction://hlinkfile"/>
              </a:rPr>
              <a:t>people.kth.se</a:t>
            </a:r>
            <a:r>
              <a:rPr lang="en-US" b="0" dirty="0">
                <a:hlinkClick r:id="rId5" action="ppaction://hlinkfile"/>
              </a:rPr>
              <a:t>/~</a:t>
            </a:r>
            <a:r>
              <a:rPr lang="en-US" b="0" dirty="0" err="1" smtClean="0">
                <a:hlinkClick r:id="rId5" action="ppaction://hlinkfile"/>
              </a:rPr>
              <a:t>carlofi</a:t>
            </a:r>
            <a:r>
              <a:rPr lang="en-US" b="0" dirty="0" smtClean="0">
                <a:hlinkClick r:id="rId5" action="ppaction://hlinkfile"/>
              </a:rPr>
              <a:t>/Tutorials/IEEE-ICT16/mm-</a:t>
            </a:r>
            <a:r>
              <a:rPr lang="en-US" b="0" dirty="0" err="1" smtClean="0">
                <a:hlinkClick r:id="rId5" action="ppaction://hlinkfile"/>
              </a:rPr>
              <a:t>wave_tutorial_Joerg.pdf</a:t>
            </a:r>
            <a:r>
              <a:rPr lang="en-US" dirty="0" smtClean="0"/>
              <a:t>)</a:t>
            </a:r>
            <a:endParaRPr lang="en-US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Gaurav Patwardhan, HPE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Provides a high level overview </a:t>
            </a:r>
            <a:r>
              <a:rPr lang="en-US" dirty="0" smtClean="0"/>
              <a:t>of MAC layer design </a:t>
            </a:r>
            <a:r>
              <a:rPr lang="en-US" dirty="0"/>
              <a:t>considerations for preparing PAR and CSD for LC </a:t>
            </a:r>
            <a:r>
              <a:rPr lang="en-US" dirty="0" smtClean="0"/>
              <a:t>SG.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Lower </a:t>
            </a:r>
            <a:r>
              <a:rPr lang="en-US" dirty="0"/>
              <a:t>MAC – Channel Access and </a:t>
            </a:r>
            <a:r>
              <a:rPr lang="en-US" dirty="0" smtClean="0"/>
              <a:t>Contention.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Upper </a:t>
            </a:r>
            <a:r>
              <a:rPr lang="en-US" dirty="0"/>
              <a:t>MAC </a:t>
            </a:r>
            <a:r>
              <a:rPr lang="en-US" dirty="0" smtClean="0"/>
              <a:t>– Aggregation </a:t>
            </a:r>
            <a:r>
              <a:rPr lang="en-US" dirty="0"/>
              <a:t>and Fragmentation, </a:t>
            </a:r>
            <a:r>
              <a:rPr lang="en-US" dirty="0" err="1" smtClean="0"/>
              <a:t>QoS</a:t>
            </a:r>
            <a:r>
              <a:rPr lang="en-US" dirty="0" smtClean="0"/>
              <a:t>, </a:t>
            </a:r>
            <a:r>
              <a:rPr lang="en-US" dirty="0"/>
              <a:t>Security services (Authentication, Encryption, </a:t>
            </a:r>
            <a:r>
              <a:rPr lang="en-US" dirty="0" smtClean="0"/>
              <a:t>Integrity).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Other </a:t>
            </a:r>
            <a:r>
              <a:rPr lang="en-US" dirty="0"/>
              <a:t>design </a:t>
            </a:r>
            <a:r>
              <a:rPr lang="en-US" dirty="0" smtClean="0"/>
              <a:t>considerations.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Conclusion.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Gaurav Patwardhan, HPE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Access and Contention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Channel access and contention mechanisms are broadly classified into two </a:t>
            </a:r>
            <a:r>
              <a:rPr lang="en-US" dirty="0" smtClean="0"/>
              <a:t>types: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Mechanisms </a:t>
            </a:r>
            <a:r>
              <a:rPr lang="en-US" dirty="0"/>
              <a:t>for Full duplex communication </a:t>
            </a:r>
            <a:r>
              <a:rPr lang="en-US" dirty="0" smtClean="0"/>
              <a:t>channel.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With </a:t>
            </a:r>
            <a:r>
              <a:rPr lang="en-US" dirty="0"/>
              <a:t>VLC DL and RF </a:t>
            </a:r>
            <a:r>
              <a:rPr lang="en-US" dirty="0" smtClean="0"/>
              <a:t>UL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With </a:t>
            </a:r>
            <a:r>
              <a:rPr lang="en-US" dirty="0"/>
              <a:t>VLC DL and IR </a:t>
            </a:r>
            <a:r>
              <a:rPr lang="en-US" dirty="0" smtClean="0"/>
              <a:t>UL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Mechanisms </a:t>
            </a:r>
            <a:r>
              <a:rPr lang="en-US" dirty="0"/>
              <a:t>for Half duplex communication </a:t>
            </a:r>
            <a:r>
              <a:rPr lang="en-US" dirty="0" smtClean="0"/>
              <a:t>channel.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With </a:t>
            </a:r>
            <a:r>
              <a:rPr lang="en-US" dirty="0"/>
              <a:t>VLC DL and VLC UL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Gaurav Patwardhan, HPE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Duplex Access (with VLC DL and RF UL)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Complicates the MAC layer in 802.11-2016 [1] since the atomic operation of RTS-&gt; CTS-&gt; Data -&gt; ACK is split over two separate channels.</a:t>
            </a:r>
          </a:p>
          <a:p>
            <a:pPr>
              <a:buFont typeface="Arial" charset="0"/>
              <a:buChar char="•"/>
            </a:pPr>
            <a:r>
              <a:rPr lang="en-US" dirty="0"/>
              <a:t>For DL Data, ACK is UL and sent on RF, i.e. subjected to the CSMA/CA of that RF channel with existing 802.11 </a:t>
            </a:r>
            <a:r>
              <a:rPr lang="en-US" dirty="0" smtClean="0"/>
              <a:t>APs and STAs.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Need </a:t>
            </a:r>
            <a:r>
              <a:rPr lang="en-US" dirty="0"/>
              <a:t>the LC AP to have a CTS-to-self mechanism on the RF channel to reserve the medium.</a:t>
            </a:r>
          </a:p>
          <a:p>
            <a:pPr>
              <a:buFont typeface="Arial" charset="0"/>
              <a:buChar char="•"/>
            </a:pPr>
            <a:r>
              <a:rPr lang="en-US" dirty="0"/>
              <a:t>Requires co-ordination across timers in LC and RF for proper NAV.</a:t>
            </a:r>
          </a:p>
          <a:p>
            <a:pPr>
              <a:buFont typeface="Arial" charset="0"/>
              <a:buChar char="•"/>
            </a:pPr>
            <a:r>
              <a:rPr lang="en-US" dirty="0"/>
              <a:t>Inherently asymmetric transmit ranges of the AP and the STA (due to LOS/NLOS and transmit range differences).</a:t>
            </a:r>
          </a:p>
          <a:p>
            <a:endParaRPr lang="en-US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Gaurav Patwardhan, HPE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Duplex Access (with VLC DL and IR UL)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DL and UL frequency ranges are closer, thus packets with similar size take same time on the medium thus increasing MAC efficiency </a:t>
            </a:r>
            <a:r>
              <a:rPr lang="en-US" dirty="0" err="1"/>
              <a:t>w.r.t</a:t>
            </a:r>
            <a:r>
              <a:rPr lang="en-US" dirty="0"/>
              <a:t>. VLC DL and RF </a:t>
            </a:r>
            <a:r>
              <a:rPr lang="en-US" dirty="0" smtClean="0"/>
              <a:t>UL.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Will </a:t>
            </a:r>
            <a:r>
              <a:rPr lang="en-US" dirty="0"/>
              <a:t>require more hardware filters </a:t>
            </a:r>
            <a:r>
              <a:rPr lang="en-US" dirty="0" smtClean="0"/>
              <a:t>(and more cost) to </a:t>
            </a:r>
            <a:r>
              <a:rPr lang="en-US" dirty="0"/>
              <a:t>separate the UL and DL traffic to minimize </a:t>
            </a:r>
            <a:r>
              <a:rPr lang="en-US" dirty="0" smtClean="0"/>
              <a:t>self-interference.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Cannot </a:t>
            </a:r>
            <a:r>
              <a:rPr lang="en-US" dirty="0"/>
              <a:t>work in NLOS </a:t>
            </a:r>
            <a:r>
              <a:rPr lang="en-US" dirty="0" smtClean="0"/>
              <a:t>conditions.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Can </a:t>
            </a:r>
            <a:r>
              <a:rPr lang="en-US" dirty="0"/>
              <a:t>interfere with existing devices like IR based security cameras.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Gaurav Patwardhan,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861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Half Duplex channel (VLC DL and VLC UL)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Can use existing CSMA/CA mechanisms from 802.11</a:t>
            </a:r>
            <a:r>
              <a:rPr lang="en-US" dirty="0" smtClean="0"/>
              <a:t>.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Channel capacity is split into two due to the half duplex nature of the medium.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/>
              <a:t>Can reuse a hybrid version of the MAC layer access from 802.11ad [2].</a:t>
            </a:r>
          </a:p>
          <a:p>
            <a:pPr>
              <a:buFont typeface="Arial" charset="0"/>
              <a:buChar char="•"/>
            </a:pPr>
            <a:r>
              <a:rPr lang="en-US" dirty="0"/>
              <a:t>Very difficult to integrate Mesh topologies.</a:t>
            </a:r>
          </a:p>
          <a:p>
            <a:pPr>
              <a:buFont typeface="Arial" charset="0"/>
              <a:buChar char="•"/>
            </a:pPr>
            <a:r>
              <a:rPr lang="en-US" dirty="0"/>
              <a:t>STAs will have VLC emitters and hence will have glare.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Gaurav Patwardhan,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7476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Aggregation </a:t>
            </a:r>
            <a:r>
              <a:rPr lang="en-US" dirty="0"/>
              <a:t>and Fragmentation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For LC, </a:t>
            </a:r>
            <a:r>
              <a:rPr lang="en-US" dirty="0" smtClean="0"/>
              <a:t>MPDU and MSDU </a:t>
            </a:r>
            <a:r>
              <a:rPr lang="en-US" dirty="0"/>
              <a:t>Aggregation’s core mechanism from 802.11-2016 [1] need </a:t>
            </a:r>
            <a:r>
              <a:rPr lang="en-US" dirty="0" smtClean="0"/>
              <a:t>not be </a:t>
            </a:r>
            <a:r>
              <a:rPr lang="en-US" dirty="0"/>
              <a:t>changed since it only defines the aggregated size of the PDU which LLC sublayer entity exchanges with its peer.</a:t>
            </a:r>
          </a:p>
          <a:p>
            <a:pPr>
              <a:buFont typeface="Arial" charset="0"/>
              <a:buChar char="•"/>
            </a:pPr>
            <a:r>
              <a:rPr lang="en-US" dirty="0"/>
              <a:t>The maximum number of </a:t>
            </a:r>
            <a:r>
              <a:rPr lang="en-US" dirty="0" smtClean="0"/>
              <a:t>MPDUs </a:t>
            </a:r>
            <a:r>
              <a:rPr lang="en-US" dirty="0"/>
              <a:t>which can be aggregated can be amended for LC in the 802.11 standard.</a:t>
            </a:r>
          </a:p>
          <a:p>
            <a:pPr>
              <a:buFont typeface="Arial" charset="0"/>
              <a:buChar char="•"/>
            </a:pPr>
            <a:r>
              <a:rPr lang="en-US" dirty="0"/>
              <a:t>Fragmentation can be an issue if a VLC DL and RF UL type channel access is used due to the ACKs required on the UL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Gaurav Patwardhan,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4958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The MAC in 802.11 provides </a:t>
            </a:r>
            <a:r>
              <a:rPr lang="en-US" dirty="0" err="1"/>
              <a:t>QoS</a:t>
            </a:r>
            <a:r>
              <a:rPr lang="en-US" dirty="0"/>
              <a:t> using TID to specify differentiated service and is done on a per MSDU basis.</a:t>
            </a:r>
          </a:p>
          <a:p>
            <a:pPr>
              <a:buFont typeface="Arial" charset="0"/>
              <a:buChar char="•"/>
            </a:pPr>
            <a:r>
              <a:rPr lang="en-US" dirty="0"/>
              <a:t>The PDU given by LLC to the MAC can have TID specified using 802.1p (for example) and can be queued to the proper queue for </a:t>
            </a:r>
            <a:r>
              <a:rPr lang="en-US" dirty="0" err="1"/>
              <a:t>QoS</a:t>
            </a:r>
            <a:r>
              <a:rPr lang="en-US" dirty="0"/>
              <a:t> by the MAC.</a:t>
            </a:r>
          </a:p>
          <a:p>
            <a:pPr>
              <a:buFont typeface="Arial" charset="0"/>
              <a:buChar char="•"/>
            </a:pPr>
            <a:r>
              <a:rPr lang="en-US" dirty="0"/>
              <a:t>Thus the </a:t>
            </a:r>
            <a:r>
              <a:rPr lang="en-US" dirty="0" err="1"/>
              <a:t>QoS</a:t>
            </a:r>
            <a:r>
              <a:rPr lang="en-US" dirty="0"/>
              <a:t> mechanism is not really affected by changing the PHY to LC.</a:t>
            </a:r>
          </a:p>
          <a:p>
            <a:pPr>
              <a:buFont typeface="Arial" charset="0"/>
              <a:buChar char="•"/>
            </a:pPr>
            <a:r>
              <a:rPr lang="en-US" dirty="0"/>
              <a:t>Only the packet scheduler and timers need to updated (implementation issue, not 802.11).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Gaurav Patwardhan,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7720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</a:t>
            </a:r>
            <a:r>
              <a:rPr lang="en-US" dirty="0" smtClean="0"/>
              <a:t>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802.11 specifies CCMP and GCMP mechanisms for providing Confidentiality, Authentication and Access Control (when used with higher layer 802.1x protocol</a:t>
            </a:r>
            <a:r>
              <a:rPr lang="en-US" dirty="0" smtClean="0"/>
              <a:t>).</a:t>
            </a:r>
          </a:p>
          <a:p>
            <a:pPr>
              <a:buFont typeface="Arial" charset="0"/>
              <a:buChar char="•"/>
            </a:pPr>
            <a:r>
              <a:rPr lang="en-US" dirty="0"/>
              <a:t>Since LC is a medium with much higher </a:t>
            </a:r>
            <a:r>
              <a:rPr lang="en-US" dirty="0" smtClean="0"/>
              <a:t>bandwidth when compared to existing 802.11-2016[1], a faster encryption suite is required.</a:t>
            </a:r>
          </a:p>
          <a:p>
            <a:pPr>
              <a:buFont typeface="Arial" charset="0"/>
              <a:buChar char="•"/>
            </a:pPr>
            <a:r>
              <a:rPr lang="en-US" smtClean="0"/>
              <a:t>For </a:t>
            </a:r>
            <a:r>
              <a:rPr lang="en-US" dirty="0"/>
              <a:t>LC, the </a:t>
            </a:r>
            <a:r>
              <a:rPr lang="en-US" dirty="0" smtClean="0"/>
              <a:t>existing GCMP encryption from 802.11-2016 </a:t>
            </a:r>
            <a:r>
              <a:rPr lang="en-US" dirty="0"/>
              <a:t>[1] security services specified in the MAC can be reused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Gaurav Patwardhan,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1399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MAC_Design_Considerations_LC_SG_v2</Template>
  <TotalTime>240</TotalTime>
  <Words>973</Words>
  <Application>Microsoft Macintosh PowerPoint</Application>
  <PresentationFormat>Widescreen</PresentationFormat>
  <Paragraphs>122</Paragraphs>
  <Slides>13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 Unicode MS</vt:lpstr>
      <vt:lpstr>MS Gothic</vt:lpstr>
      <vt:lpstr>Times New Roman</vt:lpstr>
      <vt:lpstr>Arial</vt:lpstr>
      <vt:lpstr>Office Theme</vt:lpstr>
      <vt:lpstr>Document</vt:lpstr>
      <vt:lpstr>MAC Design Considerations for LC PAR</vt:lpstr>
      <vt:lpstr>Abstract</vt:lpstr>
      <vt:lpstr>Channel Access and Contention</vt:lpstr>
      <vt:lpstr>Full Duplex Access (with VLC DL and RF UL)</vt:lpstr>
      <vt:lpstr>Full Duplex Access (with VLC DL and IR UL)</vt:lpstr>
      <vt:lpstr>Half Duplex channel (VLC DL and VLC UL)</vt:lpstr>
      <vt:lpstr>Aggregation and Fragmentation</vt:lpstr>
      <vt:lpstr>QoS</vt:lpstr>
      <vt:lpstr>Security services</vt:lpstr>
      <vt:lpstr>Other design considerations</vt:lpstr>
      <vt:lpstr>Conclusion (1/2)</vt:lpstr>
      <vt:lpstr>Conclusion (2/2)</vt:lpstr>
      <vt:lpstr>References</vt:lpstr>
    </vt:vector>
  </TitlesOfParts>
  <Manager/>
  <Company/>
  <LinksUpToDate>false</LinksUpToDate>
  <SharedDoc>false</SharedDoc>
  <HyperlinkBase/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 Design Considerations for LC PAR</dc:title>
  <dc:subject/>
  <dc:creator>Patwardhan, Gaurav</dc:creator>
  <cp:keywords/>
  <dc:description/>
  <cp:lastModifiedBy>Patwardhan, Gaurav</cp:lastModifiedBy>
  <cp:revision>57</cp:revision>
  <cp:lastPrinted>1601-01-01T00:00:00Z</cp:lastPrinted>
  <dcterms:created xsi:type="dcterms:W3CDTF">2017-10-23T22:28:33Z</dcterms:created>
  <dcterms:modified xsi:type="dcterms:W3CDTF">2017-11-08T16:13:38Z</dcterms:modified>
  <cp:category/>
</cp:coreProperties>
</file>