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2" r:id="rId3"/>
    <p:sldId id="315" r:id="rId4"/>
    <p:sldId id="338" r:id="rId5"/>
    <p:sldId id="328" r:id="rId6"/>
    <p:sldId id="339" r:id="rId7"/>
    <p:sldId id="340" r:id="rId8"/>
    <p:sldId id="341" r:id="rId9"/>
    <p:sldId id="358" r:id="rId10"/>
    <p:sldId id="342" r:id="rId11"/>
    <p:sldId id="334" r:id="rId12"/>
    <p:sldId id="305" r:id="rId13"/>
    <p:sldId id="311" r:id="rId14"/>
    <p:sldId id="356" r:id="rId15"/>
    <p:sldId id="314" r:id="rId16"/>
    <p:sldId id="362" r:id="rId17"/>
    <p:sldId id="363" r:id="rId18"/>
    <p:sldId id="364" r:id="rId19"/>
    <p:sldId id="365" r:id="rId20"/>
    <p:sldId id="337" r:id="rId21"/>
    <p:sldId id="355" r:id="rId22"/>
    <p:sldId id="320" r:id="rId23"/>
    <p:sldId id="351" r:id="rId24"/>
    <p:sldId id="353" r:id="rId25"/>
    <p:sldId id="354" r:id="rId26"/>
    <p:sldId id="359" r:id="rId27"/>
    <p:sldId id="366" r:id="rId28"/>
    <p:sldId id="280" r:id="rId29"/>
    <p:sldId id="360"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30" d="100"/>
          <a:sy n="130" d="100"/>
        </p:scale>
        <p:origin x="354" y="13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November 2017</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802.11-17/1562r1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089153" y="6476484"/>
            <a:ext cx="251351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Ruckus/Brocade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09/11-09-0533-01-0arc-recomendation-re-mib-types-and-usage.ppt" TargetMode="External"/><Relationship Id="rId13" Type="http://schemas.openxmlformats.org/officeDocument/2006/relationships/hyperlink" Target="https://mentor.ieee.org/802.11/dcn/15/11-15-0454-00-0arc-some-more-ds-architecture-concepts.pptx" TargetMode="External"/><Relationship Id="rId3" Type="http://schemas.openxmlformats.org/officeDocument/2006/relationships/hyperlink" Target="https://mentor.ieee.org/802.11/dcn/17/11-17-1086-04-0arc-ieee-802-1as-d5-0-review-comments.pptx" TargetMode="External"/><Relationship Id="rId7" Type="http://schemas.openxmlformats.org/officeDocument/2006/relationships/hyperlink" Target="https://mentor.ieee.org/802.11/dcn/14/11-14-1281-04-0arc-mib-attributes-analysis.docx" TargetMode="External"/><Relationship Id="rId12" Type="http://schemas.openxmlformats.org/officeDocument/2006/relationships/hyperlink" Target="https://mentor.ieee.org/802.11/dcn/16/11-16-0720-00-0arc-stacked-architecture-discussion.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7/11-17-0475-08-0arc-mib-pattern-analysis.xlsx" TargetMode="External"/><Relationship Id="rId11" Type="http://schemas.openxmlformats.org/officeDocument/2006/relationships/hyperlink" Target="https://mentor.ieee.org/802.11/dcn/16/11-16-1512-00-0arc-glk-802-1q-bridge.pptx" TargetMode="External"/><Relationship Id="rId5" Type="http://schemas.openxmlformats.org/officeDocument/2006/relationships/hyperlink" Target="https://mentor.ieee.org/802.11/dcn/15/11-15-0355-08-0arc-mib-truthvalue-usage-patterns.docx" TargetMode="External"/><Relationship Id="rId10" Type="http://schemas.openxmlformats.org/officeDocument/2006/relationships/hyperlink" Target="https://mentor.ieee.org/802.11/dcn/17/11-17-0136-02-0arc-bridging-architecture-considerations.docx" TargetMode="External"/><Relationship Id="rId4" Type="http://schemas.openxmlformats.org/officeDocument/2006/relationships/hyperlink" Target="https://mentor.ieee.org/802.11/dcn/17/11-17-1025-00-0arc-11ba-arch-discussion.pptx" TargetMode="External"/><Relationship Id="rId9" Type="http://schemas.openxmlformats.org/officeDocument/2006/relationships/hyperlink" Target="https://mentor.ieee.org/802.11/dcn/16/11-16-1436-01-0arc-yang-modelling-and-netconf-protocol-discussion.pptx" TargetMode="External"/><Relationship Id="rId14" Type="http://schemas.openxmlformats.org/officeDocument/2006/relationships/hyperlink" Target="https://mentor.ieee.org/802.11/dcn/14/11-14-1213-01-0arc-ap-arch-concepts-and-distribution-system-access.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1483-00-0arc-arc-sc-meeting-minutes-september-2017.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17/11-17-1752-00-0arc-arc-sc-teleconference-minutes-1-august-2017.docx"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7/11-17-1025-00-0arc-11ba-arch-discussion.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0475-08-0arc-mib-pattern-analysis.xlsx" TargetMode="External"/><Relationship Id="rId2" Type="http://schemas.openxmlformats.org/officeDocument/2006/relationships/hyperlink" Target="https://mentor.ieee.org/802.11/dcn/15/11-15-0355-08-0arc-mib-truthvalue-usage-patterns.docx" TargetMode="External"/><Relationship Id="rId1" Type="http://schemas.openxmlformats.org/officeDocument/2006/relationships/slideLayout" Target="../slideLayouts/slideLayout2.xml"/><Relationship Id="rId5" Type="http://schemas.openxmlformats.org/officeDocument/2006/relationships/hyperlink" Target="https://mentor.ieee.org/802.11/dcn/14/11-14-1281-04-0arc-mib-attributes-analysis.docx" TargetMode="External"/><Relationship Id="rId4" Type="http://schemas.openxmlformats.org/officeDocument/2006/relationships/hyperlink" Target="https://mentor.ieee.org/802.11/dcn/14/11-14-1068-00-0arc-mib-attributes-design-pattern-background.docx"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ARC-SC-agenda-November-2017 </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2017-11-07</a:t>
            </a:r>
          </a:p>
        </p:txBody>
      </p:sp>
      <p:graphicFrame>
        <p:nvGraphicFramePr>
          <p:cNvPr id="15364" name="Object 11"/>
          <p:cNvGraphicFramePr>
            <a:graphicFrameLocks noChangeAspect="1"/>
          </p:cNvGraphicFramePr>
          <p:nvPr>
            <p:extLst>
              <p:ext uri="{D42A27DB-BD31-4B8C-83A1-F6EECF244321}">
                <p14:modId xmlns:p14="http://schemas.microsoft.com/office/powerpoint/2010/main" val="1970024306"/>
              </p:ext>
            </p:extLst>
          </p:nvPr>
        </p:nvGraphicFramePr>
        <p:xfrm>
          <a:off x="522288" y="2301875"/>
          <a:ext cx="7935912" cy="2963720"/>
        </p:xfrm>
        <a:graphic>
          <a:graphicData uri="http://schemas.openxmlformats.org/presentationml/2006/ole">
            <mc:AlternateContent xmlns:mc="http://schemas.openxmlformats.org/markup-compatibility/2006">
              <mc:Choice xmlns:v="urn:schemas-microsoft-com:vml" Requires="v">
                <p:oleObj spid="_x0000_s15468"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301875"/>
                        <a:ext cx="7935912" cy="296372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November 2017</a:t>
            </a:r>
          </a:p>
        </p:txBody>
      </p:sp>
      <p:sp>
        <p:nvSpPr>
          <p:cNvPr id="11267" name="Rectangle 3"/>
          <p:cNvSpPr>
            <a:spLocks noGrp="1" noChangeArrowheads="1"/>
          </p:cNvSpPr>
          <p:nvPr>
            <p:ph idx="1"/>
          </p:nvPr>
        </p:nvSpPr>
        <p:spPr>
          <a:xfrm>
            <a:off x="342900" y="1066800"/>
            <a:ext cx="8458200" cy="5029200"/>
          </a:xfrm>
        </p:spPr>
        <p:txBody>
          <a:bodyPr/>
          <a:lstStyle/>
          <a:p>
            <a:pPr marL="0" indent="0" eaLnBrk="1" hangingPunct="1">
              <a:lnSpc>
                <a:spcPct val="90000"/>
              </a:lnSpc>
              <a:buFontTx/>
              <a:buNone/>
              <a:defRPr/>
            </a:pPr>
            <a:r>
              <a:rPr lang="en-US" sz="2000" dirty="0">
                <a:solidFill>
                  <a:srgbClr val="000000"/>
                </a:solidFill>
              </a:rPr>
              <a:t>Tuesday, November 7, AM2  </a:t>
            </a:r>
            <a:endParaRPr lang="en-US" sz="1600" dirty="0"/>
          </a:p>
          <a:p>
            <a:pPr eaLnBrk="1" hangingPunct="1">
              <a:lnSpc>
                <a:spcPct val="90000"/>
              </a:lnSpc>
              <a:defRPr/>
            </a:pPr>
            <a:r>
              <a:rPr lang="en-US" sz="1600" dirty="0"/>
              <a:t>Administrative: Minutes</a:t>
            </a:r>
          </a:p>
          <a:p>
            <a:pPr marL="342900" lvl="1" indent="-342900" eaLnBrk="1" hangingPunct="1">
              <a:lnSpc>
                <a:spcPct val="90000"/>
              </a:lnSpc>
              <a:buFontTx/>
              <a:buChar char="•"/>
              <a:defRPr/>
            </a:pPr>
            <a:r>
              <a:rPr lang="en-US" sz="1600" b="1" dirty="0"/>
              <a:t>IEEE 1588 mapping to IEEE 802.11/802.1ASrev use of FTM update - </a:t>
            </a:r>
            <a:r>
              <a:rPr lang="en-US" sz="1600" dirty="0">
                <a:hlinkClick r:id="rId3"/>
              </a:rPr>
              <a:t>11-17/1086r4</a:t>
            </a:r>
            <a:r>
              <a:rPr lang="en-US" sz="1600" dirty="0"/>
              <a:t> </a:t>
            </a:r>
          </a:p>
          <a:p>
            <a:pPr marL="342900" lvl="1" indent="-342900" eaLnBrk="1" hangingPunct="1">
              <a:lnSpc>
                <a:spcPct val="90000"/>
              </a:lnSpc>
              <a:buFontTx/>
              <a:buChar char="•"/>
              <a:defRPr/>
            </a:pPr>
            <a:r>
              <a:rPr lang="en-US" sz="1600" b="1" dirty="0"/>
              <a:t>802 (and 802.1) activities</a:t>
            </a:r>
          </a:p>
          <a:p>
            <a:pPr marL="342900" lvl="1" indent="-342900" eaLnBrk="1" hangingPunct="1">
              <a:lnSpc>
                <a:spcPct val="90000"/>
              </a:lnSpc>
              <a:buFontTx/>
              <a:buChar char="•"/>
              <a:defRPr/>
            </a:pPr>
            <a:r>
              <a:rPr lang="en-US" sz="1600" b="1" dirty="0"/>
              <a:t>IETF/802 coordination</a:t>
            </a:r>
          </a:p>
          <a:p>
            <a:pPr>
              <a:defRPr/>
            </a:pPr>
            <a:r>
              <a:rPr lang="en-US" sz="1600" dirty="0"/>
              <a:t>Investigation of WUR architecture topics; may lead into “split” PHYs (LC, 28 GHz (</a:t>
            </a:r>
            <a:r>
              <a:rPr lang="en-US" sz="1600" dirty="0" err="1"/>
              <a:t>Phazr</a:t>
            </a:r>
            <a:r>
              <a:rPr lang="en-US" sz="1600" dirty="0"/>
              <a:t>)): </a:t>
            </a:r>
            <a:r>
              <a:rPr lang="en-US" sz="1600" b="0" dirty="0">
                <a:hlinkClick r:id="rId4"/>
              </a:rPr>
              <a:t>11-17/1025r0</a:t>
            </a:r>
            <a:r>
              <a:rPr lang="en-US" sz="1600" dirty="0"/>
              <a:t> </a:t>
            </a:r>
          </a:p>
          <a:p>
            <a:pPr marL="342900" lvl="1" indent="-342900" eaLnBrk="1" hangingPunct="1">
              <a:lnSpc>
                <a:spcPct val="90000"/>
              </a:lnSpc>
              <a:spcBef>
                <a:spcPts val="432"/>
              </a:spcBef>
              <a:buFont typeface="Arial" pitchFamily="34" charset="0"/>
              <a:buChar char="•"/>
              <a:defRPr/>
            </a:pPr>
            <a:r>
              <a:rPr lang="en-US" sz="1600" b="1" dirty="0"/>
              <a:t>MIB attributes Design Pattern - </a:t>
            </a:r>
            <a:r>
              <a:rPr lang="en-US" sz="1600" dirty="0">
                <a:hlinkClick r:id="rId5"/>
              </a:rPr>
              <a:t>11-15/0355r8</a:t>
            </a:r>
            <a:r>
              <a:rPr lang="en-US" sz="1600" dirty="0"/>
              <a:t>, </a:t>
            </a:r>
            <a:r>
              <a:rPr lang="en-US" sz="1600" dirty="0">
                <a:hlinkClick r:id="rId6"/>
              </a:rPr>
              <a:t>11-17/0475r8</a:t>
            </a:r>
            <a:r>
              <a:rPr lang="en-US" sz="1600" dirty="0"/>
              <a:t>, </a:t>
            </a:r>
            <a:r>
              <a:rPr lang="en-US" sz="1600" dirty="0">
                <a:hlinkClick r:id="rId7"/>
              </a:rPr>
              <a:t>11-14/1281r4</a:t>
            </a:r>
            <a:r>
              <a:rPr lang="en-US" sz="1600" dirty="0"/>
              <a:t>, </a:t>
            </a:r>
            <a:r>
              <a:rPr lang="en-US" sz="1600" dirty="0">
                <a:hlinkClick r:id="rId8"/>
              </a:rPr>
              <a:t>11-09/0533r1</a:t>
            </a:r>
            <a:r>
              <a:rPr lang="en-US" sz="1600" dirty="0"/>
              <a:t> </a:t>
            </a:r>
          </a:p>
          <a:p>
            <a:pPr marL="342900" lvl="1" indent="-342900" eaLnBrk="1" hangingPunct="1">
              <a:lnSpc>
                <a:spcPct val="90000"/>
              </a:lnSpc>
              <a:buFont typeface="Arial" pitchFamily="34" charset="0"/>
              <a:buChar char="•"/>
              <a:defRPr/>
            </a:pPr>
            <a:r>
              <a:rPr lang="en-US" sz="1600" b="1" dirty="0"/>
              <a:t>YANG/NETCONF modeling discussions – </a:t>
            </a:r>
            <a:r>
              <a:rPr lang="en-US" sz="1600" dirty="0">
                <a:hlinkClick r:id="rId9"/>
              </a:rPr>
              <a:t>11-16/1436r1</a:t>
            </a:r>
            <a:r>
              <a:rPr lang="en-US" sz="1600" dirty="0"/>
              <a:t> </a:t>
            </a:r>
          </a:p>
          <a:p>
            <a:pPr marL="342900" lvl="1" indent="-342900" eaLnBrk="1" hangingPunct="1">
              <a:lnSpc>
                <a:spcPct val="90000"/>
              </a:lnSpc>
              <a:buFont typeface="Arial" pitchFamily="34" charset="0"/>
              <a:buChar char="•"/>
              <a:defRPr/>
            </a:pPr>
            <a:r>
              <a:rPr lang="en-US" sz="1600" b="1" dirty="0"/>
              <a:t>AP/DS/Portal architecture and 802 and GLK concepts - </a:t>
            </a:r>
            <a:r>
              <a:rPr lang="en-US" altLang="en-US" sz="1600" dirty="0">
                <a:hlinkClick r:id="rId10"/>
              </a:rPr>
              <a:t>11-17/0136r2</a:t>
            </a:r>
            <a:r>
              <a:rPr lang="en-US" sz="1600" dirty="0"/>
              <a:t>, </a:t>
            </a:r>
            <a:r>
              <a:rPr lang="en-US" sz="1600" dirty="0">
                <a:hlinkClick r:id="rId11"/>
              </a:rPr>
              <a:t>11-16/1512r0</a:t>
            </a:r>
            <a:r>
              <a:rPr lang="en-US" sz="1600" dirty="0"/>
              <a:t>, </a:t>
            </a:r>
            <a:r>
              <a:rPr lang="en-US" sz="1600" dirty="0">
                <a:hlinkClick r:id="rId12"/>
              </a:rPr>
              <a:t>11-16/0720r0</a:t>
            </a:r>
            <a:r>
              <a:rPr lang="en-US" sz="1600" b="1" dirty="0"/>
              <a:t>, </a:t>
            </a:r>
            <a:r>
              <a:rPr lang="en-US" sz="1600" dirty="0">
                <a:hlinkClick r:id="rId13"/>
              </a:rPr>
              <a:t>11-15/0454r0</a:t>
            </a:r>
            <a:r>
              <a:rPr lang="en-US" sz="1600" b="1" dirty="0"/>
              <a:t>, </a:t>
            </a:r>
            <a:r>
              <a:rPr lang="en-US" sz="1600" dirty="0">
                <a:hlinkClick r:id="rId14"/>
              </a:rPr>
              <a:t>11-14/1213r1</a:t>
            </a:r>
            <a:r>
              <a:rPr lang="en-US" sz="1600" b="1" dirty="0"/>
              <a:t> (slides 9-11)</a:t>
            </a:r>
          </a:p>
          <a:p>
            <a:pPr marL="342900" lvl="1" indent="-342900" eaLnBrk="1" hangingPunct="1">
              <a:lnSpc>
                <a:spcPct val="90000"/>
              </a:lnSpc>
              <a:buFont typeface="Arial" pitchFamily="34" charset="0"/>
              <a:buChar char="•"/>
              <a:defRPr/>
            </a:pPr>
            <a:r>
              <a:rPr lang="en-US" sz="1600" b="1" dirty="0"/>
              <a:t>“What is an ESS?”</a:t>
            </a:r>
            <a:endParaRPr lang="en-US" sz="1600" dirty="0"/>
          </a:p>
          <a:p>
            <a:pPr marL="0" indent="0" eaLnBrk="1" hangingPunct="1">
              <a:lnSpc>
                <a:spcPct val="90000"/>
              </a:lnSpc>
              <a:buNone/>
              <a:defRPr/>
            </a:pPr>
            <a:r>
              <a:rPr lang="en-US" sz="2000" dirty="0">
                <a:solidFill>
                  <a:srgbClr val="000000"/>
                </a:solidFill>
              </a:rPr>
              <a:t>Tuesday, November 7, PM2  </a:t>
            </a:r>
          </a:p>
          <a:p>
            <a:pPr eaLnBrk="1" hangingPunct="1">
              <a:lnSpc>
                <a:spcPct val="90000"/>
              </a:lnSpc>
              <a:defRPr/>
            </a:pPr>
            <a:r>
              <a:rPr lang="en-US" sz="1600" dirty="0"/>
              <a:t>Continue the above</a:t>
            </a:r>
          </a:p>
          <a:p>
            <a:pPr marL="0" indent="0" eaLnBrk="1" hangingPunct="1">
              <a:lnSpc>
                <a:spcPct val="90000"/>
              </a:lnSpc>
              <a:buNone/>
              <a:defRPr/>
            </a:pPr>
            <a:r>
              <a:rPr lang="en-US" sz="2000" dirty="0">
                <a:solidFill>
                  <a:srgbClr val="000000"/>
                </a:solidFill>
              </a:rPr>
              <a:t>Wednesday, November 8, AM1  </a:t>
            </a:r>
          </a:p>
          <a:p>
            <a:pPr marL="342900" lvl="1" indent="-342900" eaLnBrk="1" hangingPunct="1">
              <a:lnSpc>
                <a:spcPct val="90000"/>
              </a:lnSpc>
              <a:spcBef>
                <a:spcPts val="432"/>
              </a:spcBef>
              <a:buFont typeface="Arial" pitchFamily="34" charset="0"/>
              <a:buChar char="•"/>
              <a:defRPr/>
            </a:pPr>
            <a:r>
              <a:rPr lang="en-US" sz="1600" b="1" dirty="0"/>
              <a:t>Continue the above</a:t>
            </a:r>
          </a:p>
          <a:p>
            <a:pPr marL="342900" lvl="1" indent="-342900" eaLnBrk="1" hangingPunct="1">
              <a:lnSpc>
                <a:spcPct val="90000"/>
              </a:lnSpc>
              <a:spcBef>
                <a:spcPts val="432"/>
              </a:spcBef>
              <a:buFont typeface="Arial" pitchFamily="34" charset="0"/>
              <a:buChar char="•"/>
              <a:defRPr/>
            </a:pPr>
            <a:r>
              <a:rPr lang="en-US" sz="1600" b="1" dirty="0"/>
              <a:t>Future sessions / SC activities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September face-to-face minutes: </a:t>
            </a:r>
            <a:r>
              <a:rPr lang="en-US" altLang="en-US" b="0" dirty="0">
                <a:hlinkClick r:id="rId3"/>
              </a:rPr>
              <a:t>11-17/1483r0</a:t>
            </a:r>
            <a:r>
              <a:rPr lang="en-US" altLang="en-US" b="0" dirty="0"/>
              <a:t> </a:t>
            </a:r>
          </a:p>
          <a:p>
            <a:pPr eaLnBrk="1" hangingPunct="1"/>
            <a:r>
              <a:rPr lang="en-US" altLang="en-US" b="0" dirty="0"/>
              <a:t>August 1 teleconference minutes: </a:t>
            </a:r>
            <a:r>
              <a:rPr lang="en-US" altLang="en-US" b="0" dirty="0">
                <a:hlinkClick r:id="rId4"/>
              </a:rPr>
              <a:t>11-17/1752r0</a:t>
            </a:r>
            <a:r>
              <a:rPr lang="en-US" altLang="en-US" b="0"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r>
              <a:rPr lang="en-US" altLang="en-US" dirty="0"/>
              <a:t>IEEE 1588 D1.2 – Completed Working Group ballot</a:t>
            </a:r>
          </a:p>
          <a:p>
            <a:pPr lvl="1"/>
            <a:r>
              <a:rPr lang="en-US" altLang="en-US" dirty="0"/>
              <a:t>(Note their process is a little different)</a:t>
            </a:r>
          </a:p>
          <a:p>
            <a:pPr lvl="1"/>
            <a:r>
              <a:rPr lang="en-US" altLang="en-US" dirty="0"/>
              <a:t>1504 comments</a:t>
            </a:r>
          </a:p>
          <a:p>
            <a:r>
              <a:rPr lang="en-US" altLang="en-US" dirty="0"/>
              <a:t>802.1AS D5.0 – In Working Group ballot resolution (since July)</a:t>
            </a:r>
          </a:p>
          <a:p>
            <a:r>
              <a:rPr lang="en-US" altLang="en-US" dirty="0"/>
              <a:t>802.1AS use of 802.11 FTM:</a:t>
            </a:r>
          </a:p>
          <a:p>
            <a:pPr lvl="1"/>
            <a:r>
              <a:rPr lang="en-US" sz="1800" dirty="0">
                <a:hlinkClick r:id="rId2"/>
              </a:rPr>
              <a:t>11-17/1086r4</a:t>
            </a:r>
            <a:r>
              <a:rPr lang="en-US" altLang="en-US" sz="1800" dirty="0"/>
              <a:t> (Ganesh Venkatesan)</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altLang="en-US" dirty="0"/>
              <a:t>Update (Mark Hamilton)</a:t>
            </a:r>
          </a:p>
          <a:p>
            <a:r>
              <a:rPr lang="en-US" altLang="en-US" dirty="0"/>
              <a:t>802.1Q revision underway, D2.0 Sponsor ballot closed Oct 7.  </a:t>
            </a:r>
            <a:r>
              <a:rPr lang="en-US" sz="2000" b="0" dirty="0"/>
              <a:t>73 Approve (93%); 5 Disapprove (7%); 8 Abstain – 56 comments.  </a:t>
            </a:r>
            <a:r>
              <a:rPr lang="en-US" sz="2000" b="0" dirty="0" err="1"/>
              <a:t>Recirc</a:t>
            </a:r>
            <a:r>
              <a:rPr lang="en-US" sz="2000" b="0" dirty="0"/>
              <a:t> before Jan.</a:t>
            </a:r>
            <a:endParaRPr lang="en-US" altLang="en-US" dirty="0"/>
          </a:p>
          <a:p>
            <a:r>
              <a:rPr lang="en-US" altLang="en-US" dirty="0"/>
              <a:t>Roll-in:</a:t>
            </a:r>
          </a:p>
          <a:p>
            <a:pPr lvl="1"/>
            <a:r>
              <a:rPr lang="en-US" dirty="0"/>
              <a:t>IEEE </a:t>
            </a:r>
            <a:r>
              <a:rPr lang="en-US" dirty="0" err="1"/>
              <a:t>Std</a:t>
            </a:r>
            <a:r>
              <a:rPr lang="en-US" dirty="0"/>
              <a:t> 802.1Qcd-2015,</a:t>
            </a:r>
          </a:p>
          <a:p>
            <a:pPr lvl="1"/>
            <a:r>
              <a:rPr lang="en-US" dirty="0"/>
              <a:t>IEEE </a:t>
            </a:r>
            <a:r>
              <a:rPr lang="en-US" dirty="0" err="1"/>
              <a:t>Std</a:t>
            </a:r>
            <a:r>
              <a:rPr lang="en-US" dirty="0"/>
              <a:t> 802.1Qca-2015,</a:t>
            </a:r>
          </a:p>
          <a:p>
            <a:pPr lvl="1"/>
            <a:r>
              <a:rPr lang="en-US" dirty="0"/>
              <a:t>IEEE </a:t>
            </a:r>
            <a:r>
              <a:rPr lang="en-US" dirty="0" err="1"/>
              <a:t>Std</a:t>
            </a:r>
            <a:r>
              <a:rPr lang="en-US" dirty="0"/>
              <a:t> 802.1Q-2014 </a:t>
            </a:r>
            <a:r>
              <a:rPr lang="en-US" dirty="0" err="1"/>
              <a:t>Cor</a:t>
            </a:r>
            <a:r>
              <a:rPr lang="en-US" dirty="0"/>
              <a:t> 1-2015,</a:t>
            </a:r>
          </a:p>
          <a:p>
            <a:pPr lvl="1"/>
            <a:r>
              <a:rPr lang="en-US" dirty="0"/>
              <a:t>IEEE </a:t>
            </a:r>
            <a:r>
              <a:rPr lang="en-US" dirty="0" err="1"/>
              <a:t>Std</a:t>
            </a:r>
            <a:r>
              <a:rPr lang="en-US" dirty="0"/>
              <a:t> 802.1Qbv-2015,</a:t>
            </a:r>
          </a:p>
          <a:p>
            <a:pPr lvl="1"/>
            <a:r>
              <a:rPr lang="en-US" dirty="0"/>
              <a:t>IEEE </a:t>
            </a:r>
            <a:r>
              <a:rPr lang="en-US" dirty="0" err="1"/>
              <a:t>Std</a:t>
            </a:r>
            <a:r>
              <a:rPr lang="en-US" dirty="0"/>
              <a:t> 802.1Qbu-2016,</a:t>
            </a:r>
          </a:p>
          <a:p>
            <a:pPr lvl="1"/>
            <a:r>
              <a:rPr lang="en-US" dirty="0"/>
              <a:t>IEEE </a:t>
            </a:r>
            <a:r>
              <a:rPr lang="en-US" dirty="0" err="1"/>
              <a:t>Std</a:t>
            </a:r>
            <a:r>
              <a:rPr lang="en-US" dirty="0"/>
              <a:t> 802.1Qbz-2016</a:t>
            </a:r>
          </a:p>
          <a:p>
            <a:r>
              <a:rPr lang="en-US" altLang="en-US" dirty="0"/>
              <a:t>802.1AC-2016 published</a:t>
            </a:r>
          </a:p>
          <a:p>
            <a:endParaRPr lang="en-US" altLang="en-US" dirty="0"/>
          </a:p>
        </p:txBody>
      </p:sp>
      <p:sp>
        <p:nvSpPr>
          <p:cNvPr id="4" name="Rectangle 3">
            <a:extLst>
              <a:ext uri="{FF2B5EF4-FFF2-40B4-BE49-F238E27FC236}">
                <a16:creationId xmlns:a16="http://schemas.microsoft.com/office/drawing/2014/main" id="{D7B48C84-7C5C-4227-893A-1F2F31279381}"/>
              </a:ext>
            </a:extLst>
          </p:cNvPr>
          <p:cNvSpPr txBox="1">
            <a:spLocks noChangeArrowheads="1"/>
          </p:cNvSpPr>
          <p:nvPr/>
        </p:nvSpPr>
        <p:spPr bwMode="auto">
          <a:xfrm>
            <a:off x="4953000" y="3429000"/>
            <a:ext cx="39624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dirty="0"/>
              <a:t>Add Roll-in:</a:t>
            </a:r>
          </a:p>
          <a:p>
            <a:pPr lvl="1"/>
            <a:r>
              <a:rPr lang="en-US" kern="0" dirty="0"/>
              <a:t>IEEE </a:t>
            </a:r>
            <a:r>
              <a:rPr lang="en-US" kern="0" dirty="0" err="1"/>
              <a:t>Std</a:t>
            </a:r>
            <a:r>
              <a:rPr lang="en-US" kern="0" dirty="0"/>
              <a:t> 802.1Qci-2017,</a:t>
            </a:r>
          </a:p>
          <a:p>
            <a:pPr lvl="1"/>
            <a:r>
              <a:rPr lang="en-US" kern="0" dirty="0"/>
              <a:t>IEEE </a:t>
            </a:r>
            <a:r>
              <a:rPr lang="en-US" kern="0" dirty="0" err="1"/>
              <a:t>Std</a:t>
            </a:r>
            <a:r>
              <a:rPr lang="en-US" kern="0" dirty="0"/>
              <a:t> 802.1Qch-2017</a:t>
            </a:r>
          </a:p>
          <a:p>
            <a:pPr marL="0" indent="0">
              <a:buNone/>
            </a:pPr>
            <a:endParaRPr lang="en-US" altLang="en-US" kern="0" dirty="0"/>
          </a:p>
        </p:txBody>
      </p:sp>
    </p:spTree>
    <p:extLst>
      <p:ext uri="{BB962C8B-B14F-4D97-AF65-F5344CB8AC3E}">
        <p14:creationId xmlns:p14="http://schemas.microsoft.com/office/powerpoint/2010/main" val="176850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sz="2000" dirty="0"/>
              <a:t>Dorothy Stanley present topics of interest:</a:t>
            </a:r>
          </a:p>
          <a:p>
            <a:pPr lvl="1"/>
            <a:r>
              <a:rPr lang="en-US" altLang="en-US" sz="1600" dirty="0"/>
              <a:t>None, this time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Presentations:</a:t>
            </a:r>
          </a:p>
          <a:p>
            <a:pPr lvl="1">
              <a:defRPr/>
            </a:pPr>
            <a:r>
              <a:rPr lang="en-US" sz="1600" dirty="0">
                <a:hlinkClick r:id="rId2"/>
              </a:rPr>
              <a:t>11-17/1025r0</a:t>
            </a:r>
            <a:r>
              <a:rPr lang="en-US" sz="1600" dirty="0"/>
              <a:t> </a:t>
            </a:r>
          </a:p>
          <a:p>
            <a:pPr lvl="1">
              <a:defRPr/>
            </a:pPr>
            <a:r>
              <a:rPr lang="en-US" sz="1600" dirty="0"/>
              <a:t>Also see following slides</a:t>
            </a:r>
          </a:p>
          <a:p>
            <a:pPr>
              <a:defRPr/>
            </a:pPr>
            <a:r>
              <a:rPr lang="en-US" sz="2000" dirty="0"/>
              <a:t>TGba is still maturing, through the SFD process.  Target January session to continue substantive discussions (?)</a:t>
            </a:r>
          </a:p>
        </p:txBody>
      </p:sp>
    </p:spTree>
    <p:extLst>
      <p:ext uri="{BB962C8B-B14F-4D97-AF65-F5344CB8AC3E}">
        <p14:creationId xmlns:p14="http://schemas.microsoft.com/office/powerpoint/2010/main" val="11087955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comments/answers to questions in 11-17/1025 (from Mon AM1)</a:t>
            </a:r>
          </a:p>
        </p:txBody>
      </p:sp>
      <p:sp>
        <p:nvSpPr>
          <p:cNvPr id="39939" name="Rectangle 3"/>
          <p:cNvSpPr>
            <a:spLocks noGrp="1" noChangeArrowheads="1"/>
          </p:cNvSpPr>
          <p:nvPr>
            <p:ph idx="1"/>
          </p:nvPr>
        </p:nvSpPr>
        <p:spPr>
          <a:xfrm>
            <a:off x="685800" y="1676400"/>
            <a:ext cx="7772400" cy="43434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35710468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new questions (from Wed AM1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Tree>
    <p:extLst>
      <p:ext uri="{BB962C8B-B14F-4D97-AF65-F5344CB8AC3E}">
        <p14:creationId xmlns:p14="http://schemas.microsoft.com/office/powerpoint/2010/main" val="29134876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potential assumptions (from Wed AM1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 new “WUR” power save state).  The Main stack TXs, which is the indication that the wakeup was successful and completed. </a:t>
            </a:r>
          </a:p>
          <a:p>
            <a:pPr>
              <a:defRPr/>
            </a:pPr>
            <a:r>
              <a:rPr lang="en-US" sz="1800" dirty="0"/>
              <a:t>There are 100% RX WURs, at the sleeping node.  There are </a:t>
            </a:r>
            <a:r>
              <a:rPr lang="en-US" sz="1800" dirty="0" err="1"/>
              <a:t>TXrs</a:t>
            </a:r>
            <a:r>
              <a:rPr lang="en-US" sz="1800" dirty="0"/>
              <a:t>, on the master node, and these are therefore (potentially)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Tree>
    <p:extLst>
      <p:ext uri="{BB962C8B-B14F-4D97-AF65-F5344CB8AC3E}">
        <p14:creationId xmlns:p14="http://schemas.microsoft.com/office/powerpoint/2010/main" val="1079173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November 2017, Orlando, Florida,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r>
              <a:rPr lang="en-US" dirty="0">
                <a:hlinkClick r:id="rId2"/>
              </a:rPr>
              <a:t>https://mentor.ieee.org/802.11/dcn/15/11-15-0355-08-0arc-mib-truthvalue-usage-patterns.docx</a:t>
            </a:r>
            <a:r>
              <a:rPr lang="en-US" dirty="0"/>
              <a:t> </a:t>
            </a:r>
            <a:endParaRPr lang="en-US" altLang="en-US" dirty="0">
              <a:hlinkClick r:id="rId3"/>
            </a:endParaRPr>
          </a:p>
          <a:p>
            <a:r>
              <a:rPr lang="en-US" altLang="en-US" dirty="0">
                <a:hlinkClick r:id="rId3"/>
              </a:rPr>
              <a:t>https://mentor.ieee.org/802.11/dcn/17/11-17-0475-08-0arc-mib-pattern-analysis.xlsx</a:t>
            </a:r>
            <a:endParaRPr lang="en-US" altLang="en-US" dirty="0"/>
          </a:p>
          <a:p>
            <a:r>
              <a:rPr lang="en-US" altLang="en-US" dirty="0"/>
              <a:t>Background:</a:t>
            </a:r>
          </a:p>
          <a:p>
            <a:pPr lvl="1"/>
            <a:r>
              <a:rPr lang="en-US" altLang="en-US" sz="1600" dirty="0">
                <a:hlinkClick r:id="rId4"/>
              </a:rPr>
              <a:t>https://mentor.ieee.org/802.11/dcn/14/11-14-1068-00-0arc-mib-attributes-design-pattern-background.docx</a:t>
            </a:r>
            <a:r>
              <a:rPr lang="en-US" altLang="en-US" sz="1600" dirty="0"/>
              <a:t> </a:t>
            </a:r>
          </a:p>
          <a:p>
            <a:pPr lvl="1"/>
            <a:r>
              <a:rPr lang="en-US" altLang="en-US" sz="1600" dirty="0">
                <a:hlinkClick r:id="rId5"/>
              </a:rPr>
              <a:t>https://mentor.ieee.org/802.11/dcn/14/11-14-1281-04-0arc-mib-attributes-analysis.docx</a:t>
            </a:r>
            <a:r>
              <a:rPr lang="en-US" altLang="en-US" sz="1600" dirty="0"/>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p:txBody>
      </p:sp>
    </p:spTree>
    <p:extLst>
      <p:ext uri="{BB962C8B-B14F-4D97-AF65-F5344CB8AC3E}">
        <p14:creationId xmlns:p14="http://schemas.microsoft.com/office/powerpoint/2010/main" val="24625187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November 7</a:t>
            </a:r>
            <a:r>
              <a:rPr lang="en-US" altLang="en-US" baseline="30000" dirty="0"/>
              <a:t>th</a:t>
            </a:r>
            <a:r>
              <a:rPr lang="en-US" altLang="en-US" dirty="0"/>
              <a:t>, PM2</a:t>
            </a:r>
          </a:p>
        </p:txBody>
      </p:sp>
    </p:spTree>
    <p:extLst>
      <p:ext uri="{BB962C8B-B14F-4D97-AF65-F5344CB8AC3E}">
        <p14:creationId xmlns:p14="http://schemas.microsoft.com/office/powerpoint/2010/main" val="453519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November 8</a:t>
            </a:r>
            <a:r>
              <a:rPr lang="en-US" altLang="en-US" baseline="30000" dirty="0"/>
              <a:t>th</a:t>
            </a:r>
            <a:r>
              <a:rPr lang="en-US" altLang="en-US" dirty="0"/>
              <a:t>, AM1</a:t>
            </a:r>
          </a:p>
        </p:txBody>
      </p:sp>
    </p:spTree>
    <p:extLst>
      <p:ext uri="{BB962C8B-B14F-4D97-AF65-F5344CB8AC3E}">
        <p14:creationId xmlns:p14="http://schemas.microsoft.com/office/powerpoint/2010/main" val="16748686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Design Pattern for “*Implemented” and “*Activated” MIB attributes – Impacts of YANG/NETCONF decision?</a:t>
            </a:r>
          </a:p>
          <a:p>
            <a:pPr>
              <a:defRPr/>
            </a:pPr>
            <a:r>
              <a:rPr lang="en-US" sz="2000" dirty="0"/>
              <a:t>Consider YANG/NETCONF</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and 802.1ASrev use of FTM,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January 2018</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Schedule with 10 days notice</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November 2017 session</a:t>
            </a:r>
          </a:p>
          <a:p>
            <a:pPr eaLnBrk="1" hangingPunct="1"/>
            <a:endParaRPr lang="en-US" altLang="en-US" sz="2000" dirty="0"/>
          </a:p>
          <a:p>
            <a:pPr eaLnBrk="1" hangingPunct="1"/>
            <a:r>
              <a:rPr lang="en-US" altLang="en-US" sz="2000" dirty="0"/>
              <a:t>Chair: Mark Hamilton (Ruckus/Brocade)</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November 7</a:t>
            </a:r>
            <a:r>
              <a:rPr lang="en-US" altLang="en-US" baseline="30000" dirty="0"/>
              <a:t>th</a:t>
            </a:r>
            <a:r>
              <a:rPr lang="en-US" altLang="en-US" dirty="0"/>
              <a:t>, AM2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30065</TotalTime>
  <Words>2376</Words>
  <Application>Microsoft Office PowerPoint</Application>
  <PresentationFormat>On-screen Show (4:3)</PresentationFormat>
  <Paragraphs>257</Paragraphs>
  <Slides>29</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MS Gothic</vt:lpstr>
      <vt:lpstr>MS PGothic</vt:lpstr>
      <vt:lpstr>Arial</vt:lpstr>
      <vt:lpstr>Helvetica</vt:lpstr>
      <vt:lpstr>Monotype Sorts</vt:lpstr>
      <vt:lpstr>Times New Roman</vt:lpstr>
      <vt:lpstr>802-11-Submission</vt:lpstr>
      <vt:lpstr>Document</vt:lpstr>
      <vt:lpstr>ARC-SC-agenda-November-2017 </vt:lpstr>
      <vt:lpstr>Abstract</vt:lpstr>
      <vt:lpstr>IEEE 802.11   Architecture Standing Committee</vt:lpstr>
      <vt:lpstr>Tuesday, November 7th, AM2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November 2017</vt:lpstr>
      <vt:lpstr>ARC Minutes</vt:lpstr>
      <vt:lpstr>IEEE 1588 mapping to IEEE 802.11/ 802.1ASrev use of FTM update </vt:lpstr>
      <vt:lpstr>IEEE 802 activities directly related to IEEE 802.11 ARC</vt:lpstr>
      <vt:lpstr>IETF/802 coordination </vt:lpstr>
      <vt:lpstr>TGba architecture topics</vt:lpstr>
      <vt:lpstr>TGba architecture comments/answers to questions in 11-17/1025 (from Mon AM1)</vt:lpstr>
      <vt:lpstr>TGba architecture new questions (from Wed AM1 ARC)</vt:lpstr>
      <vt:lpstr>TGba architecture potential assumptions (from Wed AM1 ARC)</vt:lpstr>
      <vt:lpstr>Design Pattern for MIB attributes</vt:lpstr>
      <vt:lpstr>Discussion on YANG/NETCONF models</vt:lpstr>
      <vt:lpstr>AP/DS/Portal architecture and 802 concepts</vt:lpstr>
      <vt:lpstr>What is an ESS?</vt:lpstr>
      <vt:lpstr>What is an ESS?  (Continued)</vt:lpstr>
      <vt:lpstr>What is an ESS? – Direction?</vt:lpstr>
      <vt:lpstr>Tuesday, November 7th, PM2</vt:lpstr>
      <vt:lpstr>Wednesday, November 8th, AM1</vt:lpstr>
      <vt:lpstr>ARC Future Activities &amp; sessions</vt:lpstr>
      <vt:lpstr>Planning for January 2018</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mhamilto@brocade.com</cp:lastModifiedBy>
  <cp:revision>515</cp:revision>
  <cp:lastPrinted>1998-02-10T13:28:06Z</cp:lastPrinted>
  <dcterms:created xsi:type="dcterms:W3CDTF">2009-07-15T16:38:20Z</dcterms:created>
  <dcterms:modified xsi:type="dcterms:W3CDTF">2017-11-07T14:12:39Z</dcterms:modified>
</cp:coreProperties>
</file>