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76" r:id="rId8"/>
    <p:sldId id="2380" r:id="rId9"/>
    <p:sldId id="2360" r:id="rId10"/>
    <p:sldId id="2313" r:id="rId11"/>
    <p:sldId id="2355" r:id="rId12"/>
    <p:sldId id="2379" r:id="rId13"/>
    <p:sldId id="2288" r:id="rId14"/>
    <p:sldId id="2378" r:id="rId15"/>
    <p:sldId id="2345" r:id="rId16"/>
    <p:sldId id="2353" r:id="rId17"/>
    <p:sldId id="2354" r:id="rId18"/>
    <p:sldId id="2359" r:id="rId19"/>
    <p:sldId id="2361" r:id="rId20"/>
    <p:sldId id="2363" r:id="rId21"/>
    <p:sldId id="2377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CDCDE6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 varScale="1">
        <p:scale>
          <a:sx n="65" d="100"/>
          <a:sy n="65" d="100"/>
        </p:scale>
        <p:origin x="1508" y="6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802.11-17/1558r0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802.11-17/1558r0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802.11-17/1558r0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802.11-17/1558r0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802.11-17/1558r0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802.11-17/1558r0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802.11-17/1558r0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November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802.11-17/1558r0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802.11-17/1558r0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802.11-17/1558r0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802.11-17/1558r0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November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802.11-17/1558r0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802.11-17/1558r0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996179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802.11-17/1558r0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2714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3" Type="http://schemas.openxmlformats.org/officeDocument/2006/relationships/hyperlink" Target="https://mentor.ieee.org/802.11/dcn/17/11-17-1569-00-0000-liaison-statement-from-ngmn-on-e2e-architecture.doc" TargetMode="External"/><Relationship Id="rId7" Type="http://schemas.openxmlformats.org/officeDocument/2006/relationships/hyperlink" Target="https://mentor.ieee.org/802.11/dcn/17/11-17-0315-00-0000-liaison-statement-from-3gpp-ran2-on-estimated-wlan-throughput.doc" TargetMode="External"/><Relationship Id="rId12" Type="http://schemas.openxmlformats.org/officeDocument/2006/relationships/hyperlink" Target="https://mentor.ieee.org/802.11/dcn/17/11-17-0903-00-0000-liaison-statement-from-3gpp-tsg-sa-on-wlan-integration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6/11-16-1510-02-AANI-reply-to-liaison-from-3gpp-ran2-on-estimated-throughput-11-16-1384.docx" TargetMode="External"/><Relationship Id="rId11" Type="http://schemas.openxmlformats.org/officeDocument/2006/relationships/hyperlink" Target="https://mentor.ieee.org/802.11/dcn/16/11-16-1574-03-AANI-draft-ls-from-802-11-to-3gpp-sa-requesting-status-and-information-on-wlan-integration-in-3gpp-nextgen-system.docx" TargetMode="External"/><Relationship Id="rId5" Type="http://schemas.openxmlformats.org/officeDocument/2006/relationships/hyperlink" Target="https://mentor.ieee.org/802.11/dcn/16/11-16-1101-10-0000-draft-ls-from-802-11-to-3gpp-ran-and-sa-on-imt-2020.docx" TargetMode="External"/><Relationship Id="rId10" Type="http://schemas.openxmlformats.org/officeDocument/2006/relationships/hyperlink" Target="https://mentor.ieee.org/802.11/dcn/17/11-17-0378-02-AANI-reply-ls-to-reply-ls-from-3gpp-ran2-on-estimated-throughput-11-17-315r0.docx" TargetMode="External"/><Relationship Id="rId4" Type="http://schemas.openxmlformats.org/officeDocument/2006/relationships/hyperlink" Target="https://5g.ieee.org/images/files/pdf/ieee-5g-roadmap-white-paper.pdf" TargetMode="External"/><Relationship Id="rId9" Type="http://schemas.openxmlformats.org/officeDocument/2006/relationships/hyperlink" Target="https://mentor.ieee.org/802.11/dcn/17/11-17-0444-00-0000-liaison-from-3gpp-ran-on-radio-level-integration.doc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0136-02-0arc-bridging-architecture-considerations.docx" TargetMode="External"/><Relationship Id="rId3" Type="http://schemas.openxmlformats.org/officeDocument/2006/relationships/hyperlink" Target="https://mentor.ieee.org/802.11/dcn/15/11-15-0355-08-0arc-mib-truthvalue-usage-patterns.docx" TargetMode="External"/><Relationship Id="rId7" Type="http://schemas.openxmlformats.org/officeDocument/2006/relationships/hyperlink" Target="https://mentor.ieee.org/802.11/dcn/16/11-16-1436-01-0arc-yang-modelling-and-netconf-protocol-discussion.pptx" TargetMode="External"/><Relationship Id="rId12" Type="http://schemas.openxmlformats.org/officeDocument/2006/relationships/hyperlink" Target="https://mentor.ieee.org/802.11/dcn/14/11-14-1213-01-0arc-ap-arch-concepts-and-distribution-system-access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09/11-09-0533-01-0arc-recomendation-re-mib-types-and-usage.ppt" TargetMode="External"/><Relationship Id="rId11" Type="http://schemas.openxmlformats.org/officeDocument/2006/relationships/hyperlink" Target="https://mentor.ieee.org/802.11/dcn/15/11-15-0454-00-0arc-some-more-ds-architecture-concepts.pptx" TargetMode="External"/><Relationship Id="rId5" Type="http://schemas.openxmlformats.org/officeDocument/2006/relationships/hyperlink" Target="https://mentor.ieee.org/802.11/dcn/14/11-14-1281-04-0arc-mib-attributes-analysis.docx" TargetMode="External"/><Relationship Id="rId10" Type="http://schemas.openxmlformats.org/officeDocument/2006/relationships/hyperlink" Target="https://mentor.ieee.org/802.11/dcn/16/11-16-0720-00-0arc-stacked-architecture-discussion.pptx" TargetMode="External"/><Relationship Id="rId4" Type="http://schemas.openxmlformats.org/officeDocument/2006/relationships/hyperlink" Target="https://mentor.ieee.org/802.11/dcn/17/11-17-0475-09-0arc-mib-pattern-analysis.xlsx" TargetMode="External"/><Relationship Id="rId9" Type="http://schemas.openxmlformats.org/officeDocument/2006/relationships/hyperlink" Target="https://mentor.ieee.org/802.11/dcn/16/11-16-1512-00-0arc-glk-802-1q-bridge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7/15-17-0566-00-0000-802-15-10a-csd.docx" TargetMode="External"/><Relationship Id="rId3" Type="http://schemas.openxmlformats.org/officeDocument/2006/relationships/hyperlink" Target="https://mentor.ieee.org/802.11/dcn/17/11-17-0913-02-00ax-par-modification-to-support-6-ghz-band.docx" TargetMode="External"/><Relationship Id="rId7" Type="http://schemas.openxmlformats.org/officeDocument/2006/relationships/hyperlink" Target="https://mentor.ieee.org/802.15/dcn/17/15-17-0565-00-0000-802-15-10a-par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7/11-17-1318-00-00az-ieee-802-11az-ngp-csd-update.docx" TargetMode="External"/><Relationship Id="rId5" Type="http://schemas.openxmlformats.org/officeDocument/2006/relationships/hyperlink" Target="https://mentor.ieee.org/802.11/dcn/17/11-17-1319-01-00az-p802-11az-par-modification.pdf" TargetMode="External"/><Relationship Id="rId10" Type="http://schemas.openxmlformats.org/officeDocument/2006/relationships/hyperlink" Target="http://ieee802.org/1/files/public/docs2017/cv-draft-CSD-0917-v01.pdf" TargetMode="External"/><Relationship Id="rId4" Type="http://schemas.openxmlformats.org/officeDocument/2006/relationships/hyperlink" Target="https://mentor.ieee.org/802.11/dcn/14/11-14-0169-01-0hew-ieee-802-11-hew-sg-proposed-csd.docx" TargetMode="External"/><Relationship Id="rId9" Type="http://schemas.openxmlformats.org/officeDocument/2006/relationships/hyperlink" Target="http://ieee802.org/1/files/public/docs2017/cv-draft-PAR-0917-v0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</a:t>
            </a:r>
            <a:r>
              <a:rPr lang="en-US" smtClean="0"/>
              <a:t>slides 2017-11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</a:t>
            </a:r>
            <a:r>
              <a:rPr lang="en-US" altLang="en-US" sz="2000" smtClean="0"/>
              <a:t>:</a:t>
            </a:r>
            <a:r>
              <a:rPr lang="en-US" altLang="en-US" sz="2000" b="0" smtClean="0"/>
              <a:t> 2017-11-04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5" name="Document" r:id="rId5" imgW="8257888" imgH="2531617" progId="Word.Document.8">
                  <p:embed/>
                </p:oleObj>
              </mc:Choice>
              <mc:Fallback>
                <p:oleObj name="Document" r:id="rId5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</a:t>
            </a:r>
            <a:r>
              <a:rPr lang="en-US" altLang="en-US" smtClean="0"/>
              <a:t>– 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9100" y="2133600"/>
            <a:ext cx="8305800" cy="305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smtClean="0"/>
              <a:t>Tuesday 7 November </a:t>
            </a:r>
            <a:r>
              <a:rPr lang="en-US" altLang="en-US" sz="2400" b="1" dirty="0" smtClean="0"/>
              <a:t>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GB" sz="1800" dirty="0" smtClean="0"/>
              <a:t>“Broadcasting </a:t>
            </a:r>
            <a:r>
              <a:rPr lang="en-GB" sz="1800" dirty="0"/>
              <a:t>on </a:t>
            </a:r>
            <a:r>
              <a:rPr lang="en-GB" sz="1800" dirty="0" smtClean="0"/>
              <a:t>WLAN” </a:t>
            </a:r>
            <a:r>
              <a:rPr lang="en-GB" sz="1800" dirty="0"/>
              <a:t>- Hitoshi Morioka (SRC </a:t>
            </a:r>
            <a:r>
              <a:rPr lang="en-GB" sz="1800"/>
              <a:t>Software</a:t>
            </a:r>
            <a:r>
              <a:rPr lang="en-GB" sz="1800" smtClean="0"/>
              <a:t>)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endParaRPr lang="en-GB" sz="180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smtClean="0"/>
              <a:t>Current </a:t>
            </a:r>
            <a:r>
              <a:rPr lang="en-US" sz="2400" b="1" dirty="0" smtClean="0"/>
              <a:t>agenda is </a:t>
            </a:r>
            <a:r>
              <a:rPr lang="en-US" sz="2400" b="1" smtClean="0"/>
              <a:t>in 11-17/1554</a:t>
            </a:r>
            <a:endParaRPr lang="en-US" sz="2400" b="1" dirty="0" smtClean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</a:t>
            </a:r>
            <a:r>
              <a:rPr lang="en-US" altLang="en-US" smtClean="0"/>
              <a:t>–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038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/>
              <a:t>Agenda items (11-17-1550) addressed this week will be:</a:t>
            </a:r>
          </a:p>
          <a:p>
            <a:pPr>
              <a:defRPr/>
            </a:pPr>
            <a:r>
              <a:rPr lang="en-AU"/>
              <a:t>Review extended goals</a:t>
            </a:r>
          </a:p>
          <a:p>
            <a:pPr>
              <a:defRPr/>
            </a:pPr>
            <a:r>
              <a:rPr lang="en-AU"/>
              <a:t>Review status of SC6 interactions</a:t>
            </a:r>
          </a:p>
          <a:p>
            <a:pPr lvl="1">
              <a:defRPr/>
            </a:pPr>
            <a:r>
              <a:rPr lang="en-AU"/>
              <a:t>Review liaisons of drafts to SC6 </a:t>
            </a:r>
          </a:p>
          <a:p>
            <a:pPr lvl="1">
              <a:defRPr/>
            </a:pPr>
            <a:r>
              <a:rPr lang="en-AU"/>
              <a:t>Review notifications of projects to SC6</a:t>
            </a:r>
          </a:p>
          <a:p>
            <a:pPr lvl="1">
              <a:defRPr/>
            </a:pPr>
            <a:r>
              <a:rPr lang="en-AU"/>
              <a:t>Review status of 60 day/FDIS ballots</a:t>
            </a:r>
          </a:p>
          <a:p>
            <a:pPr lvl="2">
              <a:defRPr/>
            </a:pPr>
            <a:r>
              <a:rPr lang="en-AU"/>
              <a:t>A number of ballots have recently passed without security related comments from the China NB; this is a positive development</a:t>
            </a:r>
          </a:p>
          <a:p>
            <a:pPr>
              <a:defRPr/>
            </a:pPr>
            <a:r>
              <a:rPr lang="en-AU"/>
              <a:t>Review SC6 activities</a:t>
            </a:r>
          </a:p>
          <a:p>
            <a:pPr lvl="1">
              <a:defRPr/>
            </a:pPr>
            <a:r>
              <a:rPr lang="en-AU"/>
              <a:t>Review results of SC6 meeting in Oct 2017 in Seoul</a:t>
            </a:r>
          </a:p>
          <a:p>
            <a:pPr lvl="1">
              <a:defRPr/>
            </a:pPr>
            <a:r>
              <a:rPr lang="en-AU"/>
              <a:t>Discuss SC6 security ad hoc ballot status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IEEE 802 </a:t>
            </a:r>
            <a:r>
              <a:rPr lang="en-AU" altLang="en-US" smtClean="0"/>
              <a:t>has 73 </a:t>
            </a:r>
            <a:r>
              <a:rPr lang="en-AU" altLang="en-US" dirty="0" smtClean="0"/>
              <a:t>standards in or through the PSDO pipeline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8153400" cy="3810000"/>
          </a:xfrm>
        </p:spPr>
        <p:txBody>
          <a:bodyPr/>
          <a:lstStyle/>
          <a:p>
            <a:pPr>
              <a:defRPr/>
            </a:pPr>
            <a:r>
              <a:rPr lang="en-AU" altLang="en-US"/>
              <a:t>IEEE 802 has pushed 26 standards completely through the PSDO ratification process</a:t>
            </a:r>
          </a:p>
          <a:p>
            <a:pPr lvl="1">
              <a:defRPr/>
            </a:pPr>
            <a:r>
              <a:rPr lang="en-AU" altLang="en-US"/>
              <a:t>7 more are about to join this list</a:t>
            </a:r>
          </a:p>
          <a:p>
            <a:pPr>
              <a:defRPr/>
            </a:pPr>
            <a:r>
              <a:rPr lang="en-AU" altLang="en-US"/>
              <a:t>IEEE 802 has 47 standards in the pipeline for ratification under the PSDO</a:t>
            </a:r>
          </a:p>
          <a:p>
            <a:pPr lvl="1">
              <a:defRPr/>
            </a:pPr>
            <a:r>
              <a:rPr lang="en-AU" altLang="en-US"/>
              <a:t>802.1: 16 in pipeline</a:t>
            </a:r>
          </a:p>
          <a:p>
            <a:pPr lvl="1">
              <a:defRPr/>
            </a:pPr>
            <a:r>
              <a:rPr lang="en-AU" altLang="en-US"/>
              <a:t>802.3: 13 in pipeline</a:t>
            </a:r>
          </a:p>
          <a:p>
            <a:pPr lvl="1">
              <a:defRPr/>
            </a:pPr>
            <a:r>
              <a:rPr lang="en-AU" altLang="en-US"/>
              <a:t>802.11: 10 in pipeline</a:t>
            </a:r>
          </a:p>
          <a:p>
            <a:pPr lvl="1">
              <a:defRPr/>
            </a:pPr>
            <a:r>
              <a:rPr lang="en-AU" altLang="en-US"/>
              <a:t>802.15: 3 in pipeline</a:t>
            </a:r>
          </a:p>
          <a:p>
            <a:pPr lvl="1">
              <a:defRPr/>
            </a:pPr>
            <a:r>
              <a:rPr lang="en-AU" altLang="en-US"/>
              <a:t>802.21: 3 in pipeline</a:t>
            </a:r>
          </a:p>
          <a:p>
            <a:pPr lvl="1">
              <a:defRPr/>
            </a:pPr>
            <a:r>
              <a:rPr lang="en-AU" altLang="en-US"/>
              <a:t>802.22: 2 in pipeline</a:t>
            </a:r>
          </a:p>
          <a:p>
            <a:pPr lvl="1"/>
            <a:endParaRPr lang="en-AU" altLang="en-US" sz="1800" dirty="0" smtClean="0"/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2017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smtClean="0"/>
              <a:t>–</a:t>
            </a:r>
            <a:r>
              <a:rPr lang="en-US" smtClean="0"/>
              <a:t> November </a:t>
            </a:r>
            <a:r>
              <a:rPr lang="en-US" dirty="0" smtClean="0"/>
              <a:t>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8229600" cy="4295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mtClean="0"/>
              <a:t>Since September </a:t>
            </a:r>
            <a:r>
              <a:rPr lang="en-US" altLang="zh-CN" dirty="0" smtClean="0"/>
              <a:t>2017 meeting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Editors have produced D0.4, incorporating 11ai, 11ah and comment resolutions approved through the September interim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4</a:t>
            </a:r>
            <a:r>
              <a:rPr lang="en-US" altLang="zh-CN" smtClean="0"/>
              <a:t> teleconferences held to continue comment resolution, resolutions </a:t>
            </a:r>
            <a:r>
              <a:rPr lang="en-US" altLang="zh-CN" dirty="0" smtClean="0"/>
              <a:t>to </a:t>
            </a:r>
            <a:r>
              <a:rPr lang="en-US" altLang="zh-CN" smtClean="0"/>
              <a:t>approximately 20 comments agreed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smtClean="0"/>
              <a:t>2017 June comment collection: 368 comments (125 editorial, 243 technical); Approximately 210 comments approved/ready for motion</a:t>
            </a:r>
          </a:p>
          <a:p>
            <a:pPr>
              <a:lnSpc>
                <a:spcPct val="90000"/>
              </a:lnSpc>
            </a:pPr>
            <a:r>
              <a:rPr lang="en-US" altLang="zh-CN" smtClean="0"/>
              <a:t>November 2017 meeting goals (6 timeslots):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cs typeface="Arial" panose="020B0604020202020204" pitchFamily="34" charset="0"/>
                <a:sym typeface="Wingdings" panose="05000000000000000000" pitchFamily="2" charset="2"/>
              </a:rPr>
              <a:t>Comment </a:t>
            </a: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resolution, hear presentations,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for </a:t>
            </a:r>
            <a:r>
              <a:rPr lang="en-US" altLang="zh-CN" smtClean="0">
                <a:cs typeface="Arial" panose="020B0604020202020204" pitchFamily="34" charset="0"/>
                <a:sym typeface="Wingdings" panose="05000000000000000000" pitchFamily="2" charset="2"/>
              </a:rPr>
              <a:t>Nov 2017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cs typeface="Arial" panose="020B0604020202020204" pitchFamily="34" charset="0"/>
                <a:sym typeface="Wingdings" panose="05000000000000000000" pitchFamily="2" charset="2"/>
              </a:rPr>
              <a:t>Tuesday PM1: security vulnerability and obsolete comment discussion</a:t>
            </a:r>
            <a:endParaRPr lang="en-US" altLang="zh-CN" dirty="0" smtClean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Reminder: Call for contributions re: 3GPP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metrics is open, see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  <a:hlinkClick r:id="rId3"/>
              </a:rPr>
              <a:t>http://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  <a:hlinkClick r:id="rId3"/>
              </a:rPr>
              <a:t>www.ieee802.org/11/email/stds-802-11/msg02714.html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smtClean="0"/>
              <a:t>–</a:t>
            </a:r>
            <a:r>
              <a:rPr lang="en-US" smtClean="0"/>
              <a:t> November </a:t>
            </a:r>
            <a:r>
              <a:rPr lang="en-US" dirty="0" smtClean="0"/>
              <a:t>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/>
              <a:t>Current </a:t>
            </a:r>
            <a:r>
              <a:rPr lang="en-US" altLang="zh-CN" smtClean="0"/>
              <a:t>status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100</a:t>
            </a:r>
            <a:r>
              <a:rPr lang="en-US" altLang="zh-CN" dirty="0" smtClean="0"/>
              <a:t>% </a:t>
            </a:r>
            <a:r>
              <a:rPr lang="en-US" altLang="zh-CN" dirty="0"/>
              <a:t>approval and 0</a:t>
            </a:r>
            <a:r>
              <a:rPr lang="en-US" altLang="zh-CN" dirty="0" smtClean="0"/>
              <a:t> </a:t>
            </a:r>
            <a:r>
              <a:rPr lang="en-US" altLang="zh-CN"/>
              <a:t>comments </a:t>
            </a:r>
            <a:r>
              <a:rPr lang="en-US" altLang="zh-CN" smtClean="0"/>
              <a:t>received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Possible amendment order change to publish aj before ak &amp; aq 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Teleconference planned for 2017-11-09 to discuss amendment ordering change</a:t>
            </a:r>
            <a:br>
              <a:rPr lang="en-US" altLang="zh-CN" smtClean="0"/>
            </a:b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smtClean="0"/>
              <a:t>TGaj not meeting in Orlando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smtClean="0"/>
              <a:t>– November </a:t>
            </a:r>
            <a:r>
              <a:rPr lang="en-US" altLang="ja-JP" dirty="0" smtClean="0"/>
              <a:t>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</a:t>
            </a:r>
            <a:r>
              <a:rPr lang="en-GB" smtClean="0"/>
              <a:t>: D. Eastlake, VC: Mark Hamilton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/>
              <a:t>Since the September 2017 meeting</a:t>
            </a:r>
          </a:p>
          <a:p>
            <a:pPr lvl="1"/>
            <a:r>
              <a:rPr lang="en-US"/>
              <a:t>P802.11ak Draft 5.0 was posted</a:t>
            </a:r>
          </a:p>
          <a:p>
            <a:pPr lvl="1"/>
            <a:r>
              <a:rPr lang="en-US"/>
              <a:t>A 15-day Sponsor Ballot recirculation was started which ends Midnight, Thursday, November 9, 2017</a:t>
            </a:r>
          </a:p>
          <a:p>
            <a:r>
              <a:rPr lang="en-US"/>
              <a:t>November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/>
              <a:t>Approve minutes from Waikoloa</a:t>
            </a:r>
          </a:p>
          <a:p>
            <a:pPr lvl="1">
              <a:buFont typeface="Times New Roman" pitchFamily="16" charset="0"/>
              <a:buChar char="•"/>
            </a:pPr>
            <a:r>
              <a:rPr lang="en-US"/>
              <a:t>Work as appropriate on early SB recirculation comments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/>
              <a:t>Schedule teleconferences between this meeting and the January 2018 meeting to resolve any additional Sponsor Ballot comments</a:t>
            </a:r>
          </a:p>
          <a:p>
            <a:r>
              <a:rPr lang="en-US"/>
              <a:t>November Agenda: See 11-17/1535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November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smtClean="0"/>
              <a:t>–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>
                <a:ea typeface="ＭＳ Ｐゴシック" pitchFamily="34" charset="-128"/>
              </a:rPr>
              <a:t>6th Recirculation Sponsor Ballot (D13.0)</a:t>
            </a:r>
          </a:p>
          <a:p>
            <a:pPr lvl="1">
              <a:defRPr/>
            </a:pPr>
            <a:r>
              <a:rPr lang="en-GB" altLang="en-US">
                <a:ea typeface="ＭＳ Ｐゴシック" pitchFamily="34" charset="-128"/>
              </a:rPr>
              <a:t>xx% approval, xx comments (xx Editorial, xx Technical)</a:t>
            </a:r>
          </a:p>
          <a:p>
            <a:pPr lvl="1">
              <a:defRPr/>
            </a:pPr>
            <a:r>
              <a:rPr lang="en-GB" altLang="en-US">
                <a:ea typeface="ＭＳ Ｐゴシック" pitchFamily="34" charset="-128"/>
              </a:rPr>
              <a:t>Completed October 30th 2017</a:t>
            </a:r>
          </a:p>
          <a:p>
            <a:pPr lvl="1">
              <a:defRPr/>
            </a:pPr>
            <a:r>
              <a:rPr lang="en-GB" altLang="en-US">
                <a:ea typeface="ＭＳ Ｐゴシック" pitchFamily="34" charset="-128"/>
              </a:rPr>
              <a:t>Next re-circ sponsor ballot considered during November 2017 plenary</a:t>
            </a:r>
          </a:p>
          <a:p>
            <a:pPr>
              <a:defRPr/>
            </a:pPr>
            <a:r>
              <a:rPr lang="en-GB" altLang="en-US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>
                <a:ea typeface="ＭＳ Ｐゴシック" pitchFamily="34" charset="-128"/>
              </a:rPr>
              <a:t>Ongoing</a:t>
            </a:r>
          </a:p>
          <a:p>
            <a:pPr lvl="1">
              <a:defRPr/>
            </a:pPr>
            <a:r>
              <a:rPr lang="en-GB" altLang="en-US">
                <a:ea typeface="ＭＳ Ｐゴシック" pitchFamily="34" charset="-128"/>
              </a:rPr>
              <a:t>2 slots this week</a:t>
            </a:r>
          </a:p>
          <a:p>
            <a:pPr>
              <a:defRPr/>
            </a:pPr>
            <a:r>
              <a:rPr lang="en-GB" altLang="en-US">
                <a:ea typeface="ＭＳ Ｐゴシック" pitchFamily="34" charset="-128"/>
              </a:rPr>
              <a:t>Next Steps</a:t>
            </a:r>
          </a:p>
          <a:p>
            <a:pPr lvl="1">
              <a:defRPr/>
            </a:pPr>
            <a:r>
              <a:rPr lang="en-GB" altLang="en-US">
                <a:ea typeface="ＭＳ Ｐゴシック" pitchFamily="34" charset="-128"/>
              </a:rPr>
              <a:t>Ask EC for conditional/unconditional approval to send to RevCom</a:t>
            </a:r>
          </a:p>
          <a:p>
            <a:pPr lvl="1">
              <a:defRPr/>
            </a:pPr>
            <a:r>
              <a:rPr lang="en-US" altLang="en-US">
                <a:ea typeface="ＭＳ Ｐゴシック" pitchFamily="34" charset="-128"/>
              </a:rPr>
              <a:t>This week’s agenda: 11-17/1542r1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smtClean="0"/>
              <a:t>–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362200"/>
            <a:ext cx="8305800" cy="4191000"/>
          </a:xfrm>
        </p:spPr>
        <p:txBody>
          <a:bodyPr lIns="91440" tIns="45720" rIns="91440" bIns="45720"/>
          <a:lstStyle/>
          <a:p>
            <a:r>
              <a:rPr lang="en-CA"/>
              <a:t>WG LB #230 on draft D2.0 closed on November 4, 2017</a:t>
            </a:r>
          </a:p>
          <a:p>
            <a:r>
              <a:rPr lang="en-CA"/>
              <a:t>Assignment of comments received on draft D2.0</a:t>
            </a:r>
          </a:p>
          <a:p>
            <a:r>
              <a:rPr lang="en-CA"/>
              <a:t>Start comment resolution</a:t>
            </a:r>
          </a:p>
          <a:p>
            <a:r>
              <a:rPr lang="en-US"/>
              <a:t>Agenda for this meeting is available  in document 11-16/1546r0</a:t>
            </a:r>
            <a:r>
              <a:rPr lang="en-US" sz="2000"/>
              <a:t>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smtClean="0"/>
              <a:t>–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265613"/>
          </a:xfrm>
        </p:spPr>
        <p:txBody>
          <a:bodyPr lIns="91440" tIns="45720" rIns="91440" bIns="45720"/>
          <a:lstStyle/>
          <a:p>
            <a:pPr algn="just"/>
            <a:r>
              <a:rPr lang="en-CA"/>
              <a:t>Since the September interim</a:t>
            </a:r>
          </a:p>
          <a:p>
            <a:pPr lvl="1" algn="just"/>
            <a:r>
              <a:rPr lang="en-CA"/>
              <a:t>17 CIDs are </a:t>
            </a:r>
            <a:r>
              <a:rPr lang="en-CA" smtClean="0"/>
              <a:t>resolved; Still </a:t>
            </a:r>
            <a:r>
              <a:rPr lang="en-CA"/>
              <a:t>have approximately 185 CIDs to resolve</a:t>
            </a:r>
          </a:p>
          <a:p>
            <a:r>
              <a:rPr lang="en-US"/>
              <a:t>Goals this week</a:t>
            </a:r>
          </a:p>
          <a:p>
            <a:pPr lvl="1"/>
            <a:r>
              <a:rPr lang="en-US"/>
              <a:t>Draft </a:t>
            </a:r>
            <a:r>
              <a:rPr lang="en-US" smtClean="0"/>
              <a:t>development: Comment </a:t>
            </a:r>
            <a:r>
              <a:rPr lang="en-US"/>
              <a:t>resolution against </a:t>
            </a:r>
            <a:r>
              <a:rPr lang="en-US" smtClean="0"/>
              <a:t>D0.3 and </a:t>
            </a:r>
            <a:r>
              <a:rPr lang="en-CA" smtClean="0"/>
              <a:t>Technical </a:t>
            </a:r>
            <a:r>
              <a:rPr lang="en-CA"/>
              <a:t>presentations</a:t>
            </a:r>
          </a:p>
          <a:p>
            <a:pPr lvl="1"/>
            <a:r>
              <a:rPr lang="en-CA"/>
              <a:t>Review and consider approval of Coexistence Assurance Document (11-17/1288r2)</a:t>
            </a:r>
          </a:p>
          <a:p>
            <a:pPr lvl="1"/>
            <a:r>
              <a:rPr lang="en-CA"/>
              <a:t>Review the draft readiness for Working Group letter ballot</a:t>
            </a:r>
          </a:p>
          <a:p>
            <a:r>
              <a:rPr lang="en-US"/>
              <a:t>Agenda for this meeting is available in document </a:t>
            </a:r>
            <a:r>
              <a:rPr lang="en-US" smtClean="0"/>
              <a:t>11-17/1521r1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smtClean="0"/>
              <a:t>– November </a:t>
            </a:r>
            <a:r>
              <a:rPr lang="en-US" altLang="ja-JP" dirty="0" smtClean="0"/>
              <a:t>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/>
              <a:t>C</a:t>
            </a:r>
            <a:r>
              <a:rPr lang="en-US" sz="1800" smtClean="0"/>
              <a:t>ompleted Function </a:t>
            </a:r>
            <a:r>
              <a:rPr lang="en-US" sz="1800" dirty="0"/>
              <a:t>Requirements Document (FRD</a:t>
            </a:r>
            <a:r>
              <a:rPr lang="en-US" sz="1800"/>
              <a:t>) </a:t>
            </a:r>
            <a:r>
              <a:rPr lang="en-US" sz="1800" smtClean="0"/>
              <a:t>during the Sept </a:t>
            </a:r>
            <a:r>
              <a:rPr lang="en-US" sz="1800" dirty="0" smtClean="0"/>
              <a:t>meeting.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Open call for submissions to the Spec Framework Document (SFD</a:t>
            </a:r>
            <a:r>
              <a:rPr lang="en-US" sz="1800"/>
              <a:t>). </a:t>
            </a:r>
            <a:endParaRPr lang="en-US" sz="180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smtClean="0"/>
              <a:t>Group authorized technical editor for creation of initial amendment text</a:t>
            </a:r>
            <a:endParaRPr lang="en-US" sz="1800" dirty="0"/>
          </a:p>
          <a:p>
            <a:r>
              <a:rPr lang="en-US" sz="2000" smtClean="0"/>
              <a:t>November </a:t>
            </a:r>
            <a:r>
              <a:rPr lang="en-US" sz="2000" dirty="0" smtClean="0"/>
              <a:t>goals</a:t>
            </a:r>
            <a:r>
              <a:rPr lang="en-US" sz="2000" dirty="0"/>
              <a:t>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smtClean="0"/>
              <a:t>Continue </a:t>
            </a:r>
            <a:r>
              <a:rPr lang="en-US" altLang="en-US" sz="1800" dirty="0"/>
              <a:t>SFD development, approve </a:t>
            </a:r>
            <a:r>
              <a:rPr lang="en-US" altLang="en-US" sz="1800" dirty="0" smtClean="0"/>
              <a:t>submissions</a:t>
            </a:r>
            <a:br>
              <a:rPr lang="en-US" altLang="en-US" sz="1800" dirty="0" smtClean="0"/>
            </a:br>
            <a:r>
              <a:rPr lang="en-US" altLang="en-US" sz="1800" dirty="0" smtClean="0"/>
              <a:t>of </a:t>
            </a:r>
            <a:r>
              <a:rPr lang="en-US" altLang="en-US" sz="1800" dirty="0"/>
              <a:t>technical material </a:t>
            </a:r>
            <a:r>
              <a:rPr lang="en-US" altLang="en-US" sz="1800" dirty="0" smtClean="0"/>
              <a:t>towards </a:t>
            </a:r>
            <a:r>
              <a:rPr lang="en-US" altLang="en-US" sz="1800" dirty="0"/>
              <a:t>SFD text</a:t>
            </a:r>
            <a:r>
              <a:rPr lang="en-US" altLang="en-US" sz="1800" dirty="0" smtClean="0"/>
              <a:t>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smtClean="0"/>
              <a:t>Review and address PAR and CSD comments.</a:t>
            </a:r>
            <a:endParaRPr lang="en-US" altLang="en-US" sz="18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smtClean="0"/>
              <a:t>Consider technical proposals. </a:t>
            </a:r>
            <a:endParaRPr lang="en-US" altLang="en-US" sz="18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/>
              <a:t>Consider </a:t>
            </a:r>
            <a:r>
              <a:rPr lang="en-US" altLang="en-US" sz="1800" smtClean="0"/>
              <a:t>proposed Amendment text draft.</a:t>
            </a:r>
            <a:endParaRPr lang="en-US" altLang="en-US" sz="1800" dirty="0"/>
          </a:p>
          <a:p>
            <a:r>
              <a:rPr lang="en-US" sz="2000" dirty="0" smtClean="0"/>
              <a:t>Agenda</a:t>
            </a:r>
            <a:r>
              <a:rPr lang="en-US" sz="2000" dirty="0"/>
              <a:t>: </a:t>
            </a:r>
            <a:r>
              <a:rPr lang="en-US" sz="2000" b="0" dirty="0"/>
              <a:t>refer to </a:t>
            </a:r>
            <a:r>
              <a:rPr lang="en-US" sz="2000" b="0"/>
              <a:t>submission </a:t>
            </a:r>
            <a:r>
              <a:rPr lang="en-US" sz="2000" b="0" smtClean="0"/>
              <a:t>11-17/1552.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71943"/>
              </p:ext>
            </p:extLst>
          </p:nvPr>
        </p:nvGraphicFramePr>
        <p:xfrm>
          <a:off x="5638800" y="4882521"/>
          <a:ext cx="3211547" cy="15547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0654"/>
                <a:gridCol w="579861"/>
                <a:gridCol w="535258"/>
                <a:gridCol w="535258"/>
                <a:gridCol w="535258"/>
                <a:gridCol w="535258"/>
              </a:tblGrid>
              <a:tr h="211261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MON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TUE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WED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THU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FRI</a:t>
                      </a:r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 smtClean="0"/>
                        <a:t>AZ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909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/>
                        <a:t>AZ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AZ</a:t>
                      </a:r>
                      <a:endParaRPr lang="en-US" sz="11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Eve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</a:t>
            </a:r>
            <a:r>
              <a:rPr lang="en-US" altLang="en-US" smtClean="0"/>
              <a:t>the November </a:t>
            </a:r>
            <a:r>
              <a:rPr lang="en-US" altLang="en-US" dirty="0" smtClean="0"/>
              <a:t>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</a:t>
            </a:r>
            <a:r>
              <a:rPr lang="en-US" altLang="en-US" sz="1800" kern="0" dirty="0" smtClean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Coexistence 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</a:t>
            </a:r>
            <a:r>
              <a:rPr lang="en-US" altLang="en-US" sz="1800" kern="0" dirty="0" smtClean="0"/>
              <a:t>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SG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smtClean="0"/>
              <a:t>– November </a:t>
            </a:r>
            <a:r>
              <a:rPr lang="en-US" altLang="ja-JP" dirty="0" smtClean="0"/>
              <a:t>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495800"/>
          </a:xfrm>
        </p:spPr>
        <p:txBody>
          <a:bodyPr/>
          <a:lstStyle/>
          <a:p>
            <a:r>
              <a:rPr lang="en-US" altLang="en-US" sz="1800"/>
              <a:t>Since the last F2F meeting</a:t>
            </a:r>
          </a:p>
          <a:p>
            <a:pPr lvl="1"/>
            <a:r>
              <a:rPr lang="en-US" altLang="en-US" sz="1600">
                <a:ea typeface="MS PGothic" charset="-128"/>
              </a:rPr>
              <a:t>Reviewed technical presentations</a:t>
            </a:r>
          </a:p>
          <a:p>
            <a:pPr lvl="1"/>
            <a:r>
              <a:rPr lang="en-US" altLang="en-US" sz="1600">
                <a:ea typeface="MS PGothic" charset="-128"/>
              </a:rPr>
              <a:t>Approved TGba Spec Framework Document (SFD) - IEEE 802.11-17/575r3</a:t>
            </a:r>
          </a:p>
          <a:p>
            <a:pPr lvl="1"/>
            <a:r>
              <a:rPr lang="en-US" altLang="en-US" sz="1600">
                <a:ea typeface="MS PGothic" charset="-128"/>
              </a:rPr>
              <a:t>Reviewed and approved TGba task group documents</a:t>
            </a:r>
          </a:p>
          <a:p>
            <a:pPr lvl="2"/>
            <a:r>
              <a:rPr lang="en-US" altLang="en-US" sz="1400">
                <a:ea typeface="MS PGothic" charset="-128"/>
              </a:rPr>
              <a:t>Usage model </a:t>
            </a:r>
            <a:r>
              <a:rPr lang="en-US" altLang="en-US" sz="1400" smtClean="0">
                <a:ea typeface="MS PGothic" charset="-128"/>
              </a:rPr>
              <a:t>document, Simulation </a:t>
            </a:r>
            <a:r>
              <a:rPr lang="en-US" altLang="en-US" sz="1400">
                <a:ea typeface="MS PGothic" charset="-128"/>
              </a:rPr>
              <a:t>Scenarios and Evaluation Methodology Document</a:t>
            </a:r>
          </a:p>
          <a:p>
            <a:pPr lvl="1"/>
            <a:r>
              <a:rPr lang="en-US" altLang="en-US" sz="1600">
                <a:ea typeface="MS PGothic" charset="-128"/>
              </a:rPr>
              <a:t>Reviewed and revised the TG timeline</a:t>
            </a:r>
          </a:p>
          <a:p>
            <a:pPr lvl="2"/>
            <a:r>
              <a:rPr lang="en-US" altLang="en-US" sz="1400">
                <a:ea typeface="MS PGothic" charset="-128"/>
              </a:rPr>
              <a:t>Draft 0.1 in January 2018, Draft 1.0 in May 2018</a:t>
            </a:r>
          </a:p>
          <a:p>
            <a:r>
              <a:rPr lang="en-US" altLang="en-US" sz="1800"/>
              <a:t>Plan for this meeting</a:t>
            </a:r>
          </a:p>
          <a:p>
            <a:pPr lvl="1"/>
            <a:r>
              <a:rPr lang="en-US" altLang="en-US" sz="1600"/>
              <a:t>Review technical presentations (limit the presentation to the basic operation of WUR)</a:t>
            </a:r>
          </a:p>
          <a:p>
            <a:pPr lvl="1"/>
            <a:r>
              <a:rPr lang="en-US" altLang="en-US" sz="1600"/>
              <a:t>Review TGba D0.0 identify subclauses that have enough details to start writing draft text based on TGba SFD, and call for volunteers to write text for the subclauses</a:t>
            </a:r>
          </a:p>
          <a:p>
            <a:pPr lvl="1"/>
            <a:r>
              <a:rPr lang="en-US" altLang="en-US" sz="1600"/>
              <a:t>Work on task group documents</a:t>
            </a:r>
          </a:p>
          <a:p>
            <a:pPr lvl="1"/>
            <a:r>
              <a:rPr lang="en-US" altLang="en-US" sz="1600"/>
              <a:t>Review TG timeline</a:t>
            </a:r>
          </a:p>
          <a:p>
            <a:r>
              <a:rPr lang="en-US" altLang="en-US" sz="1800"/>
              <a:t>Agenda can be found in doc: IEEE 802.11-17/1549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dirty="0" smtClean="0"/>
              <a:t>LC Study Group </a:t>
            </a:r>
            <a:r>
              <a:rPr lang="en-US" altLang="ja-JP" smtClean="0"/>
              <a:t>– November </a:t>
            </a:r>
            <a:r>
              <a:rPr lang="en-US" altLang="ja-JP" dirty="0" smtClean="0"/>
              <a:t>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r>
              <a:rPr lang="en-GB" sz="2800" b="0" smtClean="0"/>
              <a:t/>
            </a:r>
            <a:br>
              <a:rPr lang="en-GB" sz="2800" b="0" smtClean="0"/>
            </a:br>
            <a:r>
              <a:rPr lang="en-GB" smtClean="0"/>
              <a:t>Chair: Nikola </a:t>
            </a:r>
            <a:r>
              <a:rPr lang="en-US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514599"/>
            <a:ext cx="8534400" cy="3960813"/>
          </a:xfrm>
        </p:spPr>
        <p:txBody>
          <a:bodyPr/>
          <a:lstStyle/>
          <a:p>
            <a:pPr algn="just"/>
            <a:r>
              <a:rPr lang="en-GB" altLang="en-US"/>
              <a:t>LC SG will review several contributions to help shape the scope of the PAR/CSD document as well as discuss the first draft of the PAR/CSD. </a:t>
            </a:r>
          </a:p>
          <a:p>
            <a:pPr algn="just"/>
            <a:r>
              <a:rPr lang="en-GB" altLang="en-US"/>
              <a:t>Four (4) meeting slots for the Nov. 2017 session</a:t>
            </a:r>
          </a:p>
          <a:p>
            <a:pPr lvl="1" algn="just"/>
            <a:r>
              <a:rPr lang="en-GB" altLang="en-US"/>
              <a:t>Monday, AM1</a:t>
            </a:r>
          </a:p>
          <a:p>
            <a:pPr lvl="1" algn="just"/>
            <a:r>
              <a:rPr lang="en-GB" altLang="en-US"/>
              <a:t>Tuesday, AM1 and PM2</a:t>
            </a:r>
          </a:p>
          <a:p>
            <a:pPr lvl="1" algn="just"/>
            <a:r>
              <a:rPr lang="en-GB" altLang="en-US"/>
              <a:t>Thursday, AM1</a:t>
            </a:r>
          </a:p>
          <a:p>
            <a:pPr algn="just"/>
            <a:r>
              <a:rPr lang="en-GB" altLang="en-US"/>
              <a:t>Proposed Agenda in doc. 11-17/1555r0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/>
              <a:t>–</a:t>
            </a:r>
            <a:r>
              <a:rPr lang="en-US" smtClean="0"/>
              <a:t> November </a:t>
            </a:r>
            <a:r>
              <a:rPr lang="en-US" dirty="0" smtClean="0"/>
              <a:t>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smtClean="0"/>
              <a:t>Roll </a:t>
            </a:r>
            <a:r>
              <a:rPr lang="en-US"/>
              <a:t>Call / Contacts / Reflector</a:t>
            </a:r>
          </a:p>
          <a:p>
            <a:r>
              <a:rPr lang="en-US"/>
              <a:t>Go round table and get brief status report</a:t>
            </a:r>
          </a:p>
          <a:p>
            <a:r>
              <a:rPr lang="en-US"/>
              <a:t>ANA Status / Process / What is administered</a:t>
            </a:r>
          </a:p>
          <a:p>
            <a:r>
              <a:rPr lang="en-US"/>
              <a:t>Numbering Alignment process / Spreadsheet</a:t>
            </a:r>
          </a:p>
          <a:p>
            <a:r>
              <a:rPr lang="en-US"/>
              <a:t>TGaj publication order</a:t>
            </a:r>
          </a:p>
          <a:p>
            <a:r>
              <a:rPr lang="en-US"/>
              <a:t>802.11 Mandatory Draft Review before SB</a:t>
            </a:r>
          </a:p>
          <a:p>
            <a:r>
              <a:rPr lang="en-US"/>
              <a:t>WG Style Guide for 802.11 09/1034r11</a:t>
            </a:r>
          </a:p>
          <a:p>
            <a:r>
              <a:rPr lang="en-US"/>
              <a:t>Review WG Style Guide</a:t>
            </a:r>
          </a:p>
          <a:p>
            <a:r>
              <a:rPr lang="en-US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smtClean="0"/>
              <a:t>–</a:t>
            </a:r>
            <a:r>
              <a:rPr lang="en-US" smtClean="0"/>
              <a:t> Nov </a:t>
            </a:r>
            <a:r>
              <a:rPr lang="en-US" dirty="0" smtClean="0"/>
              <a:t>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/>
              <a:t>The latest database is 11-11/0270r38 (November 2017)</a:t>
            </a:r>
          </a:p>
          <a:p>
            <a:pPr eaLnBrk="1" hangingPunct="1"/>
            <a:r>
              <a:rPr lang="en-US" altLang="en-US"/>
              <a:t>Changes since last meeting:</a:t>
            </a:r>
          </a:p>
          <a:p>
            <a:pPr lvl="1" eaLnBrk="1" hangingPunct="1"/>
            <a:r>
              <a:rPr lang="en-US" altLang="en-US"/>
              <a:t>TGax allocations in preparation for D2.0</a:t>
            </a:r>
          </a:p>
          <a:p>
            <a:pPr eaLnBrk="1" hangingPunct="1"/>
            <a:r>
              <a:rPr lang="en-US" altLang="en-US"/>
              <a:t>Pending changes:</a:t>
            </a:r>
          </a:p>
          <a:p>
            <a:pPr lvl="1" eaLnBrk="1" hangingPunct="1"/>
            <a:r>
              <a:rPr lang="en-US" altLang="en-US"/>
              <a:t>None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</a:t>
            </a:r>
            <a:r>
              <a:rPr lang="en-US" altLang="en-US" smtClean="0"/>
              <a:t>– 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305800" cy="496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000" b="1" dirty="0" smtClean="0"/>
              <a:t>September 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/>
              <a:t>Generate Reply LS to Incoming LS from NGMN (</a:t>
            </a:r>
            <a:r>
              <a:rPr lang="en-US" sz="1600" u="sng" smtClean="0">
                <a:hlinkClick r:id="rId3"/>
              </a:rPr>
              <a:t>11-17/1569r0</a:t>
            </a:r>
            <a:r>
              <a:rPr lang="en-US" sz="1600" u="sng" smtClean="0"/>
              <a:t>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/>
              <a:t>Generate Reply/Comments to “</a:t>
            </a:r>
            <a:r>
              <a:rPr lang="en-US" sz="1600">
                <a:hlinkClick r:id="rId4"/>
              </a:rPr>
              <a:t>IEEE 5G AND BEYOND TECHNOLOGY ROADMAP WHITE PAPER</a:t>
            </a:r>
            <a:r>
              <a:rPr lang="en-US" sz="1600"/>
              <a:t>”</a:t>
            </a:r>
            <a:endParaRPr lang="en-US" altLang="en-US" sz="160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smtClean="0"/>
              <a:t>Discuss </a:t>
            </a:r>
            <a:r>
              <a:rPr lang="en-US" altLang="en-US" sz="1600" dirty="0"/>
              <a:t>contributions on SA/802.11 interworking </a:t>
            </a:r>
            <a:r>
              <a:rPr lang="en-US" altLang="en-US" sz="1600" dirty="0" smtClean="0"/>
              <a:t>and </a:t>
            </a:r>
            <a:r>
              <a:rPr lang="en-US" altLang="en-US" sz="1600" dirty="0"/>
              <a:t>related </a:t>
            </a:r>
            <a:r>
              <a:rPr lang="en-US" altLang="en-US" sz="1600" dirty="0" smtClean="0"/>
              <a:t>topics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Discuss </a:t>
            </a:r>
            <a:r>
              <a:rPr lang="en-US" altLang="en-US" sz="1600" dirty="0"/>
              <a:t>802.11 support of 802.1 NEND IC activity and </a:t>
            </a:r>
            <a:r>
              <a:rPr lang="en-US" altLang="en-US" sz="1600" dirty="0" smtClean="0"/>
              <a:t>actions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smtClean="0"/>
              <a:t>LS </a:t>
            </a:r>
            <a:r>
              <a:rPr lang="en-US" sz="2000" b="1" dirty="0" smtClean="0"/>
              <a:t>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LS </a:t>
            </a:r>
            <a:r>
              <a:rPr lang="en-US" altLang="en-US" sz="1600" dirty="0"/>
              <a:t>(</a:t>
            </a:r>
            <a:r>
              <a:rPr lang="en-US" altLang="en-US" sz="1600" dirty="0">
                <a:hlinkClick r:id="rId5"/>
              </a:rPr>
              <a:t>11-16/1101r10</a:t>
            </a:r>
            <a:r>
              <a:rPr lang="en-US" altLang="en-US" sz="1600" dirty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6"/>
              </a:rPr>
              <a:t>11-16-/510r2</a:t>
            </a:r>
            <a:r>
              <a:rPr lang="en-US" altLang="en-US" sz="1600" dirty="0"/>
              <a:t>) to 3GPP RAN2 (1/17), reply received (</a:t>
            </a:r>
            <a:r>
              <a:rPr lang="en-US" altLang="en-US" sz="1600" dirty="0">
                <a:hlinkClick r:id="rId7"/>
              </a:rPr>
              <a:t>11-17/0315r0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8"/>
              </a:rPr>
              <a:t>11-16/1573r3</a:t>
            </a:r>
            <a:r>
              <a:rPr lang="en-US" altLang="en-US" sz="1600" dirty="0"/>
              <a:t>) to 3GPP RAN (1/17), reply received (</a:t>
            </a:r>
            <a:r>
              <a:rPr lang="en-US" altLang="en-US" sz="1600" dirty="0">
                <a:hlinkClick r:id="rId9"/>
              </a:rPr>
              <a:t>11-17/0444r0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10"/>
              </a:rPr>
              <a:t>11-17-0378r2</a:t>
            </a:r>
            <a:r>
              <a:rPr lang="en-US" altLang="en-US" sz="1600" dirty="0"/>
              <a:t>) to 3GPP RAN2 (5/17</a:t>
            </a:r>
            <a:r>
              <a:rPr lang="en-US" altLang="en-US" sz="1600" dirty="0" smtClean="0"/>
              <a:t>), activity moved to </a:t>
            </a:r>
            <a:r>
              <a:rPr lang="en-US" altLang="en-US" sz="1600" dirty="0" err="1" smtClean="0"/>
              <a:t>TGmd</a:t>
            </a:r>
            <a:endParaRPr lang="en-US" altLang="en-US" sz="1600" dirty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11"/>
              </a:rPr>
              <a:t>11-16/1574r3</a:t>
            </a:r>
            <a:r>
              <a:rPr lang="en-US" altLang="en-US" sz="1600" dirty="0"/>
              <a:t>) to 3GPP SA (5/17</a:t>
            </a:r>
            <a:r>
              <a:rPr lang="en-US" altLang="en-US" sz="1600" dirty="0" smtClean="0"/>
              <a:t>), reply received (</a:t>
            </a:r>
            <a:r>
              <a:rPr lang="en-US" altLang="en-US" sz="1600" dirty="0">
                <a:hlinkClick r:id="rId12"/>
              </a:rPr>
              <a:t>11-17/0903r0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smtClean="0"/>
              <a:t>Agenda</a:t>
            </a:r>
            <a:r>
              <a:rPr lang="en-US" sz="2000" b="1" dirty="0" smtClean="0"/>
              <a:t>, </a:t>
            </a:r>
            <a:r>
              <a:rPr lang="en-US" sz="2000" b="1" smtClean="0"/>
              <a:t>see 11-17-1553 </a:t>
            </a:r>
            <a:r>
              <a:rPr lang="en-US" sz="2000" b="1" dirty="0" smtClean="0"/>
              <a:t>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AANI SC</a:t>
            </a:r>
            <a:r>
              <a:rPr lang="en-US" sz="2000" b="1" smtClean="0"/>
              <a:t>: Tuesday PM1</a:t>
            </a:r>
            <a:r>
              <a:rPr lang="en-US" sz="2000" b="1" dirty="0" smtClean="0"/>
              <a:t>, </a:t>
            </a:r>
            <a:r>
              <a:rPr lang="en-US" sz="2000" b="1" smtClean="0"/>
              <a:t>Thursday AM2</a:t>
            </a:r>
            <a:r>
              <a:rPr lang="en-US" sz="1050" b="1" smtClean="0"/>
              <a:t>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altLang="en-US" sz="1600" b="1" i="1" dirty="0" smtClean="0"/>
              <a:t>Note: NEND IC:</a:t>
            </a:r>
            <a:r>
              <a:rPr lang="en-US" sz="1600" b="1" i="1" dirty="0" smtClean="0"/>
              <a:t> “IEEE 802 network enhancements for the next decade” Industry </a:t>
            </a:r>
            <a:br>
              <a:rPr lang="en-US" sz="1600" b="1" i="1" dirty="0" smtClean="0"/>
            </a:br>
            <a:r>
              <a:rPr lang="en-US" sz="1600" b="1" i="1" dirty="0" smtClean="0"/>
              <a:t>Connections Activity</a:t>
            </a:r>
            <a:r>
              <a:rPr lang="en-US" altLang="en-US" sz="1600" b="1" i="1" dirty="0" smtClean="0"/>
              <a:t> is not scheduled to meet until the November Plenary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</a:t>
            </a:r>
            <a:r>
              <a:rPr lang="en-US" altLang="en-US" smtClean="0"/>
              <a:t>–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686800" cy="4953000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/>
              <a:t>Tuesday AM2 and PM2,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/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IEEE 802 activities relevant to 802.11/ARC</a:t>
            </a:r>
            <a:endParaRPr lang="en-US" altLang="en-US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/>
              <a:t>IEEE 1588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/>
              <a:t>802.1AS (802.1ASrev) use of 802.11 Fine Timing Measurement</a:t>
            </a:r>
          </a:p>
          <a:p>
            <a:pPr marL="1028700" lvl="4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/>
              <a:t>Joint session with 802.1 (TBC)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/>
              <a:t>MIB attributes Design Pattern – in preparation for REVmd</a:t>
            </a:r>
          </a:p>
          <a:p>
            <a:pPr marL="685800" lvl="3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>
                <a:hlinkClick r:id="rId3"/>
              </a:rPr>
              <a:t>11-15/0355r8</a:t>
            </a:r>
            <a:r>
              <a:rPr lang="en-US" sz="1800"/>
              <a:t>, </a:t>
            </a:r>
            <a:r>
              <a:rPr lang="en-US" sz="1800">
                <a:hlinkClick r:id="rId4"/>
              </a:rPr>
              <a:t>11-17/0475r9</a:t>
            </a:r>
            <a:r>
              <a:rPr lang="en-US" sz="1800"/>
              <a:t>, </a:t>
            </a:r>
            <a:r>
              <a:rPr lang="en-US" sz="1800">
                <a:hlinkClick r:id="rId5"/>
              </a:rPr>
              <a:t>11-14/1281r4</a:t>
            </a:r>
            <a:r>
              <a:rPr lang="en-US" sz="1800"/>
              <a:t>, </a:t>
            </a:r>
            <a:r>
              <a:rPr lang="en-US" sz="1800">
                <a:hlinkClick r:id="rId6"/>
              </a:rPr>
              <a:t>11-09/0533r1</a:t>
            </a:r>
            <a:r>
              <a:rPr lang="en-US" sz="1800"/>
              <a:t> 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/>
              <a:t>YANG/NETCONF modeling – in preparation for REVmd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hlinkClick r:id="rId7"/>
              </a:rPr>
              <a:t>11-16/1436r1</a:t>
            </a:r>
            <a:r>
              <a:rPr lang="en-US" sz="180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1800" b="1"/>
              <a:t>“What is an ESS?”: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/>
              <a:t>and, “How can a non-AP STA know?”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/>
              <a:t>AP/DS/Portal architecture and 802 concepts - </a:t>
            </a:r>
            <a:r>
              <a:rPr lang="en-US" altLang="en-US" sz="1800">
                <a:hlinkClick r:id="rId8"/>
              </a:rPr>
              <a:t>11-17/0136r2</a:t>
            </a:r>
            <a:r>
              <a:rPr lang="en-US" sz="1800"/>
              <a:t>, </a:t>
            </a:r>
            <a:r>
              <a:rPr lang="en-US" sz="1800">
                <a:hlinkClick r:id="rId9"/>
              </a:rPr>
              <a:t>11-16/1512r0</a:t>
            </a:r>
            <a:r>
              <a:rPr lang="en-US" sz="1800"/>
              <a:t>, </a:t>
            </a:r>
            <a:r>
              <a:rPr lang="en-US" sz="1800">
                <a:hlinkClick r:id="rId10"/>
              </a:rPr>
              <a:t>11-16/0720r0</a:t>
            </a:r>
            <a:r>
              <a:rPr lang="en-US" sz="1800"/>
              <a:t>, </a:t>
            </a:r>
            <a:r>
              <a:rPr lang="en-US" sz="1800">
                <a:hlinkClick r:id="rId11"/>
              </a:rPr>
              <a:t>11-15/0454r0</a:t>
            </a:r>
            <a:r>
              <a:rPr lang="en-US" sz="1800"/>
              <a:t>, </a:t>
            </a:r>
            <a:r>
              <a:rPr lang="en-US" sz="1800">
                <a:hlinkClick r:id="rId12"/>
              </a:rPr>
              <a:t>11-14/1213r1</a:t>
            </a:r>
            <a:r>
              <a:rPr lang="en-US" sz="180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/>
              <a:t>WUR architecture topics/other “split” PHYs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/>
              <a:t>If contributions ready (TBC)</a:t>
            </a:r>
            <a:endParaRPr lang="en-US" sz="18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November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</a:t>
            </a:r>
            <a:r>
              <a:rPr lang="en-US" altLang="en-US" smtClean="0"/>
              <a:t>– Nov </a:t>
            </a:r>
            <a:r>
              <a:rPr lang="en-US" altLang="en-US" dirty="0" smtClean="0"/>
              <a:t>2017 -1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/>
              <a:t>Agenda items (11-17-1551) to be addressed will include:</a:t>
            </a:r>
          </a:p>
          <a:p>
            <a:pPr>
              <a:defRPr/>
            </a:pPr>
            <a:r>
              <a:rPr lang="en-AU"/>
              <a:t>Relationships</a:t>
            </a:r>
          </a:p>
          <a:p>
            <a:pPr lvl="1">
              <a:defRPr/>
            </a:pPr>
            <a:r>
              <a:rPr lang="en-AU"/>
              <a:t>Prepare for upcoming ETSI BRAN meeting</a:t>
            </a:r>
          </a:p>
          <a:p>
            <a:pPr lvl="1">
              <a:defRPr/>
            </a:pPr>
            <a:r>
              <a:rPr lang="en-AU"/>
              <a:t>Review recent 3GPP RAN1 activities</a:t>
            </a:r>
          </a:p>
          <a:p>
            <a:pPr lvl="1">
              <a:defRPr/>
            </a:pPr>
            <a:r>
              <a:rPr lang="en-AU"/>
              <a:t>Determine how to engage 3GPP RAN1 going forward</a:t>
            </a:r>
          </a:p>
          <a:p>
            <a:pPr lvl="1">
              <a:defRPr/>
            </a:pPr>
            <a:r>
              <a:rPr lang="en-AU"/>
              <a:t>Determine how to engage MulteFire Alliance going forward</a:t>
            </a:r>
          </a:p>
          <a:p>
            <a:pPr>
              <a:defRPr/>
            </a:pPr>
            <a:r>
              <a:rPr lang="en-AU"/>
              <a:t>Technical issues</a:t>
            </a:r>
          </a:p>
          <a:p>
            <a:pPr lvl="1">
              <a:defRPr/>
            </a:pPr>
            <a:r>
              <a:rPr lang="en-AU"/>
              <a:t>Discuss a neutral preamble definition for EN 301 893</a:t>
            </a:r>
          </a:p>
          <a:p>
            <a:pPr lvl="1">
              <a:defRPr/>
            </a:pPr>
            <a:r>
              <a:rPr lang="en-AU"/>
              <a:t>Discuss SR under EN 301 893</a:t>
            </a:r>
          </a:p>
          <a:p>
            <a:pPr lvl="1">
              <a:defRPr/>
            </a:pPr>
            <a:r>
              <a:rPr lang="en-AU"/>
              <a:t>Discuss blocking energy issue</a:t>
            </a:r>
          </a:p>
          <a:p>
            <a:pPr lvl="1">
              <a:defRPr/>
            </a:pPr>
            <a:r>
              <a:rPr lang="en-AU"/>
              <a:t>Discuss interpretation of EN 301 893 wrt paused </a:t>
            </a:r>
            <a:r>
              <a:rPr lang="en-AU" smtClean="0"/>
              <a:t>TXOPs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November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</a:t>
            </a:r>
            <a:r>
              <a:rPr lang="en-US" altLang="en-US" smtClean="0"/>
              <a:t>– Nov </a:t>
            </a:r>
            <a:r>
              <a:rPr lang="en-US" altLang="en-US" dirty="0" smtClean="0"/>
              <a:t>2017-2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/>
              <a:t>Agenda items (11-17-1551) to be addressed will include</a:t>
            </a:r>
            <a:r>
              <a:rPr lang="en-AU" altLang="en-US" smtClean="0"/>
              <a:t>:</a:t>
            </a:r>
            <a:endParaRPr lang="en-AU"/>
          </a:p>
          <a:p>
            <a:pPr>
              <a:defRPr/>
            </a:pPr>
            <a:r>
              <a:rPr lang="en-AU"/>
              <a:t>Other issues</a:t>
            </a:r>
          </a:p>
          <a:p>
            <a:pPr lvl="1">
              <a:defRPr/>
            </a:pPr>
            <a:r>
              <a:rPr lang="en-AU"/>
              <a:t>Discuss possibility of “less rules and more innovation”</a:t>
            </a:r>
          </a:p>
          <a:p>
            <a:pPr lvl="1">
              <a:defRPr/>
            </a:pPr>
            <a:r>
              <a:rPr lang="en-AU"/>
              <a:t>Review activities in IEEE 1932.1</a:t>
            </a:r>
          </a:p>
          <a:p>
            <a:pPr lvl="1">
              <a:defRPr/>
            </a:pPr>
            <a:r>
              <a:rPr lang="en-AU"/>
              <a:t>Highlight recent IEEE articles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558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</a:t>
            </a:r>
            <a:r>
              <a:rPr lang="en-US" altLang="en-US" smtClean="0"/>
              <a:t>–  November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513" y="2055812"/>
            <a:ext cx="8153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smtClean="0"/>
              <a:t>Will </a:t>
            </a:r>
            <a:r>
              <a:rPr lang="en-US" altLang="en-US" sz="2400" b="1" dirty="0"/>
              <a:t>meet in Nov 2017 to review proposed </a:t>
            </a:r>
            <a:r>
              <a:rPr lang="en-US" altLang="en-US" sz="2400" b="1"/>
              <a:t>PAR </a:t>
            </a:r>
            <a:r>
              <a:rPr lang="en-US" altLang="en-US" sz="2400" b="1" smtClean="0"/>
              <a:t>documents.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sz="2000">
                <a:latin typeface="+mn-lt"/>
              </a:rPr>
              <a:t>802.11ax  - Amendment: High Efficiency (HE) Wireless LAN  </a:t>
            </a:r>
            <a:r>
              <a:rPr lang="en-US" sz="2000">
                <a:latin typeface="+mn-lt"/>
                <a:hlinkClick r:id="rId3"/>
              </a:rPr>
              <a:t>PAR</a:t>
            </a:r>
            <a:r>
              <a:rPr lang="en-US" sz="2000">
                <a:latin typeface="+mn-lt"/>
              </a:rPr>
              <a:t> and </a:t>
            </a:r>
            <a:r>
              <a:rPr lang="en-US" sz="2000">
                <a:latin typeface="+mn-lt"/>
                <a:hlinkClick r:id="rId4"/>
              </a:rPr>
              <a:t>CSD</a:t>
            </a:r>
            <a:endParaRPr lang="en-US" sz="200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sz="2000">
                <a:latin typeface="+mn-lt"/>
              </a:rPr>
              <a:t>802.11az - Amendment: Next Generation Positioning (NGP)  </a:t>
            </a:r>
            <a:r>
              <a:rPr lang="en-US" sz="2000">
                <a:latin typeface="+mn-lt"/>
                <a:hlinkClick r:id="rId5"/>
              </a:rPr>
              <a:t>PAR</a:t>
            </a:r>
            <a:r>
              <a:rPr lang="en-US" sz="2000">
                <a:latin typeface="+mn-lt"/>
              </a:rPr>
              <a:t> and </a:t>
            </a:r>
            <a:r>
              <a:rPr lang="en-US" sz="2000">
                <a:latin typeface="+mn-lt"/>
                <a:hlinkClick r:id="rId6"/>
              </a:rPr>
              <a:t>CSD</a:t>
            </a:r>
            <a:endParaRPr lang="en-US" sz="200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sz="2000">
                <a:latin typeface="+mn-lt"/>
              </a:rPr>
              <a:t>802.15.10a - Amendment: Recommended Practice for Routing Packets in IEEE 802.15.4 Dynamically Changing Wireless Networks </a:t>
            </a:r>
            <a:r>
              <a:rPr lang="en-US" sz="2000">
                <a:latin typeface="+mn-lt"/>
                <a:hlinkClick r:id="rId7"/>
              </a:rPr>
              <a:t>PAR</a:t>
            </a:r>
            <a:r>
              <a:rPr lang="en-US" sz="2000">
                <a:latin typeface="+mn-lt"/>
              </a:rPr>
              <a:t> and </a:t>
            </a:r>
            <a:r>
              <a:rPr lang="en-US" sz="2000" smtClean="0">
                <a:latin typeface="+mn-lt"/>
                <a:hlinkClick r:id="rId8"/>
              </a:rPr>
              <a:t>CSD</a:t>
            </a:r>
            <a:endParaRPr lang="en-US" sz="200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2000" smtClean="0">
                <a:latin typeface="+mn-lt"/>
              </a:rPr>
              <a:t>802.1CBcv </a:t>
            </a:r>
            <a:r>
              <a:rPr lang="en-GB" sz="2000">
                <a:latin typeface="+mn-lt"/>
              </a:rPr>
              <a:t>- </a:t>
            </a:r>
            <a:r>
              <a:rPr lang="en-US" sz="2000" smtClean="0">
                <a:latin typeface="+mn-lt"/>
              </a:rPr>
              <a:t>Amendment</a:t>
            </a:r>
            <a:r>
              <a:rPr lang="en-US" sz="2000">
                <a:latin typeface="+mn-lt"/>
              </a:rPr>
              <a:t>: Information Model, YANG Data Model and </a:t>
            </a:r>
            <a:r>
              <a:rPr lang="en-US" sz="2000" smtClean="0">
                <a:latin typeface="+mn-lt"/>
              </a:rPr>
              <a:t>Management </a:t>
            </a:r>
            <a:r>
              <a:rPr lang="en-US" sz="2000">
                <a:latin typeface="+mn-lt"/>
              </a:rPr>
              <a:t>Information Base </a:t>
            </a:r>
            <a:r>
              <a:rPr lang="en-US" sz="2000" smtClean="0">
                <a:latin typeface="+mn-lt"/>
              </a:rPr>
              <a:t>Module </a:t>
            </a:r>
            <a:r>
              <a:rPr lang="en-US" sz="2000" smtClean="0">
                <a:latin typeface="+mn-lt"/>
                <a:hlinkClick r:id="rId9"/>
              </a:rPr>
              <a:t>PAR</a:t>
            </a:r>
            <a:r>
              <a:rPr lang="en-US" sz="2000" smtClean="0">
                <a:latin typeface="+mn-lt"/>
              </a:rPr>
              <a:t> and </a:t>
            </a:r>
            <a:r>
              <a:rPr lang="en-US" sz="2000" smtClean="0">
                <a:latin typeface="+mn-lt"/>
                <a:hlinkClick r:id="rId10"/>
              </a:rPr>
              <a:t>CSD</a:t>
            </a:r>
            <a:endParaRPr lang="en-US" sz="2000">
              <a:latin typeface="+mn-lt"/>
            </a:endParaRPr>
          </a:p>
          <a:p>
            <a:pPr marL="285750" indent="-285750"/>
            <a:r>
              <a:rPr lang="en-US" altLang="en-US" sz="2000" smtClean="0"/>
              <a:t/>
            </a:r>
            <a:br>
              <a:rPr lang="en-US" altLang="en-US" sz="2000" smtClean="0"/>
            </a:br>
            <a:r>
              <a:rPr lang="en-US" altLang="en-US" sz="2000" smtClean="0"/>
              <a:t>Meeting </a:t>
            </a:r>
            <a:r>
              <a:rPr lang="en-US" altLang="en-US" sz="2000"/>
              <a:t>times: Monday PM2, Tuesday AM2, Thursday AM2</a:t>
            </a:r>
            <a:endParaRPr lang="en-US" altLang="en-US" sz="160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90801" y="403923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354666</TotalTime>
  <Words>1750</Words>
  <Application>Microsoft Office PowerPoint</Application>
  <PresentationFormat>On-screen Show (4:3)</PresentationFormat>
  <Paragraphs>353</Paragraphs>
  <Slides>21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ＭＳ Ｐゴシック</vt:lpstr>
      <vt:lpstr>ＭＳ Ｐゴシック</vt:lpstr>
      <vt:lpstr>Arial</vt:lpstr>
      <vt:lpstr>Times New Roman</vt:lpstr>
      <vt:lpstr>Wingdings</vt:lpstr>
      <vt:lpstr>Default Design</vt:lpstr>
      <vt:lpstr>Document</vt:lpstr>
      <vt:lpstr>WG11  Opening Report Snapshot slides 2017-11</vt:lpstr>
      <vt:lpstr>Abstract </vt:lpstr>
      <vt:lpstr>Editors Meeting – November 2017 Chairs: Peter Ecclesine, Robert Stacey</vt:lpstr>
      <vt:lpstr>Assigned Numbers Authority– Nov 2017 ANA Lead: Robert Stacey</vt:lpstr>
      <vt:lpstr>AANI SC –  November 2017 Advanced Access Network Interface Chair: Joseph Levy</vt:lpstr>
      <vt:lpstr>802.11 ARC SC– November 2017 Chair – Mark Hamilton </vt:lpstr>
      <vt:lpstr>IEEE 802.11 Coexistence SC– Nov 2017 -1 Chair: Andrew Myles</vt:lpstr>
      <vt:lpstr>IEEE 802.11 Coexistence SC– Nov 2017-2 Chair: Andrew Myles</vt:lpstr>
      <vt:lpstr>PAR SC –  November 2017 Project Authorization Request  Chair: Jon Rosdahl</vt:lpstr>
      <vt:lpstr>WNG SC –  November 2017 Chair: Jim Lansford</vt:lpstr>
      <vt:lpstr>IEEE 802 JTC1 SC – November 2017 Chair: Andrew Myles</vt:lpstr>
      <vt:lpstr>IEEE 802 has 73 standards in or through the PSDO pipeline</vt:lpstr>
      <vt:lpstr>TGmd– November 2017 Revision Project Chair : Dorothy Stanley</vt:lpstr>
      <vt:lpstr>TGaj– November 2017 China Millimeter Wave Chair: Jiamin Chen</vt:lpstr>
      <vt:lpstr>TGak– November 2017 Enhancements For Transit Links Within Bridged Networks Chair: D. Eastlake, VC: Mark Hamilton</vt:lpstr>
      <vt:lpstr>TGaq– November 2017 Pre-Association Discovery Chair: Stephen McCann</vt:lpstr>
      <vt:lpstr>TGax– November 2017 High Efficiency WLAN Chair: Osama Aboul-Magd </vt:lpstr>
      <vt:lpstr>TGay– November 2017 Next Generation 60GHz Chair: Edward Au  </vt:lpstr>
      <vt:lpstr>TGaz– November 2017 Next Generation Positioning  Chair: Jonathan Segev</vt:lpstr>
      <vt:lpstr>TGba– November 2017 Wake Up Radio Chair: Minyoung Park</vt:lpstr>
      <vt:lpstr>LC Study Group – November 2017 Light Communications Chair: Nikola Serafimovski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2017 WG11 Opening Plenary Snapshot slides</dc:title>
  <dc:creator>802.11CAC;dorothy.stanley@hpe.com</dc:creator>
  <cp:keywords>802.11</cp:keywords>
  <cp:lastModifiedBy>Stanley, Dorothy</cp:lastModifiedBy>
  <cp:revision>3507</cp:revision>
  <cp:lastPrinted>2014-03-15T03:57:02Z</cp:lastPrinted>
  <dcterms:created xsi:type="dcterms:W3CDTF">1998-02-10T13:07:52Z</dcterms:created>
  <dcterms:modified xsi:type="dcterms:W3CDTF">2017-11-04T21:07:15Z</dcterms:modified>
</cp:coreProperties>
</file>