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5" r:id="rId4"/>
    <p:sldId id="266" r:id="rId5"/>
    <p:sldId id="267" r:id="rId6"/>
    <p:sldId id="268" r:id="rId7"/>
    <p:sldId id="280" r:id="rId8"/>
    <p:sldId id="270" r:id="rId9"/>
    <p:sldId id="272" r:id="rId10"/>
    <p:sldId id="275" r:id="rId11"/>
    <p:sldId id="298" r:id="rId12"/>
    <p:sldId id="299" r:id="rId13"/>
    <p:sldId id="300" r:id="rId14"/>
    <p:sldId id="303" r:id="rId15"/>
    <p:sldId id="301" r:id="rId16"/>
    <p:sldId id="302" r:id="rId17"/>
    <p:sldId id="285" r:id="rId18"/>
    <p:sldId id="290" r:id="rId19"/>
    <p:sldId id="291" r:id="rId20"/>
    <p:sldId id="289" r:id="rId21"/>
    <p:sldId id="306" r:id="rId22"/>
    <p:sldId id="305" r:id="rId23"/>
    <p:sldId id="297" r:id="rId24"/>
    <p:sldId id="307" r:id="rId25"/>
    <p:sldId id="308" r:id="rId26"/>
    <p:sldId id="310" r:id="rId27"/>
    <p:sldId id="309" r:id="rId28"/>
    <p:sldId id="274" r:id="rId29"/>
    <p:sldId id="26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802.11-17/1553r4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5g.ieee.org/images/files/pdf/ieee-5g-roadmap-white-paper.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5g.ieee.org/images/files/pdf/ieee-5g-roadmap-white-pape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gmn.org/uploads/media/171006_NGMN_E2EArchFramework_v0.8.1_01.pdf" TargetMode="External"/><Relationship Id="rId2" Type="http://schemas.openxmlformats.org/officeDocument/2006/relationships/hyperlink" Target="https://mentor.ieee.org/802.11/dcn/17/11-17-1569-00-0000-liaison-statement-from-ngmn-on-e2e-architecture.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1750-03-AANI-draft-ls-from-802-11-to-ieee-ieee-5g-on-the-ieee-5g-roadmap-wp.docx" TargetMode="External"/><Relationship Id="rId2" Type="http://schemas.openxmlformats.org/officeDocument/2006/relationships/hyperlink" Target="https://mentor.ieee.org/802.11/dcn/17/11-17-1744-03-AANI-draft-reply-ls-from-802-11-to-ngmn-ls-on-e2e-architectural-framework.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dcn/17/1-17-0008-02-ICne-baidu-s-best-practice-with-low-latency-networks.pdf" TargetMode="External"/><Relationship Id="rId3" Type="http://schemas.openxmlformats.org/officeDocument/2006/relationships/hyperlink" Target="https://mentor.ieee.org/802.1/dcn/17/1-17-0004-01-ICne-jul-2017-nend-minutes.docx" TargetMode="External"/><Relationship Id="rId7" Type="http://schemas.openxmlformats.org/officeDocument/2006/relationships/hyperlink" Target="https://mentor.ieee.org/802.1/dcn/17/1-17-0011-02-ICne-wired-wireless-convergence-for-factory-iot.pdf" TargetMode="External"/><Relationship Id="rId2" Type="http://schemas.openxmlformats.org/officeDocument/2006/relationships/hyperlink" Target="https://mentor.ieee.org/802.1/dcn/17/1-17-0005-01-ICne-november-2017-agenda.pdf" TargetMode="External"/><Relationship Id="rId1" Type="http://schemas.openxmlformats.org/officeDocument/2006/relationships/slideLayout" Target="../slideLayouts/slideLayout2.xml"/><Relationship Id="rId6" Type="http://schemas.openxmlformats.org/officeDocument/2006/relationships/hyperlink" Target="https://mentor.ieee.org/802.1/dcn/17/1-17-0010-00-ICne-examples-of-radio-environment-in-the-factories.pdf" TargetMode="External"/><Relationship Id="rId11" Type="http://schemas.openxmlformats.org/officeDocument/2006/relationships/hyperlink" Target="https://mentor.ieee.org/802.1/dcn/17/1-17-0007-01-ICne-the-lossless-network-for-data-centers-presentation.pdf" TargetMode="External"/><Relationship Id="rId5" Type="http://schemas.openxmlformats.org/officeDocument/2006/relationships/hyperlink" Target="http://listserv.ieee.org/cgi" TargetMode="External"/><Relationship Id="rId10" Type="http://schemas.openxmlformats.org/officeDocument/2006/relationships/hyperlink" Target="https://mentor.ieee.org/802.1/dcn/17/1-17-0006-01-ICne-the-lossless-network-for-data-centers-white-paper.pdf" TargetMode="External"/><Relationship Id="rId4" Type="http://schemas.openxmlformats.org/officeDocument/2006/relationships/hyperlink" Target="http://1.ieee802.org/802-nend/" TargetMode="External"/><Relationship Id="rId9" Type="http://schemas.openxmlformats.org/officeDocument/2006/relationships/hyperlink" Target="https://mentor.ieee.org/802.1/dcn/17/1-17-0009-00-ICne-network-infrastructure-challenges.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7/11-17-1667-02-0000-tutorial-use-of-802-11-for-5g-millimeter-wave-systems.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1458-01-AANI-minutes-aani-sc-september-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22906950"/>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56"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5G and Beyond Technology Roadmap White Paper</a:t>
            </a:r>
          </a:p>
        </p:txBody>
      </p:sp>
      <p:sp>
        <p:nvSpPr>
          <p:cNvPr id="3" name="Content Placeholder 2"/>
          <p:cNvSpPr>
            <a:spLocks noGrp="1"/>
          </p:cNvSpPr>
          <p:nvPr>
            <p:ph idx="1"/>
          </p:nvPr>
        </p:nvSpPr>
        <p:spPr>
          <a:xfrm>
            <a:off x="965200" y="1751014"/>
            <a:ext cx="10361084" cy="3960752"/>
          </a:xfrm>
        </p:spPr>
        <p:txBody>
          <a:bodyPr/>
          <a:lstStyle/>
          <a:p>
            <a:r>
              <a:rPr lang="en-US" sz="2800" b="0" dirty="0"/>
              <a:t>Intent of activity:</a:t>
            </a:r>
          </a:p>
          <a:p>
            <a:r>
              <a:rPr lang="en-US" sz="2800" b="0" dirty="0"/>
              <a:t>	“</a:t>
            </a:r>
            <a:r>
              <a:rPr lang="en-US" sz="2800" b="0" i="1" dirty="0"/>
              <a:t>IEEE is developing a technical community to foster exchange of ideas, sharing of research, setting of standards, and identification, development, and maturation of system drivers, system specifications, use cases, and supported applications</a:t>
            </a:r>
            <a:r>
              <a:rPr lang="en-US" sz="2800" b="0" dirty="0"/>
              <a:t>”* for 5G and future generation of connectivity.  As part of this process it has released the </a:t>
            </a:r>
            <a:r>
              <a:rPr lang="en-US" sz="2800" u="sng" dirty="0">
                <a:hlinkClick r:id="rId2"/>
              </a:rPr>
              <a:t>IEEE 5G AND BEYOND TECHNOLOGY ROADMAP WHITE PAPER</a:t>
            </a:r>
            <a:r>
              <a:rPr lang="en-US" sz="2800" b="0" dirty="0"/>
              <a:t>.” *  </a:t>
            </a:r>
          </a:p>
          <a:p>
            <a:r>
              <a:rPr lang="en-US" sz="28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7" name="TextBox 6"/>
          <p:cNvSpPr txBox="1"/>
          <p:nvPr/>
        </p:nvSpPr>
        <p:spPr>
          <a:xfrm>
            <a:off x="954616" y="6075304"/>
            <a:ext cx="11237384" cy="400110"/>
          </a:xfrm>
          <a:prstGeom prst="rect">
            <a:avLst/>
          </a:prstGeom>
          <a:noFill/>
        </p:spPr>
        <p:txBody>
          <a:bodyPr wrap="square" rtlCol="0">
            <a:spAutoFit/>
          </a:bodyPr>
          <a:lstStyle/>
          <a:p>
            <a:r>
              <a:rPr lang="en-US" sz="2000" dirty="0">
                <a:solidFill>
                  <a:schemeClr val="tx1"/>
                </a:solidFill>
              </a:rPr>
              <a:t>* Quoted text is from: “</a:t>
            </a:r>
            <a:r>
              <a:rPr lang="en-US" sz="2000" u="sng" dirty="0">
                <a:solidFill>
                  <a:schemeClr val="tx1"/>
                </a:solidFill>
                <a:hlinkClick r:id="rId2"/>
              </a:rPr>
              <a:t>IEEE 5G AND BEYOND TECHNOLOGY ROADMAP WHITE PAPER</a:t>
            </a:r>
            <a:r>
              <a:rPr lang="en-US" sz="2000" dirty="0">
                <a:solidFill>
                  <a:schemeClr val="tx1"/>
                </a:solidFill>
              </a:rPr>
              <a:t>”.</a:t>
            </a:r>
          </a:p>
        </p:txBody>
      </p:sp>
    </p:spTree>
    <p:extLst>
      <p:ext uri="{BB962C8B-B14F-4D97-AF65-F5344CB8AC3E}">
        <p14:creationId xmlns:p14="http://schemas.microsoft.com/office/powerpoint/2010/main" val="257838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286999" cy="657224"/>
          </a:xfrm>
        </p:spPr>
        <p:txBody>
          <a:bodyPr/>
          <a:lstStyle/>
          <a:p>
            <a:r>
              <a:rPr lang="en-US" dirty="0"/>
              <a:t>IEEE 5G and Beyond Technology Roadmap White Paper</a:t>
            </a:r>
          </a:p>
        </p:txBody>
      </p:sp>
      <p:sp>
        <p:nvSpPr>
          <p:cNvPr id="3" name="Content Placeholder 2"/>
          <p:cNvSpPr>
            <a:spLocks noGrp="1"/>
          </p:cNvSpPr>
          <p:nvPr>
            <p:ph idx="1"/>
          </p:nvPr>
        </p:nvSpPr>
        <p:spPr>
          <a:xfrm>
            <a:off x="468842" y="1347142"/>
            <a:ext cx="11353800" cy="4728161"/>
          </a:xfrm>
        </p:spPr>
        <p:txBody>
          <a:bodyPr/>
          <a:lstStyle/>
          <a:p>
            <a:r>
              <a:rPr lang="en-US" sz="2000" b="0" dirty="0"/>
              <a:t>This paper claims to provide an IEEE view of “</a:t>
            </a:r>
            <a:r>
              <a:rPr lang="en-US" sz="2000" b="0" i="1" dirty="0"/>
              <a:t>5G and future generations of connectivity</a:t>
            </a:r>
            <a:r>
              <a:rPr lang="en-US" sz="2000" b="0" dirty="0"/>
              <a:t>”* that:</a:t>
            </a:r>
          </a:p>
          <a:p>
            <a:pPr>
              <a:buFont typeface="Arial" panose="020B0604020202020204" pitchFamily="34" charset="0"/>
              <a:buChar char="•"/>
            </a:pPr>
            <a:r>
              <a:rPr lang="en-US" sz="2000" b="0" dirty="0"/>
              <a:t>Considers all stakeholders</a:t>
            </a:r>
          </a:p>
          <a:p>
            <a:pPr>
              <a:buFont typeface="Arial" panose="020B0604020202020204" pitchFamily="34" charset="0"/>
              <a:buChar char="•"/>
            </a:pPr>
            <a:r>
              <a:rPr lang="en-US" sz="2000" b="0" dirty="0"/>
              <a:t>Is SDO (Standards Development Organization) neutral</a:t>
            </a:r>
          </a:p>
          <a:p>
            <a:pPr marL="0" indent="0"/>
            <a:r>
              <a:rPr lang="en-US" sz="2000" dirty="0"/>
              <a:t>My reading </a:t>
            </a:r>
            <a:r>
              <a:rPr lang="en-US" sz="2000" b="0" dirty="0"/>
              <a:t>of the white paper does not support this claim: </a:t>
            </a:r>
          </a:p>
          <a:p>
            <a:pPr>
              <a:buFont typeface="Arial" panose="020B0604020202020204" pitchFamily="34" charset="0"/>
              <a:buChar char="•"/>
            </a:pPr>
            <a:r>
              <a:rPr lang="en-US" sz="2000" b="0" dirty="0"/>
              <a:t>The paper basically supports and echoes the 3GPP perspective on 5G and the future of connectivity.</a:t>
            </a:r>
          </a:p>
          <a:p>
            <a:pPr>
              <a:buFont typeface="Arial" panose="020B0604020202020204" pitchFamily="34" charset="0"/>
              <a:buChar char="•"/>
            </a:pPr>
            <a:r>
              <a:rPr lang="en-US" sz="2000" b="0" dirty="0"/>
              <a:t>3GPP nomenclature is used throughout (e.g. UE, NodeB, etc.)</a:t>
            </a:r>
          </a:p>
          <a:p>
            <a:pPr>
              <a:buFont typeface="Arial" panose="020B0604020202020204" pitchFamily="34" charset="0"/>
              <a:buChar char="•"/>
            </a:pPr>
            <a:r>
              <a:rPr lang="en-US" sz="2000" b="0" dirty="0"/>
              <a:t>Promotes the idea that 3GPP 5G and future generations will provide connectivity for all “</a:t>
            </a:r>
            <a:r>
              <a:rPr lang="en-US" sz="2000" b="0" i="1" dirty="0"/>
              <a:t>envisaged future applications</a:t>
            </a:r>
            <a:r>
              <a:rPr lang="en-US" sz="2000" b="0" dirty="0"/>
              <a:t>”*</a:t>
            </a:r>
          </a:p>
          <a:p>
            <a:pPr>
              <a:buFont typeface="Arial" panose="020B0604020202020204" pitchFamily="34" charset="0"/>
              <a:buChar char="•"/>
            </a:pPr>
            <a:r>
              <a:rPr lang="en-US" sz="2000" b="0" dirty="0"/>
              <a:t>Only mentions 802.11 in a section “6.4 3GPP-as-a-control-system” as a high capacity link that “</a:t>
            </a:r>
            <a:r>
              <a:rPr lang="en-US" sz="2000" b="0" i="1" dirty="0"/>
              <a:t>cellular would be responsible to coordinate</a:t>
            </a:r>
            <a:r>
              <a:rPr lang="en-US" sz="2000" b="0" dirty="0"/>
              <a:t>”*.  </a:t>
            </a:r>
          </a:p>
          <a:p>
            <a:pPr>
              <a:buFont typeface="Arial" panose="020B0604020202020204" pitchFamily="34" charset="0"/>
              <a:buChar char="•"/>
            </a:pPr>
            <a:r>
              <a:rPr lang="en-US" sz="2000" b="0" dirty="0"/>
              <a:t>The white paper also does not provide discussion on the role that 802 technologies (802.1, 802.3 and 802.11) have had and currently have in networks, nor any significant discussion on the role of 802 technologies to provide future connectivity.</a:t>
            </a:r>
          </a:p>
          <a:p>
            <a:r>
              <a:rPr lang="en-US" sz="2000" b="0" dirty="0"/>
              <a:t> </a:t>
            </a:r>
          </a:p>
          <a:p>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7" name="TextBox 6"/>
          <p:cNvSpPr txBox="1"/>
          <p:nvPr/>
        </p:nvSpPr>
        <p:spPr>
          <a:xfrm>
            <a:off x="954616" y="6138446"/>
            <a:ext cx="11237384" cy="338554"/>
          </a:xfrm>
          <a:prstGeom prst="rect">
            <a:avLst/>
          </a:prstGeom>
          <a:noFill/>
        </p:spPr>
        <p:txBody>
          <a:bodyPr wrap="square" rtlCol="0">
            <a:spAutoFit/>
          </a:bodyPr>
          <a:lstStyle/>
          <a:p>
            <a:r>
              <a:rPr lang="en-US" sz="1600" dirty="0">
                <a:solidFill>
                  <a:schemeClr val="tx1"/>
                </a:solidFill>
              </a:rPr>
              <a:t>* Quoted text is from: “</a:t>
            </a:r>
            <a:r>
              <a:rPr lang="en-US" sz="1600" u="sng" dirty="0">
                <a:solidFill>
                  <a:schemeClr val="tx1"/>
                </a:solidFill>
                <a:hlinkClick r:id="rId2"/>
              </a:rPr>
              <a:t>IEEE 5G AND BEYOND TECHNOLOGY ROADMAP WHITE PAPER</a:t>
            </a:r>
            <a:r>
              <a:rPr lang="en-US" sz="1600" dirty="0">
                <a:solidFill>
                  <a:schemeClr val="tx1"/>
                </a:solidFill>
              </a:rPr>
              <a:t>”.</a:t>
            </a:r>
          </a:p>
        </p:txBody>
      </p:sp>
    </p:spTree>
    <p:extLst>
      <p:ext uri="{BB962C8B-B14F-4D97-AF65-F5344CB8AC3E}">
        <p14:creationId xmlns:p14="http://schemas.microsoft.com/office/powerpoint/2010/main" val="3259065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IEEE 5G and Beyond Technology Roadmap White Paper</a:t>
            </a:r>
          </a:p>
        </p:txBody>
      </p:sp>
      <p:sp>
        <p:nvSpPr>
          <p:cNvPr id="3" name="Content Placeholder 2"/>
          <p:cNvSpPr>
            <a:spLocks noGrp="1"/>
          </p:cNvSpPr>
          <p:nvPr>
            <p:ph idx="1"/>
          </p:nvPr>
        </p:nvSpPr>
        <p:spPr>
          <a:xfrm>
            <a:off x="621242" y="1298576"/>
            <a:ext cx="11048999" cy="5026024"/>
          </a:xfrm>
        </p:spPr>
        <p:txBody>
          <a:bodyPr/>
          <a:lstStyle/>
          <a:p>
            <a:r>
              <a:rPr lang="en-US" sz="2800" dirty="0"/>
              <a:t>STRAW Poll:	</a:t>
            </a:r>
          </a:p>
          <a:p>
            <a:r>
              <a:rPr lang="en-US" sz="2800" b="0" dirty="0"/>
              <a:t>Should 802.11:</a:t>
            </a:r>
          </a:p>
          <a:p>
            <a:pPr marL="514350" indent="-514350">
              <a:buFont typeface="+mj-lt"/>
              <a:buAutoNum type="arabicPeriod"/>
            </a:pPr>
            <a:r>
              <a:rPr lang="en-US" sz="2800" b="0" dirty="0"/>
              <a:t>Take no action - (no response from 802.11)</a:t>
            </a:r>
          </a:p>
          <a:p>
            <a:pPr marL="514350" indent="-514350">
              <a:buFont typeface="+mj-lt"/>
              <a:buAutoNum type="arabicPeriod"/>
            </a:pPr>
            <a:r>
              <a:rPr lang="en-US" sz="2800" b="0" dirty="0"/>
              <a:t>Generate a response to this White Paper.</a:t>
            </a:r>
          </a:p>
          <a:p>
            <a:pPr marL="514350" indent="-514350">
              <a:buFont typeface="+mj-lt"/>
              <a:buAutoNum type="arabicPeriod"/>
            </a:pPr>
            <a:r>
              <a:rPr lang="en-US" sz="2800" b="0" dirty="0"/>
              <a:t>Generate text for inclusion in the White Paper, and then provide the comments to IEEE and IEEE 5G </a:t>
            </a:r>
          </a:p>
          <a:p>
            <a:pPr marL="514350" indent="-514350">
              <a:buFont typeface="+mj-lt"/>
              <a:buAutoNum type="arabicPeriod"/>
            </a:pPr>
            <a:r>
              <a:rPr lang="en-US" sz="2800" b="0" dirty="0"/>
              <a:t>Need More Information</a:t>
            </a:r>
          </a:p>
          <a:p>
            <a:pPr marL="514350" indent="-514350">
              <a:buFont typeface="+mj-lt"/>
              <a:buAutoNum type="arabicPeriod"/>
            </a:pPr>
            <a:r>
              <a:rPr lang="en-US" sz="2800" b="0" dirty="0"/>
              <a:t>Abstain</a:t>
            </a:r>
          </a:p>
          <a:p>
            <a:pPr marL="0" indent="0"/>
            <a:r>
              <a:rPr lang="en-US" b="0" dirty="0"/>
              <a:t>Chicago Style Voting (vote for as many of the above you want to):</a:t>
            </a:r>
          </a:p>
          <a:p>
            <a:pPr marL="0" indent="0"/>
            <a:r>
              <a:rPr lang="en-US" sz="2800" b="0" dirty="0"/>
              <a:t>1)3 2)4  3)8  4)3 5)7</a:t>
            </a:r>
          </a:p>
          <a:p>
            <a:pPr marL="0" indent="0"/>
            <a:endParaRPr lang="en-US" sz="1800" b="0" dirty="0"/>
          </a:p>
          <a:p>
            <a:endParaRPr lang="en-US" sz="1800" b="0" dirty="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522749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NGMN LS on the NGMN Architecture Framework</a:t>
            </a:r>
          </a:p>
        </p:txBody>
      </p:sp>
      <p:sp>
        <p:nvSpPr>
          <p:cNvPr id="3" name="Content Placeholder 2"/>
          <p:cNvSpPr>
            <a:spLocks noGrp="1"/>
          </p:cNvSpPr>
          <p:nvPr>
            <p:ph idx="1"/>
          </p:nvPr>
        </p:nvSpPr>
        <p:spPr>
          <a:xfrm>
            <a:off x="392642" y="1981200"/>
            <a:ext cx="11506200" cy="4494214"/>
          </a:xfrm>
        </p:spPr>
        <p:txBody>
          <a:bodyPr/>
          <a:lstStyle/>
          <a:p>
            <a:r>
              <a:rPr lang="en-US" dirty="0"/>
              <a:t>802.11 has received an LS from NGMN: </a:t>
            </a:r>
            <a:r>
              <a:rPr lang="en-US" u="sng" dirty="0">
                <a:hlinkClick r:id="rId2"/>
              </a:rPr>
              <a:t>https://mentor.ieee.org/802.11/dcn/17/11-17-1569-00-0000-liaison-statement-from-ngmn-on-e2e-architecture.doc</a:t>
            </a:r>
            <a:br>
              <a:rPr lang="en-US" dirty="0"/>
            </a:br>
            <a:r>
              <a:rPr lang="en-US" dirty="0"/>
              <a:t> </a:t>
            </a:r>
          </a:p>
          <a:p>
            <a:r>
              <a:rPr lang="en-US" dirty="0"/>
              <a:t>The LS contains the NGMN document: </a:t>
            </a:r>
            <a:br>
              <a:rPr lang="en-US" dirty="0"/>
            </a:br>
            <a:r>
              <a:rPr lang="en-US" dirty="0"/>
              <a:t>“5G End-to-End Architecture Framework”, v0.8.1, dated 2017-10-04 </a:t>
            </a:r>
            <a:r>
              <a:rPr lang="en-US" sz="1800" dirty="0"/>
              <a:t>(</a:t>
            </a:r>
            <a:r>
              <a:rPr lang="en-US" sz="1800" u="sng" dirty="0">
                <a:hlinkClick r:id="rId3"/>
              </a:rPr>
              <a:t>https://www.ngmn.org/uploads/media/171006_NGMN_E2EArchFramework_v0.8.1_01.pdf</a:t>
            </a:r>
            <a:r>
              <a:rPr lang="en-US" sz="1800" dirty="0"/>
              <a: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347281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NGMN LS on the NGMN</a:t>
            </a:r>
          </a:p>
        </p:txBody>
      </p:sp>
      <p:sp>
        <p:nvSpPr>
          <p:cNvPr id="3" name="Content Placeholder 2"/>
          <p:cNvSpPr>
            <a:spLocks noGrp="1"/>
          </p:cNvSpPr>
          <p:nvPr>
            <p:ph idx="1"/>
          </p:nvPr>
        </p:nvSpPr>
        <p:spPr>
          <a:xfrm>
            <a:off x="297922" y="1295400"/>
            <a:ext cx="11594042" cy="5180014"/>
          </a:xfrm>
        </p:spPr>
        <p:txBody>
          <a:bodyPr/>
          <a:lstStyle/>
          <a:p>
            <a:r>
              <a:rPr lang="en-GB" dirty="0"/>
              <a:t>Quotes from the NGMN </a:t>
            </a:r>
            <a:r>
              <a:rPr lang="en-US" dirty="0"/>
              <a:t>“5G End-to-End Architecture Framework”:</a:t>
            </a:r>
          </a:p>
          <a:p>
            <a:endParaRPr lang="en-GB" sz="2000" b="1" dirty="0"/>
          </a:p>
          <a:p>
            <a:r>
              <a:rPr lang="en-GB" sz="2000" b="1" dirty="0"/>
              <a:t>“6.1.1 Consistent User Experience across access networks</a:t>
            </a:r>
            <a:endParaRPr lang="en-US" sz="2000" b="1" dirty="0"/>
          </a:p>
          <a:p>
            <a:r>
              <a:rPr lang="en-GB" sz="2000" dirty="0"/>
              <a:t>	The 5G system shall support a consistent service experience across 3GPP and non-3GPP access networks, including in scenarios involving hand off between heterogeneous access technologies. The services may however have to be adapted to access specific characteristics for example in terms of QoS. Operationally a consistent service experience can be facilitated for example by adoption of a common set of procedures and functions for AAA, QoS, Policy, session continuity etc.” </a:t>
            </a:r>
          </a:p>
          <a:p>
            <a:endParaRPr lang="en-US" sz="1000" dirty="0"/>
          </a:p>
          <a:p>
            <a:r>
              <a:rPr lang="en-GB" sz="2000" b="0" dirty="0"/>
              <a:t>“6.3.3. </a:t>
            </a:r>
            <a:r>
              <a:rPr lang="en-GB" sz="2000" b="1" dirty="0"/>
              <a:t>Wi-Fi Access Network</a:t>
            </a:r>
            <a:endParaRPr lang="en-US" sz="2000" b="1" dirty="0"/>
          </a:p>
          <a:p>
            <a:r>
              <a:rPr lang="en-GB" sz="2000" dirty="0"/>
              <a:t>	Among non-3GPP access technologies to be supported by 5G RAN is the 802.11 family, including current 802.11 releases (e. g. 802.11 ac and 802.11 ad) along with future releases (e. g. 802.11ax and 802.11ay). The 5G system shall provide provisions that ensure seamless access point integration, user access and mobility/flow management for Wi-Fi access technologies. This implies a need for automatic/SON-like solutions for fixed access management and orchestration.”</a:t>
            </a:r>
          </a:p>
          <a:p>
            <a:endParaRPr lang="en-GB" dirty="0"/>
          </a:p>
          <a:p>
            <a:endParaRPr lang="en-US" dirty="0"/>
          </a:p>
          <a:p>
            <a:pPr marL="0" indent="0"/>
            <a:br>
              <a:rPr lang="en-US" dirty="0"/>
            </a:b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50087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NGMN LS on the NGMN</a:t>
            </a:r>
          </a:p>
        </p:txBody>
      </p:sp>
      <p:sp>
        <p:nvSpPr>
          <p:cNvPr id="3" name="Content Placeholder 2"/>
          <p:cNvSpPr>
            <a:spLocks noGrp="1"/>
          </p:cNvSpPr>
          <p:nvPr>
            <p:ph idx="1"/>
          </p:nvPr>
        </p:nvSpPr>
        <p:spPr>
          <a:xfrm>
            <a:off x="392642" y="1830390"/>
            <a:ext cx="11506200" cy="4645024"/>
          </a:xfrm>
        </p:spPr>
        <p:txBody>
          <a:bodyPr/>
          <a:lstStyle/>
          <a:p>
            <a:r>
              <a:rPr lang="en-US" dirty="0"/>
              <a:t>802.11 Possible Actions Straw Poll:</a:t>
            </a:r>
          </a:p>
          <a:p>
            <a:pPr marL="457200" indent="-457200">
              <a:buFont typeface="+mj-lt"/>
              <a:buAutoNum type="arabicPeriod"/>
            </a:pPr>
            <a:r>
              <a:rPr lang="en-US" dirty="0"/>
              <a:t>802.11 should as generate a thank you reply LS (minimum action)</a:t>
            </a:r>
          </a:p>
          <a:p>
            <a:pPr marL="457200" indent="-457200">
              <a:buFont typeface="+mj-lt"/>
              <a:buAutoNum type="arabicPeriod"/>
            </a:pPr>
            <a:r>
              <a:rPr lang="en-US" dirty="0"/>
              <a:t>802.11 should generate reply comments supporting the NGMN framework</a:t>
            </a:r>
          </a:p>
          <a:p>
            <a:pPr marL="457200" indent="-457200">
              <a:buFont typeface="+mj-lt"/>
              <a:buAutoNum type="arabicPeriod"/>
            </a:pPr>
            <a:r>
              <a:rPr lang="en-US" dirty="0"/>
              <a:t>802.11 should request NGMN to provide additional input to 802.11 on how 802.11 can support the NGMN architecture framework, e.g. gap analysis</a:t>
            </a:r>
          </a:p>
          <a:p>
            <a:pPr marL="457200" indent="-457200">
              <a:buFont typeface="+mj-lt"/>
              <a:buAutoNum type="arabicPeriod"/>
            </a:pPr>
            <a:r>
              <a:rPr lang="en-US" dirty="0"/>
              <a:t>None of the above</a:t>
            </a:r>
          </a:p>
          <a:p>
            <a:pPr marL="457200" indent="-457200">
              <a:buFont typeface="+mj-lt"/>
              <a:buAutoNum type="arabicPeriod"/>
            </a:pPr>
            <a:r>
              <a:rPr lang="en-US" dirty="0"/>
              <a:t>Abstain </a:t>
            </a:r>
          </a:p>
          <a:p>
            <a:pPr marL="0" indent="0"/>
            <a:endParaRPr lang="en-US" dirty="0"/>
          </a:p>
          <a:p>
            <a:pPr marL="0" indent="0"/>
            <a:r>
              <a:rPr lang="en-US" dirty="0"/>
              <a:t>Chicago Style Voting (vote for as many of the above you want to):</a:t>
            </a:r>
          </a:p>
          <a:p>
            <a:pPr marL="0" indent="0"/>
            <a:r>
              <a:rPr lang="en-US" dirty="0"/>
              <a:t>1)15   2)8    3)17  4)0  5)2</a:t>
            </a:r>
          </a:p>
          <a:p>
            <a:pPr>
              <a:buFont typeface="Arial" panose="020B0604020202020204" pitchFamily="34" charset="0"/>
              <a:buChar char="•"/>
            </a:pPr>
            <a:endParaRPr lang="en-US" dirty="0"/>
          </a:p>
          <a:p>
            <a:pPr marL="0" indent="0"/>
            <a:br>
              <a:rPr lang="en-US" dirty="0"/>
            </a:b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247018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39688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Tuesday November 7 19:30 to 21:30</a:t>
            </a:r>
          </a:p>
          <a:p>
            <a:pPr>
              <a:buFont typeface="Arial" panose="020B0604020202020204" pitchFamily="34" charset="0"/>
              <a:buChar char="•"/>
            </a:pPr>
            <a:r>
              <a:rPr lang="en-US" b="0" dirty="0"/>
              <a:t>There were no NEND ICA teleconferences since the last meeting. </a:t>
            </a:r>
          </a:p>
          <a:p>
            <a:pPr>
              <a:buFont typeface="Arial" panose="020B0604020202020204" pitchFamily="34" charset="0"/>
              <a:buChar char="•"/>
            </a:pPr>
            <a:r>
              <a:rPr lang="en-US" b="0" dirty="0"/>
              <a:t>Glenn Parsons is continuing to Chair this activity.</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2017</a:t>
            </a:r>
          </a:p>
          <a:p>
            <a:pPr algn="ctr"/>
            <a:r>
              <a:rPr lang="en-US" dirty="0"/>
              <a:t>Caribe Hotel and Convention Center, Orlando, FL</a:t>
            </a:r>
            <a:r>
              <a:rPr lang="en-GB" dirty="0"/>
              <a:t>,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 ???</a:t>
            </a:r>
          </a:p>
          <a:p>
            <a:pPr marL="0" indent="0"/>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050547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Tuesday – PM1</a:t>
            </a:r>
          </a:p>
          <a:p>
            <a:pPr marL="457200" indent="-457200">
              <a:buFont typeface="Times New Roman" panose="02020603050405020304" pitchFamily="18" charset="0"/>
              <a:buAutoNum type="arabicPeriod"/>
              <a:defRPr/>
            </a:pPr>
            <a:r>
              <a:rPr lang="en-US" altLang="en-US" dirty="0"/>
              <a:t>Continue discussions on White Paper, Liaison Statements, and contributions (if any) </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974998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marL="457200" indent="-457200">
              <a:buFont typeface="Times New Roman" panose="02020603050405020304" pitchFamily="18" charset="0"/>
              <a:buAutoNum type="arabicPeriod"/>
              <a:defRPr/>
            </a:pPr>
            <a:r>
              <a:rPr lang="en-US" altLang="en-US" dirty="0"/>
              <a:t>Continue discussions on Liaison Statements</a:t>
            </a:r>
          </a:p>
          <a:p>
            <a:pPr marL="457200" indent="-457200">
              <a:buFont typeface="Times New Roman" panose="02020603050405020304" pitchFamily="18" charset="0"/>
              <a:buAutoNum type="arabicPeriod"/>
              <a:defRPr/>
            </a:pPr>
            <a:r>
              <a:rPr lang="en-US" dirty="0"/>
              <a:t>Report/Discussion on: NEND ICA: IEEE 802 network enhancements for the next decade Industry Connections Activity</a:t>
            </a:r>
          </a:p>
          <a:p>
            <a:pPr marL="457200" indent="-457200">
              <a:buFont typeface="Times New Roman" panose="02020603050405020304" pitchFamily="18" charset="0"/>
              <a:buAutoNum type="arabicPeriod"/>
              <a:defRPr/>
            </a:pPr>
            <a:r>
              <a:rPr lang="en-US" dirty="0"/>
              <a:t>Discussion on 802.11 IMT-2020 Submission</a:t>
            </a:r>
          </a:p>
          <a:p>
            <a:pPr marL="457200" indent="-457200">
              <a:buFont typeface="Times New Roman" panose="02020603050405020304" pitchFamily="18" charset="0"/>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pPr lvl="0">
              <a:defRPr/>
            </a:pPr>
            <a:r>
              <a:rPr lang="en-US" altLang="en-US" dirty="0"/>
              <a:t>Continue discussions on Liaison Statements</a:t>
            </a:r>
            <a:endParaRPr lang="en-US" dirty="0"/>
          </a:p>
        </p:txBody>
      </p:sp>
      <p:sp>
        <p:nvSpPr>
          <p:cNvPr id="3" name="Content Placeholder 2"/>
          <p:cNvSpPr>
            <a:spLocks noGrp="1"/>
          </p:cNvSpPr>
          <p:nvPr>
            <p:ph idx="1"/>
          </p:nvPr>
        </p:nvSpPr>
        <p:spPr>
          <a:xfrm>
            <a:off x="340785" y="1524000"/>
            <a:ext cx="11048999" cy="4951413"/>
          </a:xfrm>
        </p:spPr>
        <p:txBody>
          <a:bodyPr/>
          <a:lstStyle/>
          <a:p>
            <a:r>
              <a:rPr lang="en-US" dirty="0"/>
              <a:t>Draft Reply LS from 802.11 to NGMN LS on E2E Architectural Framework</a:t>
            </a:r>
          </a:p>
          <a:p>
            <a:r>
              <a:rPr lang="en-US" dirty="0"/>
              <a:t>	</a:t>
            </a:r>
            <a:r>
              <a:rPr lang="en-US" dirty="0">
                <a:hlinkClick r:id="rId2"/>
              </a:rPr>
              <a:t>https://mentor.ieee.org/802.11/dcn/17/11-17-1744-03-AANI-draft-reply-ls-from-802-11-to-ngmn-ls-on-e2e-architectural-framework.docx</a:t>
            </a:r>
            <a:endParaRPr lang="en-US" dirty="0"/>
          </a:p>
          <a:p>
            <a:endParaRPr lang="en-US" dirty="0"/>
          </a:p>
          <a:p>
            <a:endParaRPr lang="en-US" dirty="0"/>
          </a:p>
          <a:p>
            <a:r>
              <a:rPr lang="en-US" dirty="0"/>
              <a:t>Draft LS from 802.11 to IEEE 5G on the IEEE 5G Roadmap White Paper </a:t>
            </a:r>
            <a:r>
              <a:rPr lang="en-US" dirty="0">
                <a:hlinkClick r:id="rId3"/>
              </a:rPr>
              <a:t>https://mentor.ieee.org/802.11/dcn/17/11-17-1750-03-AANI-draft-ls-from-802-11-to-ieee-ieee-5g-on-the-ieee-5g-roadmap-wp.docx</a:t>
            </a:r>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412767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57200"/>
          </a:xfrm>
        </p:spPr>
        <p:txBody>
          <a:bodyPr/>
          <a:lstStyle/>
          <a:p>
            <a:r>
              <a:rPr lang="en-US" dirty="0"/>
              <a:t>Report/Discussion on: NEND ICA</a:t>
            </a:r>
          </a:p>
        </p:txBody>
      </p:sp>
      <p:sp>
        <p:nvSpPr>
          <p:cNvPr id="3" name="Content Placeholder 2"/>
          <p:cNvSpPr>
            <a:spLocks noGrp="1"/>
          </p:cNvSpPr>
          <p:nvPr>
            <p:ph idx="1"/>
          </p:nvPr>
        </p:nvSpPr>
        <p:spPr>
          <a:xfrm>
            <a:off x="762000" y="1352053"/>
            <a:ext cx="11036967" cy="5316370"/>
          </a:xfrm>
        </p:spPr>
        <p:txBody>
          <a:bodyPr/>
          <a:lstStyle/>
          <a:p>
            <a:r>
              <a:rPr lang="en-US" sz="2000" dirty="0"/>
              <a:t>IEEE 802 Network Enhancements for the Next Decade Industry Connections Activity  had a meeting on Tuesday (11/7) Evening 19:30-21:30.</a:t>
            </a:r>
          </a:p>
          <a:p>
            <a:r>
              <a:rPr lang="en-US" sz="1600" dirty="0"/>
              <a:t>Glenn Parsons (Ericsson) Chair agenda deck: </a:t>
            </a:r>
            <a:r>
              <a:rPr lang="en-US" sz="1600" u="sng" dirty="0">
                <a:hlinkClick r:id="rId2"/>
              </a:rPr>
              <a:t>1-17-0005-01-Icne</a:t>
            </a:r>
            <a:endParaRPr lang="en-US" sz="1600" u="sng" dirty="0"/>
          </a:p>
          <a:p>
            <a:r>
              <a:rPr lang="en-US" sz="1600" dirty="0"/>
              <a:t>Minutes from July meeting – updated: </a:t>
            </a:r>
            <a:r>
              <a:rPr lang="en-US" sz="1600" u="sng" dirty="0">
                <a:hlinkClick r:id="rId3"/>
              </a:rPr>
              <a:t>1-17/0004r1</a:t>
            </a:r>
            <a:endParaRPr lang="en-US" sz="1600" dirty="0"/>
          </a:p>
          <a:p>
            <a:r>
              <a:rPr lang="en-US" sz="1600" dirty="0"/>
              <a:t>Documents: </a:t>
            </a:r>
            <a:r>
              <a:rPr lang="en-US" sz="1600" u="sng" dirty="0">
                <a:hlinkClick r:id="rId4"/>
              </a:rPr>
              <a:t>http://1.ieee802.org/802-nend/</a:t>
            </a:r>
            <a:endParaRPr lang="en-US" sz="1600" dirty="0"/>
          </a:p>
          <a:p>
            <a:r>
              <a:rPr lang="en-US" sz="1600" dirty="0"/>
              <a:t>Mailing List: </a:t>
            </a:r>
            <a:r>
              <a:rPr lang="en-US" sz="1600" u="sng" dirty="0">
                <a:hlinkClick r:id="rId5"/>
              </a:rPr>
              <a:t>http://listserv.ieee.org/cgi</a:t>
            </a:r>
            <a:endParaRPr lang="en-US" sz="1600" dirty="0"/>
          </a:p>
          <a:p>
            <a:r>
              <a:rPr lang="en-US" sz="2000" dirty="0"/>
              <a:t>Industrial Networking: </a:t>
            </a:r>
          </a:p>
          <a:p>
            <a:pPr lvl="1"/>
            <a:r>
              <a:rPr lang="en-US" sz="1400" dirty="0"/>
              <a:t>“Radio Environment in Factories” -Satoko Itaya (NICT) </a:t>
            </a:r>
            <a:r>
              <a:rPr lang="en-US" sz="1400" u="sng" dirty="0">
                <a:hlinkClick r:id="rId6"/>
              </a:rPr>
              <a:t>1-17/0010r0</a:t>
            </a:r>
            <a:endParaRPr lang="en-US" sz="1400" dirty="0"/>
          </a:p>
          <a:p>
            <a:pPr lvl="1"/>
            <a:r>
              <a:rPr lang="en-US" sz="1400" dirty="0"/>
              <a:t>“Wired/Wireless Convergence for Factory IoT” -Kenichi Maruhashi (NEC) </a:t>
            </a:r>
            <a:r>
              <a:rPr lang="en-US" sz="1400" u="sng" dirty="0">
                <a:hlinkClick r:id="rId7"/>
              </a:rPr>
              <a:t>1-17/0011r2</a:t>
            </a:r>
            <a:endParaRPr lang="en-US" sz="1600" dirty="0"/>
          </a:p>
          <a:p>
            <a:r>
              <a:rPr lang="en-US" sz="2000" dirty="0"/>
              <a:t>Future Data Centre Networks:</a:t>
            </a:r>
          </a:p>
          <a:p>
            <a:pPr lvl="1"/>
            <a:r>
              <a:rPr lang="en-US" sz="1400" dirty="0"/>
              <a:t>"Baidu's Best Practice with Low Latency Networks</a:t>
            </a:r>
            <a:r>
              <a:rPr lang="en-US" sz="1400" dirty="0">
                <a:hlinkClick r:id="rId8"/>
              </a:rPr>
              <a:t>“</a:t>
            </a:r>
            <a:r>
              <a:rPr lang="en-US" sz="1400" dirty="0"/>
              <a:t> </a:t>
            </a:r>
            <a:r>
              <a:rPr lang="en-US" sz="1400" u="sng" dirty="0">
                <a:hlinkClick r:id="rId8"/>
              </a:rPr>
              <a:t>1-17/0008r2</a:t>
            </a:r>
            <a:endParaRPr lang="en-US" sz="1400" dirty="0"/>
          </a:p>
          <a:p>
            <a:pPr lvl="1"/>
            <a:r>
              <a:rPr lang="en-US" sz="1400" dirty="0"/>
              <a:t>"Network (R)evolution -Challenges and Solutions From a Switching Silicon Perspective" -Carmi Arad (Marvell) </a:t>
            </a:r>
            <a:r>
              <a:rPr lang="en-US" sz="1400" u="sng" dirty="0">
                <a:hlinkClick r:id="rId9"/>
              </a:rPr>
              <a:t>1-17/0009r0</a:t>
            </a:r>
            <a:endParaRPr lang="en-US" dirty="0"/>
          </a:p>
          <a:p>
            <a:pPr lvl="1"/>
            <a:r>
              <a:rPr lang="en-US" sz="1400" dirty="0"/>
              <a:t>"The Lossless Network for the Data Center” &amp; white paper -Paul Congdon (Huawei) </a:t>
            </a:r>
            <a:r>
              <a:rPr lang="en-US" sz="1400" u="sng" dirty="0">
                <a:hlinkClick r:id="rId10"/>
              </a:rPr>
              <a:t>1-17/0006r1</a:t>
            </a:r>
            <a:r>
              <a:rPr lang="en-US" sz="1400" u="sng" dirty="0"/>
              <a:t>, </a:t>
            </a:r>
            <a:r>
              <a:rPr lang="en-US" sz="1400" u="sng" dirty="0">
                <a:hlinkClick r:id="rId11"/>
              </a:rPr>
              <a:t>1-17/0007r1</a:t>
            </a:r>
            <a:endParaRPr lang="en-US" sz="1400" dirty="0"/>
          </a:p>
          <a:p>
            <a:r>
              <a:rPr lang="en-US" sz="1800" dirty="0"/>
              <a:t>Conference calls: 8am ET Dec 20</a:t>
            </a:r>
            <a:r>
              <a:rPr lang="en-US" sz="1800" baseline="30000" dirty="0"/>
              <a:t>th</a:t>
            </a:r>
            <a:r>
              <a:rPr lang="en-US" sz="1800" dirty="0"/>
              <a:t>, Jan 10</a:t>
            </a:r>
            <a:r>
              <a:rPr lang="en-US" sz="1800" baseline="30000" dirty="0"/>
              <a:t>th</a:t>
            </a:r>
            <a:r>
              <a:rPr lang="en-US" sz="1800" dirty="0"/>
              <a:t>, Feb 14</a:t>
            </a:r>
            <a:r>
              <a:rPr lang="en-US" sz="1800" baseline="30000" dirty="0"/>
              <a:t>th</a:t>
            </a:r>
            <a:r>
              <a:rPr lang="en-US" sz="1800" dirty="0"/>
              <a:t> - will be cancelled if not agenda requests</a:t>
            </a:r>
          </a:p>
          <a:p>
            <a:r>
              <a:rPr lang="en-US" sz="1800" dirty="0"/>
              <a:t>Next F2F meeting at March 802 Plenary</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76286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(1/3)</a:t>
            </a:r>
          </a:p>
        </p:txBody>
      </p:sp>
      <p:sp>
        <p:nvSpPr>
          <p:cNvPr id="3" name="Content Placeholder 2"/>
          <p:cNvSpPr>
            <a:spLocks noGrp="1"/>
          </p:cNvSpPr>
          <p:nvPr>
            <p:ph idx="1"/>
          </p:nvPr>
        </p:nvSpPr>
        <p:spPr>
          <a:xfrm>
            <a:off x="849842" y="1370807"/>
            <a:ext cx="10591799" cy="4952999"/>
          </a:xfrm>
        </p:spPr>
        <p:txBody>
          <a:bodyPr/>
          <a:lstStyle/>
          <a:p>
            <a:r>
              <a:rPr lang="en-US" dirty="0"/>
              <a:t>At the 802.11 mid-week plenary meeting the following motion was agreed:</a:t>
            </a:r>
          </a:p>
          <a:p>
            <a:pPr>
              <a:lnSpc>
                <a:spcPct val="80000"/>
              </a:lnSpc>
              <a:buFont typeface="Arial" panose="020B0604020202020204" pitchFamily="34" charset="0"/>
              <a:buChar char="•"/>
            </a:pPr>
            <a:r>
              <a:rPr lang="en-US" altLang="en-US" dirty="0"/>
              <a:t>Invite AANI to prepare draft documents meeting the 31 Jan 2018 requirements  for submission of  11 to ITU-R Working Party 5D as an IMT-2020 5G RIT and</a:t>
            </a:r>
          </a:p>
          <a:p>
            <a:pPr>
              <a:lnSpc>
                <a:spcPct val="80000"/>
              </a:lnSpc>
              <a:buFont typeface="Arial" panose="020B0604020202020204" pitchFamily="34" charset="0"/>
              <a:buChar char="•"/>
            </a:pPr>
            <a:r>
              <a:rPr lang="en-US" altLang="en-US" dirty="0"/>
              <a:t>Bring the documents for consideration and approval at the January IEEE 802.11 interim meeting.</a:t>
            </a:r>
            <a:endParaRPr lang="en-US" altLang="en-US"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884542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(2/3)</a:t>
            </a:r>
          </a:p>
        </p:txBody>
      </p:sp>
      <p:sp>
        <p:nvSpPr>
          <p:cNvPr id="3" name="Content Placeholder 2"/>
          <p:cNvSpPr>
            <a:spLocks noGrp="1"/>
          </p:cNvSpPr>
          <p:nvPr>
            <p:ph idx="1"/>
          </p:nvPr>
        </p:nvSpPr>
        <p:spPr>
          <a:xfrm>
            <a:off x="849842" y="1219200"/>
            <a:ext cx="10591799" cy="5256213"/>
          </a:xfrm>
        </p:spPr>
        <p:txBody>
          <a:bodyPr/>
          <a:lstStyle/>
          <a:p>
            <a:r>
              <a:rPr lang="en-US" dirty="0"/>
              <a:t>From “Tutorial - Use of 802.11 for 5G Millimeter Wave Systems”</a:t>
            </a:r>
            <a:r>
              <a:rPr lang="en-US" dirty="0">
                <a:hlinkClick r:id="rId2"/>
              </a:rPr>
              <a:t> 11-17/1667r2</a:t>
            </a:r>
            <a:r>
              <a:rPr lang="en-US"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pic>
        <p:nvPicPr>
          <p:cNvPr id="8" name="Picture 7"/>
          <p:cNvPicPr>
            <a:picLocks noChangeAspect="1"/>
          </p:cNvPicPr>
          <p:nvPr/>
        </p:nvPicPr>
        <p:blipFill>
          <a:blip r:embed="rId3"/>
          <a:stretch>
            <a:fillRect/>
          </a:stretch>
        </p:blipFill>
        <p:spPr>
          <a:xfrm>
            <a:off x="1906919" y="1798115"/>
            <a:ext cx="7772797" cy="4601495"/>
          </a:xfrm>
          <a:prstGeom prst="rect">
            <a:avLst/>
          </a:prstGeom>
        </p:spPr>
      </p:pic>
    </p:spTree>
    <p:extLst>
      <p:ext uri="{BB962C8B-B14F-4D97-AF65-F5344CB8AC3E}">
        <p14:creationId xmlns:p14="http://schemas.microsoft.com/office/powerpoint/2010/main" val="3081947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(3/3)</a:t>
            </a:r>
          </a:p>
        </p:txBody>
      </p:sp>
      <p:sp>
        <p:nvSpPr>
          <p:cNvPr id="3" name="Content Placeholder 2"/>
          <p:cNvSpPr>
            <a:spLocks noGrp="1"/>
          </p:cNvSpPr>
          <p:nvPr>
            <p:ph idx="1"/>
          </p:nvPr>
        </p:nvSpPr>
        <p:spPr>
          <a:xfrm>
            <a:off x="849842" y="1370807"/>
            <a:ext cx="11113558" cy="4952999"/>
          </a:xfrm>
        </p:spPr>
        <p:txBody>
          <a:bodyPr/>
          <a:lstStyle/>
          <a:p>
            <a:r>
              <a:rPr lang="en-US" sz="3600" dirty="0"/>
              <a:t>To address this goal: </a:t>
            </a:r>
          </a:p>
          <a:p>
            <a:pPr marL="571500" indent="-571500">
              <a:buFont typeface="Arial" panose="020B0604020202020204" pitchFamily="34" charset="0"/>
              <a:buChar char="•"/>
            </a:pPr>
            <a:r>
              <a:rPr lang="en-US" sz="3600" dirty="0"/>
              <a:t>Contributions are requested to progress this work</a:t>
            </a:r>
          </a:p>
          <a:p>
            <a:pPr marL="571500" indent="-571500">
              <a:buFont typeface="Arial" panose="020B0604020202020204" pitchFamily="34" charset="0"/>
              <a:buChar char="•"/>
            </a:pPr>
            <a:r>
              <a:rPr lang="en-US" sz="3600" dirty="0"/>
              <a:t>Also lead authors and/or editors for the submission document(s) are needed</a:t>
            </a:r>
            <a:endParaRPr lang="en-US" sz="2000" dirty="0"/>
          </a:p>
          <a:p>
            <a:endParaRPr lang="en-US" sz="3600" dirty="0"/>
          </a:p>
          <a:p>
            <a:r>
              <a:rPr lang="en-US" sz="3600" dirty="0"/>
              <a:t>The Chair has requested:</a:t>
            </a:r>
          </a:p>
          <a:p>
            <a:pPr marL="571500" indent="-571500">
              <a:buFont typeface="Arial" panose="020B0604020202020204" pitchFamily="34" charset="0"/>
              <a:buChar char="•"/>
            </a:pPr>
            <a:r>
              <a:rPr lang="en-US" sz="3600" dirty="0"/>
              <a:t>~Weekly teleconferences</a:t>
            </a:r>
          </a:p>
          <a:p>
            <a:pPr marL="571500" indent="-571500">
              <a:buFont typeface="Arial" panose="020B0604020202020204" pitchFamily="34" charset="0"/>
              <a:buChar char="•"/>
            </a:pPr>
            <a:r>
              <a:rPr lang="en-US" sz="3600" dirty="0"/>
              <a:t>Additional meeting sessions for the January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38126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983392"/>
            <a:ext cx="10361084" cy="5492022"/>
          </a:xfrm>
        </p:spPr>
        <p:txBody>
          <a:bodyPr/>
          <a:lstStyle/>
          <a:p>
            <a:r>
              <a:rPr lang="en-US" altLang="en-US" dirty="0"/>
              <a:t>Teleconference: </a:t>
            </a:r>
          </a:p>
          <a:p>
            <a:r>
              <a:rPr lang="en-US" altLang="en-US" sz="2000" dirty="0"/>
              <a:t>	~Weekly on Mondays @ 11:00am ET  on 11/20, 11/27, 12/4, 12/11, 12/18, 1/8</a:t>
            </a:r>
          </a:p>
          <a:p>
            <a:pPr lvl="1"/>
            <a:r>
              <a:rPr lang="en-US" altLang="en-US" dirty="0"/>
              <a:t>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r>
              <a:rPr lang="en-US" altLang="en-US" dirty="0"/>
              <a:t>14-19 January 2018 F2F,  Irvine, CA, USA:</a:t>
            </a:r>
          </a:p>
          <a:p>
            <a:pPr lvl="1"/>
            <a:r>
              <a:rPr lang="en-US" altLang="en-US" dirty="0"/>
              <a:t>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pPr lvl="1"/>
            <a:r>
              <a:rPr lang="en-US" altLang="en-US" dirty="0"/>
              <a:t>Goal – Complete draft 802.11 IMT-2020 Submission documents for approval at the January meeting</a:t>
            </a:r>
          </a:p>
          <a:p>
            <a:pPr lvl="1"/>
            <a:r>
              <a:rPr lang="en-US" altLang="en-US" dirty="0"/>
              <a:t>Meeting time requested: 4 sessions - Monday PM1, Tues PM1, Wednesday PM2 and Thursday AM2 – TBC (note: requested 4 as needed, and 6 as desired)</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14401" y="762000"/>
            <a:ext cx="10361084" cy="5713414"/>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sz="1600" dirty="0"/>
              <a:t>IEEE 5G and Beyond Technology Roadmap White Paper </a:t>
            </a:r>
          </a:p>
          <a:p>
            <a:pPr marL="457200" indent="-457200">
              <a:buFont typeface="Times New Roman" panose="02020603050405020304" pitchFamily="18" charset="0"/>
              <a:buAutoNum type="arabicPeriod"/>
              <a:defRPr/>
            </a:pPr>
            <a:r>
              <a:rPr lang="en-US" altLang="en-US" sz="1600" dirty="0"/>
              <a:t>Incoming Liaison Statements: </a:t>
            </a:r>
            <a:r>
              <a:rPr lang="en-US" sz="1800" dirty="0"/>
              <a:t>NGMN LS on the NGMN</a:t>
            </a:r>
            <a:r>
              <a:rPr lang="en-US" sz="1200" dirty="0"/>
              <a:t> </a:t>
            </a:r>
            <a:r>
              <a:rPr lang="en-US" sz="1800" dirty="0"/>
              <a:t>“5G End-to-End Architecture Framework”</a:t>
            </a:r>
            <a:endParaRPr lang="en-US" sz="1400" dirty="0"/>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endParaRPr lang="en-US" altLang="en-US" sz="1800" dirty="0"/>
          </a:p>
          <a:p>
            <a:pPr marL="0" indent="0">
              <a:defRPr/>
            </a:pPr>
            <a:r>
              <a:rPr lang="en-US" altLang="en-US" sz="1800" dirty="0"/>
              <a:t>Tuesday – PM1</a:t>
            </a:r>
          </a:p>
          <a:p>
            <a:pPr>
              <a:buFont typeface="+mj-lt"/>
              <a:buAutoNum type="arabicPeriod"/>
              <a:defRPr/>
            </a:pPr>
            <a:r>
              <a:rPr lang="en-US" altLang="en-US" sz="1600" dirty="0"/>
              <a:t>  Continue discussions on White Paper, Liaison Statements, and contributions (as necessary)</a:t>
            </a:r>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discussions on White Paper, Liaison Statements, and contributions (as necessary) </a:t>
            </a:r>
          </a:p>
          <a:p>
            <a:pPr marL="457200" indent="-457200">
              <a:buFont typeface="Times New Roman" panose="02020603050405020304" pitchFamily="18" charset="0"/>
              <a:buAutoNum type="arabicPeriod"/>
              <a:defRPr/>
            </a:pPr>
            <a:r>
              <a:rPr lang="en-US" sz="1600" dirty="0"/>
              <a:t>Report/Discussion on: NEND ICA: IEEE 802 network enhancements for the next decade Industry Connections Activity</a:t>
            </a:r>
          </a:p>
          <a:p>
            <a:pPr marL="457200" indent="-457200">
              <a:buFont typeface="Times New Roman" panose="02020603050405020304" pitchFamily="18" charset="0"/>
              <a:buAutoNum type="arabicPeriod"/>
              <a:defRPr/>
            </a:pPr>
            <a:r>
              <a:rPr lang="en-US" sz="1600" dirty="0"/>
              <a:t>Discussion on the Future of the AANI SC</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September F2F Meeting in Hawaii,  USA:</a:t>
            </a:r>
            <a:br>
              <a:rPr lang="en-US" altLang="en-US" dirty="0"/>
            </a:br>
            <a:r>
              <a:rPr lang="en-US" altLang="en-US" dirty="0">
                <a:hlinkClick r:id="rId2"/>
              </a:rPr>
              <a:t>11-17/1458r1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sz="2000" dirty="0"/>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8876</TotalTime>
  <Words>2429</Words>
  <Application>Microsoft Office PowerPoint</Application>
  <PresentationFormat>Widescreen</PresentationFormat>
  <Paragraphs>354</Paragraphs>
  <Slides>29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Status</vt:lpstr>
      <vt:lpstr>IEEE 5G and Beyond Technology Roadmap White Paper</vt:lpstr>
      <vt:lpstr>IEEE 5G and Beyond Technology Roadmap White Paper</vt:lpstr>
      <vt:lpstr>IEEE 5G and Beyond Technology Roadmap White Paper</vt:lpstr>
      <vt:lpstr>NGMN LS on the NGMN Architecture Framework</vt:lpstr>
      <vt:lpstr>NGMN LS on the NGMN</vt:lpstr>
      <vt:lpstr>NGMN LS on the NGMN</vt:lpstr>
      <vt:lpstr>Contributions</vt:lpstr>
      <vt:lpstr>Status/Background:  IEEE 802 network enhancements for the next decade Industry Connections Activity</vt:lpstr>
      <vt:lpstr>Status/Background: IEEE 802 network enhancements for the next decade Industry Connections Activity</vt:lpstr>
      <vt:lpstr>IEEE 802 network enhancements for the next decade Industry Connections Activity  Contributions/Discussion</vt:lpstr>
      <vt:lpstr>Agenda</vt:lpstr>
      <vt:lpstr>Agenda</vt:lpstr>
      <vt:lpstr>Continue discussions on Liaison Statements</vt:lpstr>
      <vt:lpstr>Report/Discussion on: NEND ICA</vt:lpstr>
      <vt:lpstr>Discussion on 802.11 IMT-2020 Submission (1/3)</vt:lpstr>
      <vt:lpstr>Discussion on 802.11 IMT-2020 Submission (2/3)</vt:lpstr>
      <vt:lpstr>Discussion on 802.11 IMT-2020 Submission (3/3)</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106</cp:revision>
  <cp:lastPrinted>1601-01-01T00:00:00Z</cp:lastPrinted>
  <dcterms:created xsi:type="dcterms:W3CDTF">2017-06-02T20:57:23Z</dcterms:created>
  <dcterms:modified xsi:type="dcterms:W3CDTF">2017-11-09T18:48:57Z</dcterms:modified>
</cp:coreProperties>
</file>