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257" r:id="rId3"/>
    <p:sldId id="265" r:id="rId4"/>
    <p:sldId id="266" r:id="rId5"/>
    <p:sldId id="267" r:id="rId6"/>
    <p:sldId id="268" r:id="rId7"/>
    <p:sldId id="280" r:id="rId8"/>
    <p:sldId id="270" r:id="rId9"/>
    <p:sldId id="272" r:id="rId10"/>
    <p:sldId id="275" r:id="rId11"/>
    <p:sldId id="298" r:id="rId12"/>
    <p:sldId id="299" r:id="rId13"/>
    <p:sldId id="300" r:id="rId14"/>
    <p:sldId id="303" r:id="rId15"/>
    <p:sldId id="301" r:id="rId16"/>
    <p:sldId id="302" r:id="rId17"/>
    <p:sldId id="285" r:id="rId18"/>
    <p:sldId id="290" r:id="rId19"/>
    <p:sldId id="291" r:id="rId20"/>
    <p:sldId id="289" r:id="rId21"/>
    <p:sldId id="306" r:id="rId22"/>
    <p:sldId id="304" r:id="rId23"/>
    <p:sldId id="282" r:id="rId24"/>
    <p:sldId id="286" r:id="rId25"/>
    <p:sldId id="283" r:id="rId26"/>
    <p:sldId id="305" r:id="rId27"/>
    <p:sldId id="297" r:id="rId28"/>
    <p:sldId id="274" r:id="rId29"/>
    <p:sldId id="264" r:id="rId3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20014" autoAdjust="0"/>
    <p:restoredTop sz="94660"/>
  </p:normalViewPr>
  <p:slideViewPr>
    <p:cSldViewPr>
      <p:cViewPr varScale="1">
        <p:scale>
          <a:sx n="75" d="100"/>
          <a:sy n="75" d="100"/>
        </p:scale>
        <p:origin x="66" y="15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11/6/2017</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150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2150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2151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2151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AAC3C24F-F4EA-494B-80DD-7660B11FC234}" type="slidenum">
              <a:rPr lang="en-US" altLang="en-US" smtClean="0"/>
              <a:pPr>
                <a:spcBef>
                  <a:spcPct val="0"/>
                </a:spcBef>
              </a:pPr>
              <a:t>9</a:t>
            </a:fld>
            <a:endParaRPr lang="en-US" altLang="en-US" dirty="0"/>
          </a:p>
        </p:txBody>
      </p:sp>
    </p:spTree>
    <p:extLst>
      <p:ext uri="{BB962C8B-B14F-4D97-AF65-F5344CB8AC3E}">
        <p14:creationId xmlns:p14="http://schemas.microsoft.com/office/powerpoint/2010/main" val="41311336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23</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40552967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28</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29</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2017</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November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2017</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November 2017</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2017</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2017</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2017</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802.11-17/1553r2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16/11-16-1574-03-AANI-draft-ls-from-802-11-to-3gpp-sa-requesting-status-and-information-on-wlan-integration-in-3gpp-nextgen-system.docx" TargetMode="External"/><Relationship Id="rId2" Type="http://schemas.openxmlformats.org/officeDocument/2006/relationships/hyperlink" Target="https://mentor.ieee.org/802.11/dcn/17/11-17-0903-00-0000-liaison-statement-from-3gpp-tsg-sa-on-wlan-integration.doc"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5g.ieee.org/images/files/pdf/ieee-5g-roadmap-white-paper.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5g.ieee.org/images/files/pdf/ieee-5g-roadmap-white-paper.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ngmn.org/uploads/media/171006_NGMN_E2EArchFramework_v0.8.1_01.pdf" TargetMode="External"/><Relationship Id="rId2" Type="http://schemas.openxmlformats.org/officeDocument/2006/relationships/hyperlink" Target="https://mentor.ieee.org/802.11/dcn/17/11-17-1569-00-0000-liaison-statement-from-ngmn-on-e2e-architecture.doc"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documents" TargetMode="External"/><Relationship Id="rId2" Type="http://schemas.openxmlformats.org/officeDocument/2006/relationships/hyperlink" Target="https://mentor.ieee.org/802.1/dcn/17/1-17-0001-01-ICne-july-2017-agenda.pdf" TargetMode="External"/><Relationship Id="rId1" Type="http://schemas.openxmlformats.org/officeDocument/2006/relationships/slideLayout" Target="../slideLayouts/slideLayout2.xml"/><Relationship Id="rId5" Type="http://schemas.openxmlformats.org/officeDocument/2006/relationships/hyperlink" Target="https://mentor.ieee.org/omniran/dcn/17/omniran-17-0054-01-00ic-wireless-communications-in-the-manufacturing-fields.pdf" TargetMode="External"/><Relationship Id="rId4" Type="http://schemas.openxmlformats.org/officeDocument/2006/relationships/hyperlink" Target="https://mentor.ieee.org/802.1/dcn/17/1-17-0002-00-ICne-layer-2-network-virtualization.ppt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17/11-17-1458-01-AANI-minutes-aani-sc-september-2017.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s://mentor.ieee.org/802.11/dcn/16/11-16-1574-03-AANI-draft-ls-from-802-11-to-3gpp-sa-requesting-status-and-information-on-wlan-integration-in-3gpp-nextgen-system.docx" TargetMode="External"/><Relationship Id="rId3" Type="http://schemas.openxmlformats.org/officeDocument/2006/relationships/hyperlink" Target="https://mentor.ieee.org/802.11/dcn/16/11-16-1057-01-0000-802-11-imt-2020-5g-sc-proposal.pptx" TargetMode="External"/><Relationship Id="rId7" Type="http://schemas.openxmlformats.org/officeDocument/2006/relationships/hyperlink" Target="https://mentor.ieee.org/802.11/dcn/17/11-17-0378-02-AANI-reply-ls-to-reply-ls-from-3gpp-ran2-on-estimated-throughput-11-17-315r0.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16/11-16-1573-03-AANI-draft-ls-from-802-11-to-3gpp-ran-requesting-status-and-information-on-radio-level-integration.docx" TargetMode="External"/><Relationship Id="rId11" Type="http://schemas.openxmlformats.org/officeDocument/2006/relationships/hyperlink" Target="https://mentor.ieee.org/802.11/dcn/17/11-17-0903-00-0000-liaison-statement-from-3gpp-tsg-sa-on-wlan-integration.doc" TargetMode="External"/><Relationship Id="rId5" Type="http://schemas.openxmlformats.org/officeDocument/2006/relationships/hyperlink" Target="https://mentor.ieee.org/802.11/dcn/16/11-16-1510-02-AANI-reply-to-liaison-from-3gpp-ran2-on-estimated-throughput-11-16-1384.docx" TargetMode="External"/><Relationship Id="rId10" Type="http://schemas.openxmlformats.org/officeDocument/2006/relationships/hyperlink" Target="https://mentor.ieee.org/802.11/dcn/17/11-17-0444-00-0000-liaison-from-3gpp-ran-on-radio-level-integration.doc" TargetMode="External"/><Relationship Id="rId4" Type="http://schemas.openxmlformats.org/officeDocument/2006/relationships/hyperlink" Target="https://mentor.ieee.org/802.11/dcn/16/11-16-1101-10-0000-draft-ls-from-802-11-to-3gpp-ran-and-sa-on-imt-2020.docx" TargetMode="External"/><Relationship Id="rId9" Type="http://schemas.openxmlformats.org/officeDocument/2006/relationships/hyperlink" Target="https://mentor.ieee.org/802.11/dcn/17/11-17-0315-00-0000-liaison-statement-from-3gpp-ran2-on-estimated-wlan-throughput.doc"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AANI SC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2017-11-06</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November 2017</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1822906950"/>
              </p:ext>
            </p:extLst>
          </p:nvPr>
        </p:nvGraphicFramePr>
        <p:xfrm>
          <a:off x="461963" y="2500312"/>
          <a:ext cx="11333162" cy="3900488"/>
        </p:xfrm>
        <a:graphic>
          <a:graphicData uri="http://schemas.openxmlformats.org/presentationml/2006/ole">
            <mc:AlternateContent xmlns:mc="http://schemas.openxmlformats.org/markup-compatibility/2006">
              <mc:Choice xmlns:v="urn:schemas-microsoft-com:vml" Requires="v">
                <p:oleObj spid="_x0000_s3144" name="Document" r:id="rId4" imgW="8267030" imgH="2839341" progId="Word.Document.8">
                  <p:embed/>
                </p:oleObj>
              </mc:Choice>
              <mc:Fallback>
                <p:oleObj name="Document" r:id="rId4" imgW="8267030" imgH="2839341" progId="Word.Document.8">
                  <p:embed/>
                  <p:pic>
                    <p:nvPicPr>
                      <p:cNvPr id="3075" name="Object 3"/>
                      <p:cNvPicPr>
                        <a:picLocks noChangeAspect="1" noChangeArrowheads="1"/>
                      </p:cNvPicPr>
                      <p:nvPr/>
                    </p:nvPicPr>
                    <p:blipFill>
                      <a:blip r:embed="rId5"/>
                      <a:srcRect/>
                      <a:stretch>
                        <a:fillRect/>
                      </a:stretch>
                    </p:blipFill>
                    <p:spPr bwMode="auto">
                      <a:xfrm>
                        <a:off x="461963" y="2500312"/>
                        <a:ext cx="11333162" cy="3900488"/>
                      </a:xfrm>
                      <a:prstGeom prst="rect">
                        <a:avLst/>
                      </a:prstGeom>
                      <a:noFill/>
                      <a:extLst/>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AANI Status</a:t>
            </a:r>
          </a:p>
        </p:txBody>
      </p:sp>
      <p:sp>
        <p:nvSpPr>
          <p:cNvPr id="3" name="Content Placeholder 2"/>
          <p:cNvSpPr>
            <a:spLocks noGrp="1"/>
          </p:cNvSpPr>
          <p:nvPr>
            <p:ph idx="1"/>
          </p:nvPr>
        </p:nvSpPr>
        <p:spPr>
          <a:xfrm>
            <a:off x="914401" y="1524000"/>
            <a:ext cx="10361084" cy="4751294"/>
          </a:xfrm>
        </p:spPr>
        <p:txBody>
          <a:bodyPr/>
          <a:lstStyle/>
          <a:p>
            <a:r>
              <a:rPr lang="en-US" dirty="0"/>
              <a:t>Incoming LS from </a:t>
            </a:r>
            <a:r>
              <a:rPr lang="en-US" altLang="en-US" dirty="0"/>
              <a:t>3GPP SA TSG (</a:t>
            </a:r>
            <a:r>
              <a:rPr lang="en-US" altLang="en-US" dirty="0">
                <a:hlinkClick r:id="rId2"/>
              </a:rPr>
              <a:t>11-17/0903r0</a:t>
            </a:r>
            <a:r>
              <a:rPr lang="en-US" altLang="en-US" dirty="0"/>
              <a:t>):</a:t>
            </a:r>
          </a:p>
          <a:p>
            <a:r>
              <a:rPr lang="en-US" dirty="0"/>
              <a:t>“</a:t>
            </a:r>
            <a:r>
              <a:rPr lang="en-GB" dirty="0"/>
              <a:t>Reply LS to IEEE 802.11 Requesting Status and Information on WLAN integration in 3GPP NextGen System”</a:t>
            </a:r>
          </a:p>
          <a:p>
            <a:r>
              <a:rPr lang="en-US" b="0" dirty="0"/>
              <a:t>Sent by 3GPP SA in reply to our LS </a:t>
            </a:r>
            <a:r>
              <a:rPr lang="en-US" altLang="en-US" b="0" dirty="0"/>
              <a:t>(</a:t>
            </a:r>
            <a:r>
              <a:rPr lang="en-US" altLang="en-US" b="0" dirty="0">
                <a:hlinkClick r:id="rId3"/>
              </a:rPr>
              <a:t>11-16/1574r3</a:t>
            </a:r>
            <a:r>
              <a:rPr lang="en-US" altLang="en-US" b="0" dirty="0"/>
              <a:t>) to 3GPP SA (5/17):</a:t>
            </a:r>
          </a:p>
          <a:p>
            <a:r>
              <a:rPr lang="en-US" altLang="en-US" b="0" dirty="0"/>
              <a:t>“</a:t>
            </a:r>
            <a:r>
              <a:rPr lang="en-US" b="0" dirty="0"/>
              <a:t>IEEE 802.11 Working Group Liaison Statement Requesting </a:t>
            </a:r>
            <a:r>
              <a:rPr lang="en-GB" b="0" dirty="0"/>
              <a:t>status and technical information on WLAN integration in 3GPP NextGen System.”</a:t>
            </a:r>
            <a:endParaRPr lang="en-US" altLang="en-US" b="0" dirty="0"/>
          </a:p>
          <a:p>
            <a:r>
              <a:rPr lang="en-US" dirty="0"/>
              <a:t> </a:t>
            </a:r>
          </a:p>
          <a:p>
            <a:r>
              <a:rPr lang="en-US" dirty="0"/>
              <a:t>Contribution regarding the ongoing 3GPP work:</a:t>
            </a:r>
          </a:p>
          <a:p>
            <a:pPr>
              <a:buFont typeface="Arial" panose="020B0604020202020204" pitchFamily="34" charset="0"/>
              <a:buChar char="•"/>
            </a:pPr>
            <a:r>
              <a:rPr lang="en-US" dirty="0"/>
              <a:t>11-17/1064r0 – “Overview of 3GPP SA Next Generation System Documents</a:t>
            </a:r>
            <a:br>
              <a:rPr lang="en-US" dirty="0"/>
            </a:br>
            <a:r>
              <a:rPr lang="en-US" dirty="0"/>
              <a:t>Reviewed the 3GPP SA Documents provided in the reply LS</a:t>
            </a:r>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27725162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5G and Beyond Technology Roadmap White Paper</a:t>
            </a:r>
          </a:p>
        </p:txBody>
      </p:sp>
      <p:sp>
        <p:nvSpPr>
          <p:cNvPr id="3" name="Content Placeholder 2"/>
          <p:cNvSpPr>
            <a:spLocks noGrp="1"/>
          </p:cNvSpPr>
          <p:nvPr>
            <p:ph idx="1"/>
          </p:nvPr>
        </p:nvSpPr>
        <p:spPr>
          <a:xfrm>
            <a:off x="965200" y="1751014"/>
            <a:ext cx="10361084" cy="3960752"/>
          </a:xfrm>
        </p:spPr>
        <p:txBody>
          <a:bodyPr/>
          <a:lstStyle/>
          <a:p>
            <a:r>
              <a:rPr lang="en-US" sz="2800" b="0" dirty="0"/>
              <a:t>Intent of activity:</a:t>
            </a:r>
          </a:p>
          <a:p>
            <a:r>
              <a:rPr lang="en-US" sz="2800" b="0" dirty="0"/>
              <a:t>	“</a:t>
            </a:r>
            <a:r>
              <a:rPr lang="en-US" sz="2800" b="0" i="1" dirty="0"/>
              <a:t>IEEE is developing a technical community to foster exchange of ideas, sharing of research, setting of standards, and identification, development, and maturation of system drivers, system specifications, use cases, and supported applications</a:t>
            </a:r>
            <a:r>
              <a:rPr lang="en-US" sz="2800" b="0" dirty="0"/>
              <a:t>”* for 5G and future generation of connectivity.  As part of this process it has released the </a:t>
            </a:r>
            <a:r>
              <a:rPr lang="en-US" sz="2800" u="sng" dirty="0">
                <a:hlinkClick r:id="rId2"/>
              </a:rPr>
              <a:t>IEEE 5G AND BEYOND TECHNOLOGY ROADMAP WHITE PAPER</a:t>
            </a:r>
            <a:r>
              <a:rPr lang="en-US" sz="2800" b="0" dirty="0"/>
              <a:t>.” *  </a:t>
            </a:r>
          </a:p>
          <a:p>
            <a:r>
              <a:rPr lang="en-US" sz="2800" b="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
        <p:nvSpPr>
          <p:cNvPr id="7" name="TextBox 6"/>
          <p:cNvSpPr txBox="1"/>
          <p:nvPr/>
        </p:nvSpPr>
        <p:spPr>
          <a:xfrm>
            <a:off x="954616" y="6075304"/>
            <a:ext cx="11237384" cy="400110"/>
          </a:xfrm>
          <a:prstGeom prst="rect">
            <a:avLst/>
          </a:prstGeom>
          <a:noFill/>
        </p:spPr>
        <p:txBody>
          <a:bodyPr wrap="square" rtlCol="0">
            <a:spAutoFit/>
          </a:bodyPr>
          <a:lstStyle/>
          <a:p>
            <a:r>
              <a:rPr lang="en-US" sz="2000" dirty="0">
                <a:solidFill>
                  <a:schemeClr val="tx1"/>
                </a:solidFill>
              </a:rPr>
              <a:t>* Quoted text is from: “</a:t>
            </a:r>
            <a:r>
              <a:rPr lang="en-US" sz="2000" u="sng" dirty="0">
                <a:solidFill>
                  <a:schemeClr val="tx1"/>
                </a:solidFill>
                <a:hlinkClick r:id="rId2"/>
              </a:rPr>
              <a:t>IEEE 5G AND BEYOND TECHNOLOGY ROADMAP WHITE PAPER</a:t>
            </a:r>
            <a:r>
              <a:rPr lang="en-US" sz="2000" dirty="0">
                <a:solidFill>
                  <a:schemeClr val="tx1"/>
                </a:solidFill>
              </a:rPr>
              <a:t>”.</a:t>
            </a:r>
          </a:p>
        </p:txBody>
      </p:sp>
    </p:spTree>
    <p:extLst>
      <p:ext uri="{BB962C8B-B14F-4D97-AF65-F5344CB8AC3E}">
        <p14:creationId xmlns:p14="http://schemas.microsoft.com/office/powerpoint/2010/main" val="25783802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286999" cy="657224"/>
          </a:xfrm>
        </p:spPr>
        <p:txBody>
          <a:bodyPr/>
          <a:lstStyle/>
          <a:p>
            <a:r>
              <a:rPr lang="en-US" dirty="0"/>
              <a:t>IEEE 5G and Beyond Technology Roadmap White Paper</a:t>
            </a:r>
          </a:p>
        </p:txBody>
      </p:sp>
      <p:sp>
        <p:nvSpPr>
          <p:cNvPr id="3" name="Content Placeholder 2"/>
          <p:cNvSpPr>
            <a:spLocks noGrp="1"/>
          </p:cNvSpPr>
          <p:nvPr>
            <p:ph idx="1"/>
          </p:nvPr>
        </p:nvSpPr>
        <p:spPr>
          <a:xfrm>
            <a:off x="468842" y="1347142"/>
            <a:ext cx="11353800" cy="4728161"/>
          </a:xfrm>
        </p:spPr>
        <p:txBody>
          <a:bodyPr/>
          <a:lstStyle/>
          <a:p>
            <a:r>
              <a:rPr lang="en-US" sz="2000" b="0" dirty="0"/>
              <a:t>This paper claims to provide an IEEE view of “</a:t>
            </a:r>
            <a:r>
              <a:rPr lang="en-US" sz="2000" b="0" i="1" dirty="0"/>
              <a:t>5G and future generations of connectivity</a:t>
            </a:r>
            <a:r>
              <a:rPr lang="en-US" sz="2000" b="0" dirty="0"/>
              <a:t>”* that:</a:t>
            </a:r>
          </a:p>
          <a:p>
            <a:pPr>
              <a:buFont typeface="Arial" panose="020B0604020202020204" pitchFamily="34" charset="0"/>
              <a:buChar char="•"/>
            </a:pPr>
            <a:r>
              <a:rPr lang="en-US" sz="2000" b="0" dirty="0"/>
              <a:t>Considers all stakeholders</a:t>
            </a:r>
          </a:p>
          <a:p>
            <a:pPr>
              <a:buFont typeface="Arial" panose="020B0604020202020204" pitchFamily="34" charset="0"/>
              <a:buChar char="•"/>
            </a:pPr>
            <a:r>
              <a:rPr lang="en-US" sz="2000" b="0" dirty="0"/>
              <a:t>Is SDO (Standards Development Organization) neutral</a:t>
            </a:r>
          </a:p>
          <a:p>
            <a:pPr marL="0" indent="0"/>
            <a:r>
              <a:rPr lang="en-US" sz="2000" dirty="0"/>
              <a:t>My reading </a:t>
            </a:r>
            <a:r>
              <a:rPr lang="en-US" sz="2000" b="0" dirty="0"/>
              <a:t>of the white paper does not support this claim: </a:t>
            </a:r>
          </a:p>
          <a:p>
            <a:pPr>
              <a:buFont typeface="Arial" panose="020B0604020202020204" pitchFamily="34" charset="0"/>
              <a:buChar char="•"/>
            </a:pPr>
            <a:r>
              <a:rPr lang="en-US" sz="2000" b="0" dirty="0"/>
              <a:t>The paper basically supports and echoes the 3GPP perspective on 5G and the future of connectivity.</a:t>
            </a:r>
          </a:p>
          <a:p>
            <a:pPr>
              <a:buFont typeface="Arial" panose="020B0604020202020204" pitchFamily="34" charset="0"/>
              <a:buChar char="•"/>
            </a:pPr>
            <a:r>
              <a:rPr lang="en-US" sz="2000" b="0" dirty="0"/>
              <a:t>3GPP nomenclature is used throughout (e.g. UE, NodeB, etc.)</a:t>
            </a:r>
          </a:p>
          <a:p>
            <a:pPr>
              <a:buFont typeface="Arial" panose="020B0604020202020204" pitchFamily="34" charset="0"/>
              <a:buChar char="•"/>
            </a:pPr>
            <a:r>
              <a:rPr lang="en-US" sz="2000" b="0" dirty="0"/>
              <a:t>Promotes the idea that 3GPP 5G and future generations will provide connectivity for all “</a:t>
            </a:r>
            <a:r>
              <a:rPr lang="en-US" sz="2000" b="0" i="1" dirty="0"/>
              <a:t>envisaged future applications</a:t>
            </a:r>
            <a:r>
              <a:rPr lang="en-US" sz="2000" b="0" dirty="0"/>
              <a:t>”*</a:t>
            </a:r>
          </a:p>
          <a:p>
            <a:pPr>
              <a:buFont typeface="Arial" panose="020B0604020202020204" pitchFamily="34" charset="0"/>
              <a:buChar char="•"/>
            </a:pPr>
            <a:r>
              <a:rPr lang="en-US" sz="2000" b="0" dirty="0"/>
              <a:t>Only mentions 802.11 in a section “6.4 3GPP-as-a-control-system” as a high capacity link that “</a:t>
            </a:r>
            <a:r>
              <a:rPr lang="en-US" sz="2000" b="0" i="1" dirty="0"/>
              <a:t>cellular would be responsible to coordinate</a:t>
            </a:r>
            <a:r>
              <a:rPr lang="en-US" sz="2000" b="0" dirty="0"/>
              <a:t>”*.  </a:t>
            </a:r>
          </a:p>
          <a:p>
            <a:pPr>
              <a:buFont typeface="Arial" panose="020B0604020202020204" pitchFamily="34" charset="0"/>
              <a:buChar char="•"/>
            </a:pPr>
            <a:r>
              <a:rPr lang="en-US" sz="2000" b="0" dirty="0"/>
              <a:t>The white paper also does not provide discussion on the role that 802 technologies (802.1, 802.3 and 802.11) have had and currently have in networks, nor any significant discussion on the role of 802 technologies to provide future connectivity.</a:t>
            </a:r>
          </a:p>
          <a:p>
            <a:r>
              <a:rPr lang="en-US" sz="2000" b="0" dirty="0"/>
              <a:t> </a:t>
            </a:r>
          </a:p>
          <a:p>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
        <p:nvSpPr>
          <p:cNvPr id="7" name="TextBox 6"/>
          <p:cNvSpPr txBox="1"/>
          <p:nvPr/>
        </p:nvSpPr>
        <p:spPr>
          <a:xfrm>
            <a:off x="954616" y="6138446"/>
            <a:ext cx="11237384" cy="338554"/>
          </a:xfrm>
          <a:prstGeom prst="rect">
            <a:avLst/>
          </a:prstGeom>
          <a:noFill/>
        </p:spPr>
        <p:txBody>
          <a:bodyPr wrap="square" rtlCol="0">
            <a:spAutoFit/>
          </a:bodyPr>
          <a:lstStyle/>
          <a:p>
            <a:r>
              <a:rPr lang="en-US" sz="1600" dirty="0">
                <a:solidFill>
                  <a:schemeClr val="tx1"/>
                </a:solidFill>
              </a:rPr>
              <a:t>* Quoted text is from: “</a:t>
            </a:r>
            <a:r>
              <a:rPr lang="en-US" sz="1600" u="sng" dirty="0">
                <a:solidFill>
                  <a:schemeClr val="tx1"/>
                </a:solidFill>
                <a:hlinkClick r:id="rId2"/>
              </a:rPr>
              <a:t>IEEE 5G AND BEYOND TECHNOLOGY ROADMAP WHITE PAPER</a:t>
            </a:r>
            <a:r>
              <a:rPr lang="en-US" sz="1600" dirty="0">
                <a:solidFill>
                  <a:schemeClr val="tx1"/>
                </a:solidFill>
              </a:rPr>
              <a:t>”.</a:t>
            </a:r>
          </a:p>
        </p:txBody>
      </p:sp>
    </p:spTree>
    <p:extLst>
      <p:ext uri="{BB962C8B-B14F-4D97-AF65-F5344CB8AC3E}">
        <p14:creationId xmlns:p14="http://schemas.microsoft.com/office/powerpoint/2010/main" val="32590656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IEEE 5G and Beyond Technology Roadmap White Paper</a:t>
            </a:r>
          </a:p>
        </p:txBody>
      </p:sp>
      <p:sp>
        <p:nvSpPr>
          <p:cNvPr id="3" name="Content Placeholder 2"/>
          <p:cNvSpPr>
            <a:spLocks noGrp="1"/>
          </p:cNvSpPr>
          <p:nvPr>
            <p:ph idx="1"/>
          </p:nvPr>
        </p:nvSpPr>
        <p:spPr>
          <a:xfrm>
            <a:off x="621242" y="1298576"/>
            <a:ext cx="11048999" cy="5026024"/>
          </a:xfrm>
        </p:spPr>
        <p:txBody>
          <a:bodyPr/>
          <a:lstStyle/>
          <a:p>
            <a:r>
              <a:rPr lang="en-US" sz="2800" dirty="0"/>
              <a:t>STRAW Poll:	</a:t>
            </a:r>
          </a:p>
          <a:p>
            <a:r>
              <a:rPr lang="en-US" sz="2800" b="0" dirty="0"/>
              <a:t>Should 802.11:</a:t>
            </a:r>
          </a:p>
          <a:p>
            <a:pPr marL="514350" indent="-514350">
              <a:buFont typeface="+mj-lt"/>
              <a:buAutoNum type="arabicPeriod"/>
            </a:pPr>
            <a:r>
              <a:rPr lang="en-US" sz="2800" b="0" dirty="0"/>
              <a:t>Take no action - (no response from 802.11)</a:t>
            </a:r>
          </a:p>
          <a:p>
            <a:pPr marL="514350" indent="-514350">
              <a:buFont typeface="+mj-lt"/>
              <a:buAutoNum type="arabicPeriod"/>
            </a:pPr>
            <a:r>
              <a:rPr lang="en-US" sz="2800" b="0" dirty="0"/>
              <a:t>Generate a response to this White Paper.</a:t>
            </a:r>
          </a:p>
          <a:p>
            <a:pPr marL="514350" indent="-514350">
              <a:buFont typeface="+mj-lt"/>
              <a:buAutoNum type="arabicPeriod"/>
            </a:pPr>
            <a:r>
              <a:rPr lang="en-US" sz="2800" b="0" dirty="0"/>
              <a:t>Generate text for inclusion in the White Paper, and then provide the comments to IEEE and IEEE 5G </a:t>
            </a:r>
          </a:p>
          <a:p>
            <a:pPr marL="514350" indent="-514350">
              <a:buFont typeface="+mj-lt"/>
              <a:buAutoNum type="arabicPeriod"/>
            </a:pPr>
            <a:r>
              <a:rPr lang="en-US" sz="2800" b="0" dirty="0"/>
              <a:t>Need More Information</a:t>
            </a:r>
          </a:p>
          <a:p>
            <a:pPr marL="514350" indent="-514350">
              <a:buFont typeface="+mj-lt"/>
              <a:buAutoNum type="arabicPeriod"/>
            </a:pPr>
            <a:r>
              <a:rPr lang="en-US" sz="2800" b="0" dirty="0"/>
              <a:t>Abstain</a:t>
            </a:r>
            <a:endParaRPr lang="en-US" sz="2800" b="0" dirty="0"/>
          </a:p>
          <a:p>
            <a:pPr marL="0" indent="0"/>
            <a:r>
              <a:rPr lang="en-US" b="0" dirty="0"/>
              <a:t>Chicago Style Voting (vote for as many of the above you want to):</a:t>
            </a:r>
          </a:p>
          <a:p>
            <a:pPr marL="0" indent="0"/>
            <a:r>
              <a:rPr lang="en-US" sz="2800" b="0" dirty="0"/>
              <a:t>1)3 2)4  3)8  4)3 5)7</a:t>
            </a:r>
          </a:p>
          <a:p>
            <a:pPr marL="0" indent="0"/>
            <a:endParaRPr lang="en-US" sz="1800" b="0" dirty="0"/>
          </a:p>
          <a:p>
            <a:endParaRPr lang="en-US" sz="1800" b="0" dirty="0"/>
          </a:p>
          <a:p>
            <a:endParaRPr lang="en-US" sz="2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Tree>
    <p:extLst>
      <p:ext uri="{BB962C8B-B14F-4D97-AF65-F5344CB8AC3E}">
        <p14:creationId xmlns:p14="http://schemas.microsoft.com/office/powerpoint/2010/main" val="5227496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NGMN LS on the NGMN Architecture Framework</a:t>
            </a:r>
          </a:p>
        </p:txBody>
      </p:sp>
      <p:sp>
        <p:nvSpPr>
          <p:cNvPr id="3" name="Content Placeholder 2"/>
          <p:cNvSpPr>
            <a:spLocks noGrp="1"/>
          </p:cNvSpPr>
          <p:nvPr>
            <p:ph idx="1"/>
          </p:nvPr>
        </p:nvSpPr>
        <p:spPr>
          <a:xfrm>
            <a:off x="392642" y="1981200"/>
            <a:ext cx="11506200" cy="4494214"/>
          </a:xfrm>
        </p:spPr>
        <p:txBody>
          <a:bodyPr/>
          <a:lstStyle/>
          <a:p>
            <a:r>
              <a:rPr lang="en-US" dirty="0"/>
              <a:t>802.11 has received an LS from NGMN: </a:t>
            </a:r>
            <a:r>
              <a:rPr lang="en-US" u="sng" dirty="0">
                <a:hlinkClick r:id="rId2"/>
              </a:rPr>
              <a:t>https://mentor.ieee.org/802.11/dcn/17/11-17-1569-00-0000-liaison-statement-from-ngmn-on-e2e-architecture.doc</a:t>
            </a:r>
            <a:br>
              <a:rPr lang="en-US" dirty="0"/>
            </a:br>
            <a:r>
              <a:rPr lang="en-US" dirty="0"/>
              <a:t> </a:t>
            </a:r>
          </a:p>
          <a:p>
            <a:r>
              <a:rPr lang="en-US" dirty="0"/>
              <a:t>The LS contains the NGMN document: </a:t>
            </a:r>
            <a:br>
              <a:rPr lang="en-US" dirty="0"/>
            </a:br>
            <a:r>
              <a:rPr lang="en-US" dirty="0"/>
              <a:t>“5G End-to-End Architecture Framework”, v0.8.1, dated 2017-10-04 </a:t>
            </a:r>
            <a:r>
              <a:rPr lang="en-US" sz="1800" dirty="0"/>
              <a:t>(</a:t>
            </a:r>
            <a:r>
              <a:rPr lang="en-US" sz="1800" u="sng" dirty="0">
                <a:hlinkClick r:id="rId3"/>
              </a:rPr>
              <a:t>https://www.ngmn.org/uploads/media/171006_NGMN_E2EArchFramework_v0.8.1_01.pdf</a:t>
            </a:r>
            <a:r>
              <a:rPr lang="en-US" sz="1800" dirty="0"/>
              <a:t>)</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Tree>
    <p:extLst>
      <p:ext uri="{BB962C8B-B14F-4D97-AF65-F5344CB8AC3E}">
        <p14:creationId xmlns:p14="http://schemas.microsoft.com/office/powerpoint/2010/main" val="33472810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61999"/>
          </a:xfrm>
        </p:spPr>
        <p:txBody>
          <a:bodyPr/>
          <a:lstStyle/>
          <a:p>
            <a:r>
              <a:rPr lang="en-US" dirty="0"/>
              <a:t>NGMN LS on the NGMN</a:t>
            </a:r>
          </a:p>
        </p:txBody>
      </p:sp>
      <p:sp>
        <p:nvSpPr>
          <p:cNvPr id="3" name="Content Placeholder 2"/>
          <p:cNvSpPr>
            <a:spLocks noGrp="1"/>
          </p:cNvSpPr>
          <p:nvPr>
            <p:ph idx="1"/>
          </p:nvPr>
        </p:nvSpPr>
        <p:spPr>
          <a:xfrm>
            <a:off x="297922" y="1295400"/>
            <a:ext cx="11594042" cy="5180014"/>
          </a:xfrm>
        </p:spPr>
        <p:txBody>
          <a:bodyPr/>
          <a:lstStyle/>
          <a:p>
            <a:r>
              <a:rPr lang="en-GB" dirty="0"/>
              <a:t>Quotes from the NGMN </a:t>
            </a:r>
            <a:r>
              <a:rPr lang="en-US" dirty="0"/>
              <a:t>“5G End-to-End Architecture Framework”:</a:t>
            </a:r>
          </a:p>
          <a:p>
            <a:endParaRPr lang="en-GB" sz="2000" b="1" dirty="0"/>
          </a:p>
          <a:p>
            <a:r>
              <a:rPr lang="en-GB" sz="2000" b="1" dirty="0"/>
              <a:t>“6.1.1 Consistent User Experience across access networks</a:t>
            </a:r>
            <a:endParaRPr lang="en-US" sz="2000" b="1" dirty="0"/>
          </a:p>
          <a:p>
            <a:r>
              <a:rPr lang="en-GB" sz="2000" dirty="0"/>
              <a:t>	The 5G system shall support a consistent service experience across 3GPP and non-3GPP access networks, including in scenarios involving hand off between heterogeneous access technologies. The services may however have to be adapted to access specific characteristics for example in terms of QoS. Operationally a consistent service experience can be facilitated for example by adoption of a common set of procedures and functions for AAA, QoS, Policy, session continuity etc.” </a:t>
            </a:r>
          </a:p>
          <a:p>
            <a:endParaRPr lang="en-US" sz="1000" dirty="0"/>
          </a:p>
          <a:p>
            <a:r>
              <a:rPr lang="en-GB" sz="2000" b="0" dirty="0"/>
              <a:t>“6.3.3. </a:t>
            </a:r>
            <a:r>
              <a:rPr lang="en-GB" sz="2000" b="1" dirty="0"/>
              <a:t>Wi-Fi Access Network</a:t>
            </a:r>
            <a:endParaRPr lang="en-US" sz="2000" b="1" dirty="0"/>
          </a:p>
          <a:p>
            <a:r>
              <a:rPr lang="en-GB" sz="2000" dirty="0"/>
              <a:t>	Among non-3GPP access technologies to be supported by 5G RAN is the 802.11 family, including current 802.11 releases (e. g. 802.11 ac and 802.11 ad) along with future releases (e. g. 802.11ax and 802.11ay). The 5G system shall provide provisions that ensure seamless access point integration, user access and mobility/flow management for Wi-Fi access technologies. This implies a need for automatic/SON-like solutions for fixed access management and orchestration.”</a:t>
            </a:r>
          </a:p>
          <a:p>
            <a:endParaRPr lang="en-GB" dirty="0"/>
          </a:p>
          <a:p>
            <a:endParaRPr lang="en-US" dirty="0"/>
          </a:p>
          <a:p>
            <a:pPr marL="0" indent="0"/>
            <a:br>
              <a:rPr lang="en-US" dirty="0"/>
            </a:b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Tree>
    <p:extLst>
      <p:ext uri="{BB962C8B-B14F-4D97-AF65-F5344CB8AC3E}">
        <p14:creationId xmlns:p14="http://schemas.microsoft.com/office/powerpoint/2010/main" val="2500876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NGMN LS on the NGMN</a:t>
            </a:r>
          </a:p>
        </p:txBody>
      </p:sp>
      <p:sp>
        <p:nvSpPr>
          <p:cNvPr id="3" name="Content Placeholder 2"/>
          <p:cNvSpPr>
            <a:spLocks noGrp="1"/>
          </p:cNvSpPr>
          <p:nvPr>
            <p:ph idx="1"/>
          </p:nvPr>
        </p:nvSpPr>
        <p:spPr>
          <a:xfrm>
            <a:off x="392642" y="1830390"/>
            <a:ext cx="11506200" cy="4645024"/>
          </a:xfrm>
        </p:spPr>
        <p:txBody>
          <a:bodyPr/>
          <a:lstStyle/>
          <a:p>
            <a:r>
              <a:rPr lang="en-US" dirty="0"/>
              <a:t>802.11 Possible Actions Straw Poll:</a:t>
            </a:r>
          </a:p>
          <a:p>
            <a:pPr marL="457200" indent="-457200">
              <a:buFont typeface="+mj-lt"/>
              <a:buAutoNum type="arabicPeriod"/>
            </a:pPr>
            <a:r>
              <a:rPr lang="en-US" dirty="0"/>
              <a:t>802.11 should as generate a thank you reply LS (minimum action)</a:t>
            </a:r>
          </a:p>
          <a:p>
            <a:pPr marL="457200" indent="-457200">
              <a:buFont typeface="+mj-lt"/>
              <a:buAutoNum type="arabicPeriod"/>
            </a:pPr>
            <a:r>
              <a:rPr lang="en-US" dirty="0"/>
              <a:t>802.11 should generate reply comments supporting the NGMN framework</a:t>
            </a:r>
          </a:p>
          <a:p>
            <a:pPr marL="457200" indent="-457200">
              <a:buFont typeface="+mj-lt"/>
              <a:buAutoNum type="arabicPeriod"/>
            </a:pPr>
            <a:r>
              <a:rPr lang="en-US" dirty="0"/>
              <a:t>802.11 should request NGMN to provide additional input to 802.11 on how 802.11 can support the NGMN architecture framework, e.g. gap analysis</a:t>
            </a:r>
          </a:p>
          <a:p>
            <a:pPr marL="457200" indent="-457200">
              <a:buFont typeface="+mj-lt"/>
              <a:buAutoNum type="arabicPeriod"/>
            </a:pPr>
            <a:r>
              <a:rPr lang="en-US" dirty="0"/>
              <a:t>None of the above</a:t>
            </a:r>
          </a:p>
          <a:p>
            <a:pPr marL="457200" indent="-457200">
              <a:buFont typeface="+mj-lt"/>
              <a:buAutoNum type="arabicPeriod"/>
            </a:pPr>
            <a:r>
              <a:rPr lang="en-US" dirty="0"/>
              <a:t>Abstain</a:t>
            </a:r>
            <a:r>
              <a:rPr lang="en-US" dirty="0"/>
              <a:t> </a:t>
            </a:r>
          </a:p>
          <a:p>
            <a:pPr marL="0" indent="0"/>
            <a:endParaRPr lang="en-US" dirty="0"/>
          </a:p>
          <a:p>
            <a:pPr marL="0" indent="0"/>
            <a:r>
              <a:rPr lang="en-US" dirty="0"/>
              <a:t>Chicago Style Voting (vote for as many of the above you want to):</a:t>
            </a:r>
          </a:p>
          <a:p>
            <a:pPr marL="0" indent="0"/>
            <a:r>
              <a:rPr lang="en-US" dirty="0"/>
              <a:t>1)15   2)8    3)17  4)0  5)2</a:t>
            </a:r>
          </a:p>
          <a:p>
            <a:pPr>
              <a:buFont typeface="Arial" panose="020B0604020202020204" pitchFamily="34" charset="0"/>
              <a:buChar char="•"/>
            </a:pPr>
            <a:endParaRPr lang="en-US" dirty="0"/>
          </a:p>
          <a:p>
            <a:pPr marL="0" indent="0"/>
            <a:br>
              <a:rPr lang="en-US" dirty="0"/>
            </a:b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Tree>
    <p:extLst>
      <p:ext uri="{BB962C8B-B14F-4D97-AF65-F5344CB8AC3E}">
        <p14:creationId xmlns:p14="http://schemas.microsoft.com/office/powerpoint/2010/main" val="42470188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Contributions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t>
            </a:r>
          </a:p>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6396883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Status/Background:  IEEE 802 network enhancements for the next decade Industry Connections Activity</a:t>
            </a:r>
          </a:p>
        </p:txBody>
      </p:sp>
      <p:sp>
        <p:nvSpPr>
          <p:cNvPr id="3" name="Content Placeholder 2"/>
          <p:cNvSpPr>
            <a:spLocks noGrp="1"/>
          </p:cNvSpPr>
          <p:nvPr>
            <p:ph idx="1"/>
          </p:nvPr>
        </p:nvSpPr>
        <p:spPr>
          <a:xfrm>
            <a:off x="621242" y="1731348"/>
            <a:ext cx="11049000" cy="4669451"/>
          </a:xfrm>
        </p:spPr>
        <p:txBody>
          <a:bodyPr/>
          <a:lstStyle/>
          <a:p>
            <a:pPr>
              <a:buFont typeface="Arial" panose="020B0604020202020204" pitchFamily="34" charset="0"/>
              <a:buChar char="•"/>
            </a:pPr>
            <a:r>
              <a:rPr lang="en-US" b="0" dirty="0"/>
              <a:t>IEEE 802 NEND ICA met on Tuesday, 11 July 19:00 to 21:00.  ~ 150 attendees </a:t>
            </a:r>
          </a:p>
          <a:p>
            <a:pPr>
              <a:buFont typeface="Arial" panose="020B0604020202020204" pitchFamily="34" charset="0"/>
              <a:buChar char="•"/>
            </a:pPr>
            <a:r>
              <a:rPr lang="en-US" b="0" dirty="0"/>
              <a:t>The session was Chaired by Glenn Parsons (802.1 Chair).</a:t>
            </a:r>
          </a:p>
          <a:p>
            <a:pPr>
              <a:buFont typeface="Arial" panose="020B0604020202020204" pitchFamily="34" charset="0"/>
              <a:buChar char="•"/>
            </a:pPr>
            <a:r>
              <a:rPr lang="en-US" b="0" dirty="0"/>
              <a:t>The Agenda document/updated by the Chair </a:t>
            </a:r>
            <a:r>
              <a:rPr lang="en-US" b="0" dirty="0">
                <a:hlinkClick r:id="rId2"/>
              </a:rPr>
              <a:t>1-17/0001r1</a:t>
            </a:r>
            <a:r>
              <a:rPr lang="en-US" b="0" dirty="0"/>
              <a:t> (Note: All NEND ICA documents can/will be found on: </a:t>
            </a:r>
            <a:r>
              <a:rPr lang="en-US" b="0" dirty="0">
                <a:hlinkClick r:id="rId3"/>
              </a:rPr>
              <a:t>mentor.ieee.org/802.1</a:t>
            </a:r>
            <a:r>
              <a:rPr lang="en-US" b="0" dirty="0"/>
              <a:t>)</a:t>
            </a:r>
          </a:p>
          <a:p>
            <a:pPr>
              <a:buFont typeface="Arial" panose="020B0604020202020204" pitchFamily="34" charset="0"/>
              <a:buChar char="•"/>
            </a:pPr>
            <a:r>
              <a:rPr lang="en-US" b="0" dirty="0"/>
              <a:t>High level summary of the Meeting:</a:t>
            </a:r>
          </a:p>
          <a:p>
            <a:pPr lvl="1">
              <a:buFont typeface="Arial" panose="020B0604020202020204" pitchFamily="34" charset="0"/>
              <a:buChar char="•"/>
            </a:pPr>
            <a:r>
              <a:rPr lang="en-US" dirty="0"/>
              <a:t>The background and history leading to the NEND IC were reviewed by Chair</a:t>
            </a:r>
          </a:p>
          <a:p>
            <a:pPr lvl="1">
              <a:buFont typeface="Arial" panose="020B0604020202020204" pitchFamily="34" charset="0"/>
              <a:buChar char="•"/>
            </a:pPr>
            <a:r>
              <a:rPr lang="en-US" dirty="0"/>
              <a:t>The attendees introduced themselves and provided some comments on their areas of interest and/or their desired outcome for the IC activity. </a:t>
            </a:r>
          </a:p>
          <a:p>
            <a:pPr lvl="1">
              <a:buFont typeface="Arial" panose="020B0604020202020204" pitchFamily="34" charset="0"/>
              <a:buChar char="•"/>
            </a:pPr>
            <a:r>
              <a:rPr lang="en-US" dirty="0"/>
              <a:t>Many attendees indicated an interested in Industrial Networking/ Manufacturing  Networking  </a:t>
            </a:r>
          </a:p>
          <a:p>
            <a:pPr lvl="1">
              <a:buFont typeface="Arial" panose="020B0604020202020204" pitchFamily="34" charset="0"/>
              <a:buChar char="•"/>
            </a:pPr>
            <a:r>
              <a:rPr lang="en-US" dirty="0"/>
              <a:t>Two contributions were presented: </a:t>
            </a:r>
          </a:p>
          <a:p>
            <a:pPr marL="914400" lvl="1" indent="-457200">
              <a:buFont typeface="+mj-lt"/>
              <a:buAutoNum type="arabicPeriod"/>
            </a:pPr>
            <a:r>
              <a:rPr lang="en-US" dirty="0"/>
              <a:t>Layer 2 network virtualization, Max Riegel (Nokia), </a:t>
            </a:r>
            <a:r>
              <a:rPr lang="en-US" dirty="0">
                <a:hlinkClick r:id="rId4"/>
              </a:rPr>
              <a:t>1-17/0002r0</a:t>
            </a:r>
            <a:r>
              <a:rPr lang="en-US" dirty="0"/>
              <a:t> </a:t>
            </a:r>
          </a:p>
          <a:p>
            <a:pPr marL="914400" lvl="1" indent="-457200">
              <a:buFont typeface="+mj-lt"/>
              <a:buAutoNum type="arabicPeriod"/>
            </a:pPr>
            <a:r>
              <a:rPr lang="en-US" dirty="0"/>
              <a:t>Wireless Communications in the Manufacturing Fields, Satoko Itaya (NICT), </a:t>
            </a:r>
            <a:r>
              <a:rPr lang="en-US" dirty="0">
                <a:hlinkClick r:id="rId5"/>
              </a:rPr>
              <a:t>omniran-17/0054r1</a:t>
            </a:r>
            <a:endParaRPr lang="en-US" dirty="0"/>
          </a:p>
          <a:p>
            <a:pPr lvl="1">
              <a:buFont typeface="Arial" panose="020B0604020202020204" pitchFamily="34" charset="0"/>
              <a:buChar char="•"/>
            </a:pPr>
            <a:endParaRPr lang="en-US" dirty="0"/>
          </a:p>
          <a:p>
            <a:pPr>
              <a:buFont typeface="Arial" panose="020B0604020202020204" pitchFamily="34" charset="0"/>
              <a:buChar char="•"/>
            </a:pPr>
            <a:endParaRPr lang="en-US" dirty="0"/>
          </a:p>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0015156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Status/Background: IEEE 802 network enhancements for the next decade Industry Connections Activity</a:t>
            </a:r>
          </a:p>
        </p:txBody>
      </p:sp>
      <p:sp>
        <p:nvSpPr>
          <p:cNvPr id="3" name="Content Placeholder 2"/>
          <p:cNvSpPr>
            <a:spLocks noGrp="1"/>
          </p:cNvSpPr>
          <p:nvPr>
            <p:ph idx="1"/>
          </p:nvPr>
        </p:nvSpPr>
        <p:spPr>
          <a:xfrm>
            <a:off x="141919" y="1751014"/>
            <a:ext cx="12007645" cy="4343400"/>
          </a:xfrm>
        </p:spPr>
        <p:txBody>
          <a:bodyPr/>
          <a:lstStyle/>
          <a:p>
            <a:pPr>
              <a:buFont typeface="Arial" panose="020B0604020202020204" pitchFamily="34" charset="0"/>
              <a:buChar char="•"/>
            </a:pPr>
            <a:r>
              <a:rPr lang="en-US" b="0" dirty="0"/>
              <a:t>IEEE 802 NEND ICA will meet Tuesday November 7 19:30 to 21:30</a:t>
            </a:r>
          </a:p>
          <a:p>
            <a:pPr>
              <a:buFont typeface="Arial" panose="020B0604020202020204" pitchFamily="34" charset="0"/>
              <a:buChar char="•"/>
            </a:pPr>
            <a:r>
              <a:rPr lang="en-US" b="0" dirty="0"/>
              <a:t>There were no NEND ICA teleconferences since the last meeting. </a:t>
            </a:r>
          </a:p>
          <a:p>
            <a:pPr>
              <a:buFont typeface="Arial" panose="020B0604020202020204" pitchFamily="34" charset="0"/>
              <a:buChar char="•"/>
            </a:pPr>
            <a:r>
              <a:rPr lang="en-US" b="0" dirty="0"/>
              <a:t>Glenn Parsons is continuing to Chair this activity.</a:t>
            </a:r>
          </a:p>
          <a:p>
            <a:pPr>
              <a:buFont typeface="Arial" panose="020B0604020202020204" pitchFamily="34" charset="0"/>
              <a:buChar char="•"/>
            </a:pPr>
            <a:r>
              <a:rPr lang="en-US" b="0" dirty="0"/>
              <a:t>Glenn is seeking a Chair and technology/industry evangelists to move this work forward.</a:t>
            </a:r>
          </a:p>
          <a:p>
            <a:pPr>
              <a:buFont typeface="Arial" panose="020B0604020202020204" pitchFamily="34" charset="0"/>
              <a:buChar char="•"/>
            </a:pPr>
            <a:r>
              <a:rPr lang="en-US" b="0" dirty="0"/>
              <a:t>There is IEEE Staff support to aid in Industry outreach (established in offline discussions). </a:t>
            </a:r>
          </a:p>
          <a:p>
            <a:pPr>
              <a:buFont typeface="Arial" panose="020B0604020202020204" pitchFamily="34" charset="0"/>
              <a:buChar char="•"/>
            </a:pPr>
            <a:endParaRPr lang="en-US" sz="100" b="0" dirty="0"/>
          </a:p>
          <a:p>
            <a:pPr marL="0" indent="0"/>
            <a:r>
              <a:rPr lang="en-US" b="0" dirty="0"/>
              <a:t>Open Issues:</a:t>
            </a:r>
          </a:p>
          <a:p>
            <a:pPr marL="457200" indent="-457200">
              <a:buFont typeface="+mj-lt"/>
              <a:buAutoNum type="arabicPeriod"/>
            </a:pPr>
            <a:r>
              <a:rPr lang="en-US" dirty="0"/>
              <a:t>Do we, as 802.11, want to participate in this activity?</a:t>
            </a:r>
          </a:p>
          <a:p>
            <a:pPr marL="457200" indent="-457200">
              <a:buFont typeface="+mj-lt"/>
              <a:buAutoNum type="arabicPeriod"/>
            </a:pPr>
            <a:r>
              <a:rPr lang="en-US" dirty="0"/>
              <a:t>Do we, as 802.11, have particular Industry interest we should be proposing/working?</a:t>
            </a:r>
          </a:p>
          <a:p>
            <a:pPr marL="457200" indent="-457200">
              <a:buFont typeface="+mj-lt"/>
              <a:buAutoNum type="arabicPeriod"/>
            </a:pPr>
            <a:r>
              <a:rPr lang="en-US" dirty="0"/>
              <a:t>Is there interest in reports on the activity of the NEND ICA (should I report on this activity to 802.11 at AANI SC meetings or 802.11 WG Plenaries)? </a:t>
            </a:r>
          </a:p>
          <a:p>
            <a:pPr>
              <a:buFont typeface="Arial" panose="020B0604020202020204" pitchFamily="34" charset="0"/>
              <a:buChar char="•"/>
            </a:pPr>
            <a:endParaRPr lang="en-US" dirty="0"/>
          </a:p>
          <a:p>
            <a:pPr>
              <a:buFont typeface="Arial" panose="020B0604020202020204" pitchFamily="34" charset="0"/>
              <a:buChar char="•"/>
            </a:pPr>
            <a:endParaRPr lang="en-US" dirty="0"/>
          </a:p>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8700452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r>
              <a:rPr lang="en-US" altLang="en-US" dirty="0"/>
              <a:t> 802.11 AANI SC </a:t>
            </a:r>
            <a:br>
              <a:rPr lang="en-US" altLang="en-US" dirty="0"/>
            </a:br>
            <a:r>
              <a:rPr lang="en-US" altLang="en-US" sz="2000" dirty="0"/>
              <a:t>(Advanced Access Network Interface Standing Committee)</a:t>
            </a:r>
          </a:p>
          <a:p>
            <a:pPr algn="ctr"/>
            <a:r>
              <a:rPr lang="en-US" altLang="en-US" dirty="0"/>
              <a:t>November 2017</a:t>
            </a:r>
          </a:p>
          <a:p>
            <a:pPr algn="ctr"/>
            <a:r>
              <a:rPr lang="en-US" dirty="0"/>
              <a:t>Caribe Hotel and Convention Center, Orlando, FL</a:t>
            </a:r>
            <a:r>
              <a:rPr lang="en-GB" dirty="0"/>
              <a:t>, USA</a:t>
            </a:r>
          </a:p>
          <a:p>
            <a:pPr algn="ctr"/>
            <a:endParaRPr lang="en-US" altLang="en-US" dirty="0"/>
          </a:p>
          <a:p>
            <a:pPr algn="ctr"/>
            <a:r>
              <a:rPr lang="en-US" altLang="en-US" dirty="0"/>
              <a:t>Chair: Joseph Levy (InterDigital)</a:t>
            </a:r>
          </a:p>
          <a:p>
            <a:pPr algn="ctr"/>
            <a:r>
              <a:rPr lang="en-US" altLang="en-US" dirty="0"/>
              <a:t>Vice Chair: Roger Marks (EthAirNet Associates)</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November 2017</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IEEE 802 network enhancements for the next decade Industry Connections Activity  Contributions/Discussion</a:t>
            </a:r>
          </a:p>
        </p:txBody>
      </p:sp>
      <p:sp>
        <p:nvSpPr>
          <p:cNvPr id="3" name="Content Placeholder 2"/>
          <p:cNvSpPr>
            <a:spLocks noGrp="1"/>
          </p:cNvSpPr>
          <p:nvPr>
            <p:ph idx="1"/>
          </p:nvPr>
        </p:nvSpPr>
        <p:spPr>
          <a:xfrm>
            <a:off x="621242" y="1731348"/>
            <a:ext cx="11049000" cy="4669451"/>
          </a:xfrm>
        </p:spPr>
        <p:txBody>
          <a:bodyPr/>
          <a:lstStyle/>
          <a:p>
            <a:pPr lvl="1">
              <a:buFont typeface="Arial" panose="020B0604020202020204" pitchFamily="34" charset="0"/>
              <a:buChar char="•"/>
            </a:pPr>
            <a:r>
              <a:rPr lang="en-US" sz="3200" dirty="0"/>
              <a:t>Contributions ???</a:t>
            </a:r>
          </a:p>
          <a:p>
            <a:pPr lvl="1">
              <a:buFont typeface="Arial" panose="020B0604020202020204" pitchFamily="34" charset="0"/>
              <a:buChar char="•"/>
            </a:pPr>
            <a:r>
              <a:rPr lang="en-US" sz="3200" dirty="0"/>
              <a:t>Discussion ???</a:t>
            </a:r>
          </a:p>
          <a:p>
            <a:pPr marL="0" indent="0"/>
            <a:endParaRPr lang="en-US" sz="3600" dirty="0"/>
          </a:p>
          <a:p>
            <a:endParaRPr lang="en-US" sz="3600"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0505477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p:txBody>
          <a:bodyPr/>
          <a:lstStyle/>
          <a:p>
            <a:pPr marL="0" indent="0">
              <a:defRPr/>
            </a:pPr>
            <a:r>
              <a:rPr lang="en-US" altLang="en-US" sz="2800" dirty="0"/>
              <a:t>Tuesday – PM1</a:t>
            </a:r>
          </a:p>
          <a:p>
            <a:pPr marL="457200" indent="-457200">
              <a:buFont typeface="Times New Roman" panose="02020603050405020304" pitchFamily="18" charset="0"/>
              <a:buAutoNum type="arabicPeriod"/>
              <a:defRPr/>
            </a:pPr>
            <a:r>
              <a:rPr lang="en-US" altLang="en-US" dirty="0"/>
              <a:t>Continue discussions on White Paper, Liaison Statements, and contributions (if any) </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Tree>
    <p:extLst>
      <p:ext uri="{BB962C8B-B14F-4D97-AF65-F5344CB8AC3E}">
        <p14:creationId xmlns:p14="http://schemas.microsoft.com/office/powerpoint/2010/main" val="39749981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4541" y="685801"/>
            <a:ext cx="11582400" cy="1065213"/>
          </a:xfrm>
        </p:spPr>
        <p:txBody>
          <a:bodyPr/>
          <a:lstStyle/>
          <a:p>
            <a:r>
              <a:rPr lang="en-US" sz="2800" dirty="0"/>
              <a:t>Status: NEND ICA</a:t>
            </a:r>
            <a:br>
              <a:rPr lang="en-US" sz="2800" dirty="0"/>
            </a:br>
            <a:r>
              <a:rPr lang="en-US" sz="2400" dirty="0"/>
              <a:t>IEEE 802 network enhancements for the next decade Industry Connections Activity</a:t>
            </a:r>
            <a:endParaRPr lang="en-US" sz="2800" dirty="0"/>
          </a:p>
        </p:txBody>
      </p:sp>
      <p:sp>
        <p:nvSpPr>
          <p:cNvPr id="3" name="Content Placeholder 2"/>
          <p:cNvSpPr>
            <a:spLocks noGrp="1"/>
          </p:cNvSpPr>
          <p:nvPr>
            <p:ph idx="1"/>
          </p:nvPr>
        </p:nvSpPr>
        <p:spPr>
          <a:xfrm>
            <a:off x="141919" y="1751014"/>
            <a:ext cx="12007645" cy="4343400"/>
          </a:xfrm>
        </p:spPr>
        <p:txBody>
          <a:bodyPr/>
          <a:lstStyle/>
          <a:p>
            <a:pPr>
              <a:buFont typeface="Arial" panose="020B0604020202020204" pitchFamily="34" charset="0"/>
              <a:buChar char="•"/>
            </a:pPr>
            <a:r>
              <a:rPr lang="en-US" b="0" dirty="0"/>
              <a:t>TBS</a:t>
            </a:r>
            <a:endParaRPr lang="en-US" dirty="0"/>
          </a:p>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34233962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altLang="en-US" dirty="0"/>
              <a:t>Agenda</a:t>
            </a:r>
          </a:p>
        </p:txBody>
      </p:sp>
      <p:sp>
        <p:nvSpPr>
          <p:cNvPr id="20483" name="Rectangle 3"/>
          <p:cNvSpPr>
            <a:spLocks noGrp="1" noChangeArrowheads="1"/>
          </p:cNvSpPr>
          <p:nvPr>
            <p:ph idx="1"/>
          </p:nvPr>
        </p:nvSpPr>
        <p:spPr>
          <a:xfrm>
            <a:off x="838200" y="1524000"/>
            <a:ext cx="10361084" cy="4800600"/>
          </a:xfrm>
        </p:spPr>
        <p:txBody>
          <a:bodyPr/>
          <a:lstStyle/>
          <a:p>
            <a:pPr marL="457200" indent="-457200">
              <a:buFont typeface="Times New Roman" panose="02020603050405020304" pitchFamily="18" charset="0"/>
              <a:buAutoNum type="arabicPeriod"/>
              <a:defRPr/>
            </a:pPr>
            <a:endParaRPr lang="en-US" altLang="en-US" sz="2800" dirty="0"/>
          </a:p>
          <a:p>
            <a:pPr marL="0" indent="0">
              <a:defRPr/>
            </a:pPr>
            <a:r>
              <a:rPr lang="en-US" altLang="en-US" sz="2800" dirty="0"/>
              <a:t>Thursday – AM2</a:t>
            </a:r>
          </a:p>
          <a:p>
            <a:pPr marL="457200" lvl="0" indent="-457200">
              <a:buFont typeface="Times New Roman" panose="02020603050405020304" pitchFamily="18" charset="0"/>
              <a:buAutoNum type="arabicPeriod"/>
              <a:defRPr/>
            </a:pPr>
            <a:r>
              <a:rPr lang="en-US" altLang="en-US" dirty="0"/>
              <a:t>Continued Contributions (if any)</a:t>
            </a:r>
          </a:p>
          <a:p>
            <a:pPr marL="457200" lvl="0" indent="-457200">
              <a:buFont typeface="Times New Roman" panose="02020603050405020304" pitchFamily="18" charset="0"/>
              <a:buAutoNum type="arabicPeriod"/>
              <a:defRPr/>
            </a:pPr>
            <a:r>
              <a:rPr lang="en-US" dirty="0"/>
              <a:t>Report on: IEEE 802 network enhancements for the next decade Industry Connections Activity (New 802.1 group to support the “IEEE “5G” Specification” activity)</a:t>
            </a:r>
          </a:p>
          <a:p>
            <a:pPr marL="457200" lvl="0" indent="-457200">
              <a:buFont typeface="Times New Roman" panose="02020603050405020304" pitchFamily="18" charset="0"/>
              <a:buAutoNum type="arabicPeriod"/>
              <a:defRPr/>
            </a:pPr>
            <a:r>
              <a:rPr lang="en-US" dirty="0"/>
              <a:t>Discussion on the Future of the AANI SC</a:t>
            </a:r>
          </a:p>
          <a:p>
            <a:pPr marL="457200" lvl="0" indent="-457200">
              <a:buFont typeface="Times New Roman" panose="02020603050405020304" pitchFamily="18" charset="0"/>
              <a:buAutoNum type="arabicPeriod"/>
              <a:defRPr/>
            </a:pPr>
            <a:r>
              <a:rPr lang="en-US" altLang="en-US" dirty="0"/>
              <a:t>Future Sessions Planning</a:t>
            </a:r>
          </a:p>
          <a:p>
            <a:pPr marL="457200" indent="-457200">
              <a:buFont typeface="Times New Roman" panose="02020603050405020304" pitchFamily="18" charset="0"/>
              <a:buAutoNum type="arabicPeriod"/>
              <a:defRPr/>
            </a:pPr>
            <a:endParaRPr lang="en-US" altLang="en-US" dirty="0"/>
          </a:p>
          <a:p>
            <a:pPr marL="457200" indent="-457200">
              <a:buFont typeface="Times New Roman" panose="02020603050405020304" pitchFamily="18" charset="0"/>
              <a:buAutoNum type="arabicPeriod"/>
              <a:defRPr/>
            </a:pPr>
            <a:endParaRPr lang="en-US" altLang="en-US" sz="2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465732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Contributions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t>
            </a:r>
          </a:p>
          <a:p>
            <a:pPr>
              <a:buFont typeface="Arial" panose="020B0604020202020204" pitchFamily="34" charset="0"/>
              <a:buChar char="•"/>
            </a:pPr>
            <a:r>
              <a:rPr lang="en-US" dirty="0"/>
              <a:t>Discussion</a:t>
            </a:r>
          </a:p>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2583614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IEEE 802 network enhancements for the next decade Industry Connections Activity – Contributions/Discussion</a:t>
            </a:r>
          </a:p>
        </p:txBody>
      </p:sp>
      <p:sp>
        <p:nvSpPr>
          <p:cNvPr id="3" name="Content Placeholder 2"/>
          <p:cNvSpPr>
            <a:spLocks noGrp="1"/>
          </p:cNvSpPr>
          <p:nvPr>
            <p:ph idx="1"/>
          </p:nvPr>
        </p:nvSpPr>
        <p:spPr>
          <a:xfrm>
            <a:off x="621242" y="1731348"/>
            <a:ext cx="11049000" cy="4669451"/>
          </a:xfrm>
        </p:spPr>
        <p:txBody>
          <a:bodyPr/>
          <a:lstStyle/>
          <a:p>
            <a:pPr lvl="1">
              <a:buFont typeface="Arial" panose="020B0604020202020204" pitchFamily="34" charset="0"/>
              <a:buChar char="•"/>
            </a:pPr>
            <a:r>
              <a:rPr lang="en-US" sz="3200" dirty="0"/>
              <a:t>Contributions ???</a:t>
            </a:r>
          </a:p>
          <a:p>
            <a:pPr lvl="1">
              <a:buFont typeface="Arial" panose="020B0604020202020204" pitchFamily="34" charset="0"/>
              <a:buChar char="•"/>
            </a:pPr>
            <a:r>
              <a:rPr lang="en-US" sz="3200" dirty="0"/>
              <a:t>Discussion</a:t>
            </a:r>
          </a:p>
          <a:p>
            <a:pPr lvl="2">
              <a:buFont typeface="Arial" panose="020B0604020202020204" pitchFamily="34" charset="0"/>
              <a:buChar char="•"/>
            </a:pPr>
            <a:r>
              <a:rPr lang="en-US" altLang="en-US" sz="2800" dirty="0"/>
              <a:t>Present a 802.11 contribution(s) for NEND IC activity: A 802.11 perspective on ?????</a:t>
            </a:r>
            <a:endParaRPr lang="en-US" sz="2800" dirty="0"/>
          </a:p>
          <a:p>
            <a:pPr>
              <a:buFont typeface="Arial" panose="020B0604020202020204" pitchFamily="34" charset="0"/>
              <a:buChar char="•"/>
            </a:pPr>
            <a:endParaRPr lang="en-US" sz="3600" dirty="0"/>
          </a:p>
          <a:p>
            <a:endParaRPr lang="en-US" sz="3600"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16169172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p:txBody>
          <a:bodyPr/>
          <a:lstStyle/>
          <a:p>
            <a:pPr marL="0" indent="0">
              <a:defRPr/>
            </a:pPr>
            <a:r>
              <a:rPr lang="en-US" altLang="en-US" sz="2800" dirty="0"/>
              <a:t>Thursday – AM2</a:t>
            </a:r>
          </a:p>
          <a:p>
            <a:pPr marL="457200" indent="-457200">
              <a:buFont typeface="Times New Roman" panose="02020603050405020304" pitchFamily="18" charset="0"/>
              <a:buAutoNum type="arabicPeriod"/>
              <a:defRPr/>
            </a:pPr>
            <a:r>
              <a:rPr lang="en-US" altLang="en-US" dirty="0"/>
              <a:t>Continue discussions on White Paper, Liaison Statements, and contributions (if any) </a:t>
            </a:r>
          </a:p>
          <a:p>
            <a:pPr marL="457200" indent="-457200">
              <a:buFont typeface="Times New Roman" panose="02020603050405020304" pitchFamily="18" charset="0"/>
              <a:buAutoNum type="arabicPeriod"/>
              <a:defRPr/>
            </a:pPr>
            <a:r>
              <a:rPr lang="en-US" dirty="0"/>
              <a:t>Report/Discussion on: NEND ICA: IEEE 802 network enhancements for the next decade Industry Connections Activity</a:t>
            </a:r>
          </a:p>
          <a:p>
            <a:pPr marL="457200" indent="-457200">
              <a:buFont typeface="Times New Roman" panose="02020603050405020304" pitchFamily="18" charset="0"/>
              <a:buAutoNum type="arabicPeriod"/>
              <a:defRPr/>
            </a:pPr>
            <a:r>
              <a:rPr lang="en-US" dirty="0"/>
              <a:t>Discussion on the Future of the AANI SC</a:t>
            </a:r>
          </a:p>
          <a:p>
            <a:pPr marL="457200" indent="-457200">
              <a:buFont typeface="Times New Roman" panose="02020603050405020304" pitchFamily="18" charset="0"/>
              <a:buAutoNum type="arabicPeriod"/>
              <a:defRPr/>
            </a:pPr>
            <a:r>
              <a:rPr lang="en-US" altLang="en-US" dirty="0"/>
              <a:t>Future Sessions Planning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Tree>
    <p:extLst>
      <p:ext uri="{BB962C8B-B14F-4D97-AF65-F5344CB8AC3E}">
        <p14:creationId xmlns:p14="http://schemas.microsoft.com/office/powerpoint/2010/main" val="712088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09599"/>
          </a:xfrm>
        </p:spPr>
        <p:txBody>
          <a:bodyPr/>
          <a:lstStyle/>
          <a:p>
            <a:pPr lvl="0">
              <a:defRPr/>
            </a:pPr>
            <a:r>
              <a:rPr lang="en-US" dirty="0"/>
              <a:t>Discussion on the Future of the AANI SC</a:t>
            </a:r>
          </a:p>
        </p:txBody>
      </p:sp>
      <p:sp>
        <p:nvSpPr>
          <p:cNvPr id="3" name="Content Placeholder 2"/>
          <p:cNvSpPr>
            <a:spLocks noGrp="1"/>
          </p:cNvSpPr>
          <p:nvPr>
            <p:ph idx="1"/>
          </p:nvPr>
        </p:nvSpPr>
        <p:spPr>
          <a:xfrm>
            <a:off x="340785" y="1295400"/>
            <a:ext cx="11048999" cy="5180013"/>
          </a:xfrm>
        </p:spPr>
        <p:txBody>
          <a:bodyPr/>
          <a:lstStyle/>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Tree>
    <p:extLst>
      <p:ext uri="{BB962C8B-B14F-4D97-AF65-F5344CB8AC3E}">
        <p14:creationId xmlns:p14="http://schemas.microsoft.com/office/powerpoint/2010/main" val="24127677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533399"/>
          </a:xfrm>
        </p:spPr>
        <p:txBody>
          <a:bodyPr/>
          <a:lstStyle/>
          <a:p>
            <a:r>
              <a:rPr lang="en-US" altLang="en-US" dirty="0"/>
              <a:t>Future Sessions Planning</a:t>
            </a:r>
          </a:p>
        </p:txBody>
      </p:sp>
      <p:sp>
        <p:nvSpPr>
          <p:cNvPr id="37891" name="Content Placeholder 2"/>
          <p:cNvSpPr>
            <a:spLocks noGrp="1"/>
          </p:cNvSpPr>
          <p:nvPr>
            <p:ph idx="1"/>
          </p:nvPr>
        </p:nvSpPr>
        <p:spPr>
          <a:xfrm>
            <a:off x="762000" y="1371600"/>
            <a:ext cx="10361084" cy="4953000"/>
          </a:xfrm>
        </p:spPr>
        <p:txBody>
          <a:bodyPr/>
          <a:lstStyle/>
          <a:p>
            <a:r>
              <a:rPr lang="en-US" altLang="en-US" dirty="0"/>
              <a:t>Teleconference: </a:t>
            </a:r>
          </a:p>
          <a:p>
            <a:pPr lvl="1"/>
            <a:r>
              <a:rPr lang="en-US" altLang="en-US" dirty="0"/>
              <a:t>How many teleconferences should we plan between now and January? </a:t>
            </a:r>
          </a:p>
          <a:p>
            <a:pPr lvl="1"/>
            <a:r>
              <a:rPr lang="en-US" altLang="en-US" dirty="0"/>
              <a:t>???</a:t>
            </a:r>
          </a:p>
          <a:p>
            <a:pPr lvl="1"/>
            <a:r>
              <a:rPr lang="en-US" altLang="en-US" dirty="0"/>
              <a:t>Topics for discussion/contribution:</a:t>
            </a:r>
          </a:p>
          <a:p>
            <a:pPr marL="914400" lvl="1" indent="-457200">
              <a:buFont typeface="+mj-lt"/>
              <a:buAutoNum type="arabicPeriod"/>
            </a:pPr>
            <a:r>
              <a:rPr lang="en-US" altLang="en-US" dirty="0"/>
              <a:t>NEND IC activity</a:t>
            </a:r>
          </a:p>
          <a:p>
            <a:pPr marL="914400" lvl="1" indent="-457200">
              <a:buFont typeface="+mj-lt"/>
              <a:buAutoNum type="arabicPeriod"/>
            </a:pPr>
            <a:r>
              <a:rPr lang="en-US" altLang="en-US" dirty="0"/>
              <a:t>3GPP Interworking</a:t>
            </a:r>
          </a:p>
          <a:p>
            <a:r>
              <a:rPr lang="en-US" altLang="en-US" dirty="0"/>
              <a:t>14-19 January 2018 F2F,  Irvine, CA, USA:</a:t>
            </a:r>
          </a:p>
          <a:p>
            <a:pPr lvl="1"/>
            <a:r>
              <a:rPr lang="en-US" altLang="en-US" dirty="0"/>
              <a:t>Goals: </a:t>
            </a:r>
          </a:p>
          <a:p>
            <a:pPr lvl="1"/>
            <a:endParaRPr lang="en-US" altLang="en-US" dirty="0"/>
          </a:p>
          <a:p>
            <a:pPr lvl="1"/>
            <a:r>
              <a:rPr lang="en-US" altLang="en-US" dirty="0"/>
              <a:t>2 sessions on Monday PM1 and Thursday AM2 ???</a:t>
            </a:r>
          </a:p>
          <a:p>
            <a:pPr lvl="2"/>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November 2017</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914401" y="1751014"/>
            <a:ext cx="10361084" cy="4113213"/>
          </a:xfrm>
        </p:spPr>
        <p:txBody>
          <a:bodyPr/>
          <a:lstStyle/>
          <a:p>
            <a:r>
              <a:rPr lang="en-US" altLang="en-US" sz="2800" dirty="0"/>
              <a:t>Call for Secretary</a:t>
            </a:r>
          </a:p>
          <a:p>
            <a:pPr eaLnBrk="1" hangingPunct="1"/>
            <a:r>
              <a:rPr lang="en-US" altLang="en-US" sz="2800" dirty="0"/>
              <a:t>Reminders 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sz="2400" dirty="0"/>
              <a:t>Anyone present can vote, present, and make motions</a:t>
            </a:r>
          </a:p>
          <a:p>
            <a:pPr lvl="1" eaLnBrk="1" hangingPunct="1"/>
            <a:r>
              <a:rPr lang="en-US" altLang="en-US" sz="2400" dirty="0"/>
              <a:t>Participation in the AANI SC during a 802.11 F2F meeting counts towards 802.11 voting rights</a:t>
            </a:r>
          </a:p>
          <a:p>
            <a:pPr lvl="1" eaLnBrk="1" hangingPunct="1"/>
            <a:r>
              <a:rPr lang="en-US" altLang="en-US" sz="2400" dirty="0"/>
              <a:t>All technical motions must pass by a 75% majority</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914401" y="762000"/>
            <a:ext cx="10361084" cy="5713414"/>
          </a:xfrm>
        </p:spPr>
        <p:txBody>
          <a:bodyPr/>
          <a:lstStyle/>
          <a:p>
            <a:pPr marL="0" indent="0">
              <a:defRPr/>
            </a:pPr>
            <a:r>
              <a:rPr lang="en-US" altLang="en-US" sz="1800" dirty="0"/>
              <a:t>Monday – PM1 </a:t>
            </a:r>
          </a:p>
          <a:p>
            <a:pPr marL="457200" indent="-457200">
              <a:buFont typeface="Times New Roman" panose="02020603050405020304" pitchFamily="18" charset="0"/>
              <a:buAutoNum type="arabicPeriod"/>
              <a:defRPr/>
            </a:pPr>
            <a:r>
              <a:rPr lang="en-US" altLang="en-US" sz="1600" dirty="0"/>
              <a:t>Call for Secretary</a:t>
            </a:r>
          </a:p>
          <a:p>
            <a:pPr marL="457200" indent="-457200">
              <a:buFont typeface="Times New Roman" panose="02020603050405020304" pitchFamily="18" charset="0"/>
              <a:buAutoNum type="arabicPeriod"/>
              <a:defRPr/>
            </a:pPr>
            <a:r>
              <a:rPr lang="en-US" altLang="en-US" sz="1600" dirty="0"/>
              <a:t>Administrative: Reminders, Rules, Agenda, Guidelines, Resources,  Participation, Approval of Minutes, Announcements</a:t>
            </a:r>
          </a:p>
          <a:p>
            <a:pPr marL="457200" indent="-457200">
              <a:buFont typeface="Times New Roman" panose="02020603050405020304" pitchFamily="18" charset="0"/>
              <a:buAutoNum type="arabicPeriod"/>
              <a:defRPr/>
            </a:pPr>
            <a:r>
              <a:rPr lang="en-US" altLang="en-US" sz="1600" dirty="0"/>
              <a:t>Background/Status</a:t>
            </a:r>
          </a:p>
          <a:p>
            <a:pPr marL="457200" indent="-457200">
              <a:buFont typeface="Times New Roman" panose="02020603050405020304" pitchFamily="18" charset="0"/>
              <a:buAutoNum type="arabicPeriod"/>
              <a:defRPr/>
            </a:pPr>
            <a:r>
              <a:rPr lang="en-US" sz="1600" dirty="0"/>
              <a:t>IEEE 5G and Beyond Technology Roadmap White Paper </a:t>
            </a:r>
          </a:p>
          <a:p>
            <a:pPr marL="457200" indent="-457200">
              <a:buFont typeface="Times New Roman" panose="02020603050405020304" pitchFamily="18" charset="0"/>
              <a:buAutoNum type="arabicPeriod"/>
              <a:defRPr/>
            </a:pPr>
            <a:r>
              <a:rPr lang="en-US" altLang="en-US" sz="1600" dirty="0"/>
              <a:t>Incoming Liaison Statements: </a:t>
            </a:r>
            <a:r>
              <a:rPr lang="en-US" sz="1800" dirty="0"/>
              <a:t>NGMN LS on the NGMN</a:t>
            </a:r>
            <a:r>
              <a:rPr lang="en-US" sz="1200" dirty="0"/>
              <a:t> </a:t>
            </a:r>
            <a:r>
              <a:rPr lang="en-US" sz="1800" dirty="0"/>
              <a:t>“5G End-to-End Architecture Framework”</a:t>
            </a:r>
            <a:endParaRPr lang="en-US" sz="1400" dirty="0"/>
          </a:p>
          <a:p>
            <a:pPr marL="457200" indent="-457200">
              <a:buFont typeface="Times New Roman" panose="02020603050405020304" pitchFamily="18" charset="0"/>
              <a:buAutoNum type="arabicPeriod"/>
              <a:defRPr/>
            </a:pPr>
            <a:r>
              <a:rPr lang="en-US" altLang="en-US" sz="1600" dirty="0"/>
              <a:t>Contributions (if any)</a:t>
            </a:r>
          </a:p>
          <a:p>
            <a:pPr marL="457200" indent="-457200">
              <a:buFont typeface="Times New Roman" panose="02020603050405020304" pitchFamily="18" charset="0"/>
              <a:buAutoNum type="arabicPeriod"/>
              <a:defRPr/>
            </a:pPr>
            <a:r>
              <a:rPr lang="en-US" sz="1600" dirty="0"/>
              <a:t>Discussion on: IEEE 802 network enhancements for the next decade Industry Connections Activity (New 802.1 group to support the “IEEE “5G” Specification” activity)</a:t>
            </a:r>
            <a:endParaRPr lang="en-US" altLang="en-US" sz="1800" dirty="0"/>
          </a:p>
          <a:p>
            <a:pPr marL="0" indent="0">
              <a:defRPr/>
            </a:pPr>
            <a:r>
              <a:rPr lang="en-US" altLang="en-US" sz="1800" dirty="0"/>
              <a:t>Tuesday – PM1</a:t>
            </a:r>
          </a:p>
          <a:p>
            <a:pPr>
              <a:buFont typeface="+mj-lt"/>
              <a:buAutoNum type="arabicPeriod"/>
              <a:defRPr/>
            </a:pPr>
            <a:r>
              <a:rPr lang="en-US" altLang="en-US" sz="1600" dirty="0"/>
              <a:t>  Continue discussions on White Paper, Liaison Statements, and contributions (as necessary)</a:t>
            </a:r>
          </a:p>
          <a:p>
            <a:pPr marL="0" indent="0">
              <a:defRPr/>
            </a:pPr>
            <a:r>
              <a:rPr lang="en-US" altLang="en-US" sz="1800" dirty="0"/>
              <a:t>Thursday – AM2</a:t>
            </a:r>
          </a:p>
          <a:p>
            <a:pPr marL="457200" indent="-457200">
              <a:buFont typeface="Times New Roman" panose="02020603050405020304" pitchFamily="18" charset="0"/>
              <a:buAutoNum type="arabicPeriod"/>
              <a:defRPr/>
            </a:pPr>
            <a:r>
              <a:rPr lang="en-US" altLang="en-US" sz="1600" dirty="0"/>
              <a:t>Continue discussions on White Paper, Liaison Statements, and contributions (as necessary) </a:t>
            </a:r>
          </a:p>
          <a:p>
            <a:pPr marL="457200" indent="-457200">
              <a:buFont typeface="Times New Roman" panose="02020603050405020304" pitchFamily="18" charset="0"/>
              <a:buAutoNum type="arabicPeriod"/>
              <a:defRPr/>
            </a:pPr>
            <a:r>
              <a:rPr lang="en-US" sz="1600" dirty="0"/>
              <a:t>Report/Discussion on: NEND ICA: IEEE 802 network enhancements for the next decade Industry Connections Activity</a:t>
            </a:r>
          </a:p>
          <a:p>
            <a:pPr marL="457200" indent="-457200">
              <a:buFont typeface="Times New Roman" panose="02020603050405020304" pitchFamily="18" charset="0"/>
              <a:buAutoNum type="arabicPeriod"/>
              <a:defRPr/>
            </a:pPr>
            <a:r>
              <a:rPr lang="en-US" sz="1600" dirty="0"/>
              <a:t>Discussion on the Future of the AANI SC</a:t>
            </a:r>
          </a:p>
          <a:p>
            <a:pPr marL="457200" indent="-457200">
              <a:buFont typeface="Times New Roman" panose="02020603050405020304" pitchFamily="18" charset="0"/>
              <a:buAutoNum type="arabicPeriod"/>
              <a:defRPr/>
            </a:pPr>
            <a:r>
              <a:rPr lang="en-US" altLang="en-US" sz="1600" dirty="0"/>
              <a:t>Future Sessions Planning</a:t>
            </a:r>
          </a:p>
          <a:p>
            <a:pPr marL="457200" indent="-457200">
              <a:buFont typeface="Times New Roman" panose="02020603050405020304" pitchFamily="18" charset="0"/>
              <a:buAutoNum type="arabicPeriod"/>
              <a:defRPr/>
            </a:pPr>
            <a:endParaRPr lang="en-US" altLang="en-US" sz="1600" dirty="0"/>
          </a:p>
          <a:p>
            <a:pPr marL="457200" indent="-457200">
              <a:buFont typeface="Times New Roman" panose="02020603050405020304" pitchFamily="18" charset="0"/>
              <a:buAutoNum type="arabicPeriod"/>
              <a:defRPr/>
            </a:pPr>
            <a:endParaRPr lang="en-US" altLang="en-US" sz="1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914401" y="685801"/>
            <a:ext cx="10361084" cy="457199"/>
          </a:xfrm>
        </p:spPr>
        <p:txBody>
          <a:bodyPr/>
          <a:lstStyle/>
          <a:p>
            <a:r>
              <a:rPr lang="en-US" altLang="en-US" u="sng" dirty="0"/>
              <a:t>Guidelines for IEEE-SA Meetings</a:t>
            </a:r>
            <a:endParaRPr lang="en-US" altLang="en-US" dirty="0"/>
          </a:p>
        </p:txBody>
      </p:sp>
      <p:sp>
        <p:nvSpPr>
          <p:cNvPr id="14339" name="Rectangle 4"/>
          <p:cNvSpPr>
            <a:spLocks noGrp="1" noChangeArrowheads="1"/>
          </p:cNvSpPr>
          <p:nvPr>
            <p:ph idx="1"/>
          </p:nvPr>
        </p:nvSpPr>
        <p:spPr>
          <a:xfrm>
            <a:off x="914401" y="1143000"/>
            <a:ext cx="10361084" cy="4113213"/>
          </a:xfrm>
        </p:spPr>
        <p:txBody>
          <a:bodyPr/>
          <a:lstStyle/>
          <a:p>
            <a:pPr marL="230188" indent="-230188">
              <a:lnSpc>
                <a:spcPct val="80000"/>
              </a:lnSpc>
              <a:buClr>
                <a:srgbClr val="CC3300"/>
              </a:buClr>
              <a:buSzPct val="50000"/>
              <a:buFont typeface="Monotype Sorts" charset="2"/>
              <a:buChar char="l"/>
            </a:pPr>
            <a:endParaRPr lang="en-US" altLang="en-US" sz="700" b="0" u="sng" dirty="0">
              <a:solidFill>
                <a:srgbClr val="FF0000"/>
              </a:solidFill>
              <a:latin typeface="Arial" panose="020B0604020202020204" pitchFamily="34" charset="0"/>
            </a:endParaRP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All IEEE-SA standards meetings shall be conducted in compliance with all applicable laws, including antitrust and competition laws.</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the interpretation, validity, or essentiality of patents/patent claims. </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specific license rates, terms, or conditions.</a:t>
            </a:r>
          </a:p>
          <a:p>
            <a:pPr marL="630238" lvl="1">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2">
              <a:lnSpc>
                <a:spcPct val="80000"/>
              </a:lnSpc>
              <a:spcAft>
                <a:spcPct val="40000"/>
              </a:spcAft>
              <a:buClr>
                <a:srgbClr val="CC3300"/>
              </a:buClr>
              <a:buSzPct val="50000"/>
              <a:buFont typeface="Monotype Sorts" charset="2"/>
              <a:buChar char="l"/>
            </a:pPr>
            <a:r>
              <a:rPr lang="en-GB" altLang="en-US" sz="1600" dirty="0">
                <a:solidFill>
                  <a:srgbClr val="000099"/>
                </a:solidFill>
                <a:latin typeface="Arial" panose="020B0604020202020204" pitchFamily="34" charset="0"/>
              </a:rPr>
              <a:t>Technical considerations remain primary focus</a:t>
            </a:r>
            <a:endParaRPr lang="en-US" altLang="en-US" sz="1600" dirty="0">
              <a:solidFill>
                <a:srgbClr val="000099"/>
              </a:solidFill>
              <a:latin typeface="Arial" panose="020B0604020202020204" pitchFamily="34" charset="0"/>
            </a:endParaRP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or engage in the fixing of product prices, allocation of customers, or division of sales markets.</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the status or substance of ongoing or threatened litigation.</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be silent if inappropriate topics are discussed… do formally object.</a:t>
            </a:r>
          </a:p>
          <a:p>
            <a:pPr marL="230188" indent="-230188" algn="ctr">
              <a:lnSpc>
                <a:spcPct val="80000"/>
              </a:lnSpc>
              <a:buClr>
                <a:srgbClr val="CC3300"/>
              </a:buClr>
              <a:buSzPct val="50000"/>
            </a:pPr>
            <a:r>
              <a:rPr lang="en-US" altLang="en-US" sz="1200" dirty="0">
                <a:solidFill>
                  <a:srgbClr val="000099"/>
                </a:solidFill>
                <a:latin typeface="Arial" panose="020B0604020202020204" pitchFamily="34" charset="0"/>
              </a:rPr>
              <a:t>---------------------------------------------------------------   </a:t>
            </a:r>
          </a:p>
          <a:p>
            <a:pPr marL="230188" indent="-230188" algn="ctr">
              <a:lnSpc>
                <a:spcPct val="80000"/>
              </a:lnSpc>
              <a:buClr>
                <a:srgbClr val="CC3300"/>
              </a:buClr>
              <a:buSzPct val="50000"/>
            </a:pPr>
            <a:r>
              <a:rPr lang="en-US" altLang="en-US" sz="14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 </a:t>
            </a:r>
            <a:br>
              <a:rPr lang="en-US" altLang="en-US" sz="1400" dirty="0">
                <a:solidFill>
                  <a:srgbClr val="000099"/>
                </a:solidFill>
                <a:latin typeface="Arial" panose="020B0604020202020204" pitchFamily="34" charset="0"/>
              </a:rPr>
            </a:br>
            <a:endParaRPr lang="en-US" altLang="en-US" sz="1400" dirty="0">
              <a:solidFill>
                <a:srgbClr val="000099"/>
              </a:solidFill>
              <a:latin typeface="Arial" panose="020B0604020202020204" pitchFamily="34" charset="0"/>
            </a:endParaRPr>
          </a:p>
          <a:p>
            <a:pPr marL="230188" indent="-230188" algn="ctr">
              <a:lnSpc>
                <a:spcPct val="80000"/>
              </a:lnSpc>
              <a:buClr>
                <a:srgbClr val="CC3300"/>
              </a:buClr>
              <a:buSzPct val="50000"/>
            </a:pPr>
            <a:r>
              <a:rPr lang="en-US" altLang="en-US" sz="1400" dirty="0">
                <a:solidFill>
                  <a:srgbClr val="000099"/>
                </a:solidFill>
                <a:latin typeface="Arial" panose="020B0604020202020204" pitchFamily="34" charset="0"/>
              </a:rPr>
              <a:t>See </a:t>
            </a:r>
            <a:r>
              <a:rPr lang="en-US" altLang="en-US" sz="1400" i="1" dirty="0">
                <a:solidFill>
                  <a:srgbClr val="000099"/>
                </a:solidFill>
                <a:latin typeface="Arial" panose="020B0604020202020204" pitchFamily="34" charset="0"/>
              </a:rPr>
              <a:t>IEEE-SA Standards Board Operations Manual</a:t>
            </a:r>
            <a:r>
              <a:rPr lang="en-US" altLang="en-US" sz="1400" dirty="0">
                <a:solidFill>
                  <a:srgbClr val="000099"/>
                </a:solidFill>
                <a:latin typeface="Arial" panose="020B0604020202020204" pitchFamily="34" charset="0"/>
              </a:rPr>
              <a:t>, clause 5.3.10 and </a:t>
            </a:r>
            <a:r>
              <a:rPr lang="en-GB" altLang="en-US" sz="14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400" dirty="0">
                <a:solidFill>
                  <a:srgbClr val="000099"/>
                </a:solidFill>
                <a:latin typeface="Arial" panose="020B0604020202020204" pitchFamily="34" charset="0"/>
              </a:rPr>
              <a:t> for more details.</a:t>
            </a:r>
          </a:p>
          <a:p>
            <a:pPr marL="230188" indent="-230188" algn="ctr">
              <a:lnSpc>
                <a:spcPct val="80000"/>
              </a:lnSpc>
              <a:buClr>
                <a:srgbClr val="CC3300"/>
              </a:buClr>
              <a:buSzPct val="50000"/>
            </a:pPr>
            <a:r>
              <a:rPr lang="en-US" altLang="en-US" sz="1400" dirty="0">
                <a:solidFill>
                  <a:srgbClr val="000099"/>
                </a:solidFill>
                <a:latin typeface="Arial" panose="020B0604020202020204" pitchFamily="34" charset="0"/>
              </a:rPr>
              <a:t>This slide set is available </a:t>
            </a:r>
            <a:br>
              <a:rPr lang="en-US" altLang="en-US" sz="1400" dirty="0">
                <a:solidFill>
                  <a:srgbClr val="000099"/>
                </a:solidFill>
                <a:latin typeface="Arial" panose="020B0604020202020204" pitchFamily="34" charset="0"/>
              </a:rPr>
            </a:br>
            <a:r>
              <a:rPr lang="en-US" altLang="en-US" sz="1400" dirty="0">
                <a:solidFill>
                  <a:srgbClr val="000099"/>
                </a:solidFill>
                <a:latin typeface="Arial" panose="020B0604020202020204" pitchFamily="34" charset="0"/>
              </a:rPr>
              <a:t>at https://development.standards.ieee.org/myproject/Public/mytools/mob/slideset.ppt</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4010377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2800" u="sng"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November 2017</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dirty="0"/>
              <a:t>Approval of Minutes</a:t>
            </a:r>
          </a:p>
        </p:txBody>
      </p:sp>
      <p:sp>
        <p:nvSpPr>
          <p:cNvPr id="18435" name="Content Placeholder 2"/>
          <p:cNvSpPr>
            <a:spLocks noGrp="1"/>
          </p:cNvSpPr>
          <p:nvPr>
            <p:ph idx="1"/>
          </p:nvPr>
        </p:nvSpPr>
        <p:spPr>
          <a:xfrm>
            <a:off x="914401" y="1371600"/>
            <a:ext cx="10361084" cy="4799013"/>
          </a:xfrm>
        </p:spPr>
        <p:txBody>
          <a:bodyPr/>
          <a:lstStyle/>
          <a:p>
            <a:r>
              <a:rPr lang="en-US" altLang="en-US" dirty="0"/>
              <a:t>Minutes from the September F2F Meeting in Hawaii,  USA:</a:t>
            </a:r>
            <a:br>
              <a:rPr lang="en-US" altLang="en-US" dirty="0"/>
            </a:br>
            <a:r>
              <a:rPr lang="en-US" altLang="en-US" dirty="0">
                <a:hlinkClick r:id="rId2"/>
              </a:rPr>
              <a:t>11-17/1458r1</a:t>
            </a:r>
            <a:endParaRPr lang="en-US" altLang="en-US" dirty="0"/>
          </a:p>
          <a:p>
            <a:r>
              <a:rPr lang="en-US" altLang="en-US" dirty="0"/>
              <a:t>	</a:t>
            </a:r>
            <a:r>
              <a:rPr lang="en-US" altLang="en-US" sz="2000" dirty="0"/>
              <a:t>Comments?</a:t>
            </a:r>
          </a:p>
          <a:p>
            <a:r>
              <a:rPr lang="en-US" altLang="en-US" dirty="0"/>
              <a:t> 	</a:t>
            </a:r>
            <a:r>
              <a:rPr lang="en-US" altLang="en-US" sz="2000" dirty="0"/>
              <a:t>Objections to approving the minutes?</a:t>
            </a:r>
          </a:p>
          <a:p>
            <a:endParaRPr lang="en-US" altLang="en-US" sz="2000" dirty="0"/>
          </a:p>
          <a:p>
            <a:pPr marL="800100" lvl="1" indent="-342900">
              <a:buFont typeface="Arial" panose="020B0604020202020204" pitchFamily="34" charset="0"/>
              <a:buChar char="•"/>
            </a:pPr>
            <a:endParaRPr lang="en-US" altLang="en-US" dirty="0"/>
          </a:p>
          <a:p>
            <a:endParaRPr lang="en-US" altLang="en-US" sz="2000" dirty="0"/>
          </a:p>
          <a:p>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40877094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914401" y="685801"/>
            <a:ext cx="10361084" cy="609599"/>
          </a:xfrm>
        </p:spPr>
        <p:txBody>
          <a:bodyPr/>
          <a:lstStyle/>
          <a:p>
            <a:r>
              <a:rPr lang="en-US" altLang="en-US" dirty="0"/>
              <a:t>AANI SC Background</a:t>
            </a:r>
          </a:p>
        </p:txBody>
      </p:sp>
      <p:sp>
        <p:nvSpPr>
          <p:cNvPr id="20483" name="Content Placeholder 2"/>
          <p:cNvSpPr>
            <a:spLocks noGrp="1"/>
          </p:cNvSpPr>
          <p:nvPr>
            <p:ph idx="1"/>
          </p:nvPr>
        </p:nvSpPr>
        <p:spPr>
          <a:xfrm>
            <a:off x="914401" y="1524000"/>
            <a:ext cx="10361084" cy="4724399"/>
          </a:xfrm>
        </p:spPr>
        <p:txBody>
          <a:bodyPr/>
          <a:lstStyle/>
          <a:p>
            <a:r>
              <a:rPr lang="en-US" altLang="en-US" sz="2000" dirty="0"/>
              <a:t>At the July 802 Plenary meeting in San Diego 802.11 passed a motion to form this standing committee [</a:t>
            </a:r>
            <a:r>
              <a:rPr lang="en-US" sz="2000" dirty="0">
                <a:hlinkClick r:id="rId3"/>
              </a:rPr>
              <a:t>11-16/1057r1</a:t>
            </a:r>
            <a:r>
              <a:rPr lang="en-US" altLang="en-US" sz="2000" dirty="0"/>
              <a:t>]</a:t>
            </a:r>
          </a:p>
          <a:p>
            <a:r>
              <a:rPr lang="en-US" altLang="en-US" sz="2000" dirty="0"/>
              <a:t>Liaison Statements Sent:</a:t>
            </a:r>
          </a:p>
          <a:p>
            <a:pPr>
              <a:buFont typeface="Arial" panose="020B0604020202020204" pitchFamily="34" charset="0"/>
              <a:buChar char="•"/>
            </a:pPr>
            <a:r>
              <a:rPr lang="en-US" altLang="en-US" sz="2000" dirty="0"/>
              <a:t>802.11 sent an LS (</a:t>
            </a:r>
            <a:r>
              <a:rPr lang="en-US" altLang="en-US" sz="2000" dirty="0">
                <a:hlinkClick r:id="rId4"/>
              </a:rPr>
              <a:t>11-16/1101r10</a:t>
            </a:r>
            <a:r>
              <a:rPr lang="en-US" altLang="en-US" sz="2000" dirty="0"/>
              <a:t>) to 3GPP RAN and SA (9/16)</a:t>
            </a:r>
          </a:p>
          <a:p>
            <a:pPr>
              <a:buFont typeface="Arial" panose="020B0604020202020204" pitchFamily="34" charset="0"/>
              <a:buChar char="•"/>
            </a:pPr>
            <a:r>
              <a:rPr lang="en-US" altLang="en-US" sz="2000" dirty="0"/>
              <a:t>802.11 sent an LS (</a:t>
            </a:r>
            <a:r>
              <a:rPr lang="en-US" altLang="en-US" sz="2000" dirty="0">
                <a:hlinkClick r:id="rId5"/>
              </a:rPr>
              <a:t>11-16-/510r2</a:t>
            </a:r>
            <a:r>
              <a:rPr lang="en-US" altLang="en-US" sz="2000" dirty="0"/>
              <a:t>) to 3GPP RAN2 (1/17)</a:t>
            </a:r>
          </a:p>
          <a:p>
            <a:pPr>
              <a:buFont typeface="Arial" panose="020B0604020202020204" pitchFamily="34" charset="0"/>
              <a:buChar char="•"/>
            </a:pPr>
            <a:r>
              <a:rPr lang="en-US" altLang="en-US" sz="2000" dirty="0"/>
              <a:t>802.11 sent an LS (</a:t>
            </a:r>
            <a:r>
              <a:rPr lang="en-US" altLang="en-US" sz="2000" dirty="0">
                <a:hlinkClick r:id="rId6"/>
              </a:rPr>
              <a:t>11-16/1573r3</a:t>
            </a:r>
            <a:r>
              <a:rPr lang="en-US" altLang="en-US" sz="2000" dirty="0"/>
              <a:t>) to 3GPP RAN (1/17)</a:t>
            </a:r>
          </a:p>
          <a:p>
            <a:pPr>
              <a:buFont typeface="Arial" panose="020B0604020202020204" pitchFamily="34" charset="0"/>
              <a:buChar char="•"/>
            </a:pPr>
            <a:r>
              <a:rPr lang="en-US" altLang="en-US" sz="2000" dirty="0"/>
              <a:t>802.11 sent an LS (</a:t>
            </a:r>
            <a:r>
              <a:rPr lang="en-US" altLang="en-US" sz="2000" dirty="0">
                <a:hlinkClick r:id="rId7"/>
              </a:rPr>
              <a:t>11-17-0378r2</a:t>
            </a:r>
            <a:r>
              <a:rPr lang="en-US" altLang="en-US" sz="2000" dirty="0"/>
              <a:t>) to 3GPP RAN2 (5/17)</a:t>
            </a:r>
          </a:p>
          <a:p>
            <a:pPr>
              <a:buFont typeface="Arial" panose="020B0604020202020204" pitchFamily="34" charset="0"/>
              <a:buChar char="•"/>
            </a:pPr>
            <a:r>
              <a:rPr lang="en-US" altLang="en-US" sz="2000" dirty="0"/>
              <a:t>802.11 sent an LS (</a:t>
            </a:r>
            <a:r>
              <a:rPr lang="en-US" altLang="en-US" sz="2000" dirty="0">
                <a:hlinkClick r:id="rId8"/>
              </a:rPr>
              <a:t>11-16/1574r3</a:t>
            </a:r>
            <a:r>
              <a:rPr lang="en-US" altLang="en-US" sz="2000" dirty="0"/>
              <a:t>) to 3GPP SA (5/17)</a:t>
            </a:r>
          </a:p>
          <a:p>
            <a:pPr marL="0" indent="0"/>
            <a:r>
              <a:rPr lang="en-US" altLang="en-US" sz="2000" dirty="0"/>
              <a:t>Liaison Statements Received:</a:t>
            </a:r>
          </a:p>
          <a:p>
            <a:pPr>
              <a:buFont typeface="Arial" panose="020B0604020202020204" pitchFamily="34" charset="0"/>
              <a:buChar char="•"/>
            </a:pPr>
            <a:r>
              <a:rPr lang="en-US" altLang="en-US" sz="2000" dirty="0"/>
              <a:t>3GPP RAN2 WG sent an LS (</a:t>
            </a:r>
            <a:r>
              <a:rPr lang="en-US" altLang="en-US" sz="2000" dirty="0">
                <a:hlinkClick r:id="rId9"/>
              </a:rPr>
              <a:t>11-17/0315r0</a:t>
            </a:r>
            <a:r>
              <a:rPr lang="en-US" altLang="en-US" sz="2000" dirty="0"/>
              <a:t>) (3/17)</a:t>
            </a:r>
          </a:p>
          <a:p>
            <a:pPr>
              <a:buFont typeface="Arial" panose="020B0604020202020204" pitchFamily="34" charset="0"/>
              <a:buChar char="•"/>
            </a:pPr>
            <a:r>
              <a:rPr lang="en-US" altLang="en-US" sz="2000" dirty="0"/>
              <a:t>3GPP RAN TSG sent an LS (</a:t>
            </a:r>
            <a:r>
              <a:rPr lang="en-US" altLang="en-US" sz="2000" dirty="0">
                <a:hlinkClick r:id="rId10"/>
              </a:rPr>
              <a:t>11-17/0444r0</a:t>
            </a:r>
            <a:r>
              <a:rPr lang="en-US" altLang="en-US" sz="2000" dirty="0"/>
              <a:t>) (3/17)</a:t>
            </a:r>
          </a:p>
          <a:p>
            <a:pPr>
              <a:buFont typeface="Arial" panose="020B0604020202020204" pitchFamily="34" charset="0"/>
              <a:buChar char="•"/>
            </a:pPr>
            <a:r>
              <a:rPr lang="en-US" altLang="en-US" sz="2000" dirty="0"/>
              <a:t>3GPP SA TSG sent an LS (</a:t>
            </a:r>
            <a:r>
              <a:rPr lang="en-US" altLang="en-US" sz="2000" dirty="0">
                <a:hlinkClick r:id="rId11"/>
              </a:rPr>
              <a:t>11-17/0903r0</a:t>
            </a:r>
            <a:r>
              <a:rPr lang="en-US" altLang="en-US" sz="2000" dirty="0"/>
              <a:t>) (6/17)</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00681780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7285</TotalTime>
  <Words>2254</Words>
  <Application>Microsoft Office PowerPoint</Application>
  <PresentationFormat>Widescreen</PresentationFormat>
  <Paragraphs>336</Paragraphs>
  <Slides>29</Slides>
  <Notes>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6" baseType="lpstr">
      <vt:lpstr>Arial Unicode MS</vt:lpstr>
      <vt:lpstr>MS Gothic</vt:lpstr>
      <vt:lpstr>Arial</vt:lpstr>
      <vt:lpstr>Monotype Sorts</vt:lpstr>
      <vt:lpstr>Times New Roman</vt:lpstr>
      <vt:lpstr>Office Theme</vt:lpstr>
      <vt:lpstr>Document</vt:lpstr>
      <vt:lpstr>AANI SC Agenda</vt:lpstr>
      <vt:lpstr>Abstract</vt:lpstr>
      <vt:lpstr>Reminders and Rules</vt:lpstr>
      <vt:lpstr>Agenda</vt:lpstr>
      <vt:lpstr>Guidelines for IEEE-SA Meetings</vt:lpstr>
      <vt:lpstr>Resources – URLs</vt:lpstr>
      <vt:lpstr>Participation in IEEE 802 Meetings</vt:lpstr>
      <vt:lpstr>Approval of Minutes</vt:lpstr>
      <vt:lpstr>AANI SC Background</vt:lpstr>
      <vt:lpstr>AANI Status</vt:lpstr>
      <vt:lpstr>IEEE 5G and Beyond Technology Roadmap White Paper</vt:lpstr>
      <vt:lpstr>IEEE 5G and Beyond Technology Roadmap White Paper</vt:lpstr>
      <vt:lpstr>IEEE 5G and Beyond Technology Roadmap White Paper</vt:lpstr>
      <vt:lpstr>NGMN LS on the NGMN Architecture Framework</vt:lpstr>
      <vt:lpstr>NGMN LS on the NGMN</vt:lpstr>
      <vt:lpstr>NGMN LS on the NGMN</vt:lpstr>
      <vt:lpstr>Contributions</vt:lpstr>
      <vt:lpstr>Status/Background:  IEEE 802 network enhancements for the next decade Industry Connections Activity</vt:lpstr>
      <vt:lpstr>Status/Background: IEEE 802 network enhancements for the next decade Industry Connections Activity</vt:lpstr>
      <vt:lpstr>IEEE 802 network enhancements for the next decade Industry Connections Activity  Contributions/Discussion</vt:lpstr>
      <vt:lpstr>Agenda</vt:lpstr>
      <vt:lpstr>Status: NEND ICA IEEE 802 network enhancements for the next decade Industry Connections Activity</vt:lpstr>
      <vt:lpstr>Agenda</vt:lpstr>
      <vt:lpstr>Contributions</vt:lpstr>
      <vt:lpstr>IEEE 802 network enhancements for the next decade Industry Connections Activity – Contributions/Discussion</vt:lpstr>
      <vt:lpstr>Agenda</vt:lpstr>
      <vt:lpstr>Discussion on the Future of the AANI SC</vt:lpstr>
      <vt:lpstr>Future Sessions Planning</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Levy, Joseph</dc:creator>
  <cp:lastModifiedBy>Levy, Joseph</cp:lastModifiedBy>
  <cp:revision>93</cp:revision>
  <cp:lastPrinted>1601-01-01T00:00:00Z</cp:lastPrinted>
  <dcterms:created xsi:type="dcterms:W3CDTF">2017-06-02T20:57:23Z</dcterms:created>
  <dcterms:modified xsi:type="dcterms:W3CDTF">2017-11-06T20:23:38Z</dcterms:modified>
</cp:coreProperties>
</file>