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58" r:id="rId18"/>
    <p:sldId id="315" r:id="rId19"/>
    <p:sldId id="371" r:id="rId20"/>
    <p:sldId id="356" r:id="rId21"/>
    <p:sldId id="357" r:id="rId22"/>
    <p:sldId id="281" r:id="rId23"/>
    <p:sldId id="282" r:id="rId24"/>
    <p:sldId id="283" r:id="rId25"/>
    <p:sldId id="284" r:id="rId26"/>
    <p:sldId id="285" r:id="rId27"/>
    <p:sldId id="286" r:id="rId28"/>
    <p:sldId id="287" r:id="rId29"/>
    <p:sldId id="290" r:id="rId30"/>
    <p:sldId id="289" r:id="rId31"/>
    <p:sldId id="322" r:id="rId32"/>
    <p:sldId id="327" r:id="rId33"/>
    <p:sldId id="304" r:id="rId34"/>
    <p:sldId id="308" r:id="rId35"/>
    <p:sldId id="306" r:id="rId36"/>
    <p:sldId id="330" r:id="rId37"/>
    <p:sldId id="305" r:id="rId38"/>
    <p:sldId id="328" r:id="rId39"/>
    <p:sldId id="363" r:id="rId40"/>
    <p:sldId id="364" r:id="rId41"/>
    <p:sldId id="365" r:id="rId42"/>
    <p:sldId id="366" r:id="rId43"/>
    <p:sldId id="325" r:id="rId44"/>
    <p:sldId id="326" r:id="rId45"/>
    <p:sldId id="373" r:id="rId46"/>
    <p:sldId id="374" r:id="rId47"/>
    <p:sldId id="375" r:id="rId48"/>
    <p:sldId id="377" r:id="rId49"/>
    <p:sldId id="378" r:id="rId50"/>
    <p:sldId id="379" r:id="rId51"/>
    <p:sldId id="349" r:id="rId52"/>
    <p:sldId id="350" r:id="rId53"/>
    <p:sldId id="352" r:id="rId54"/>
    <p:sldId id="353" r:id="rId55"/>
    <p:sldId id="291" r:id="rId56"/>
    <p:sldId id="333" r:id="rId57"/>
    <p:sldId id="314" r:id="rId58"/>
    <p:sldId id="309" r:id="rId59"/>
    <p:sldId id="294" r:id="rId60"/>
    <p:sldId id="354" r:id="rId61"/>
    <p:sldId id="296" r:id="rId62"/>
    <p:sldId id="297" r:id="rId63"/>
    <p:sldId id="298" r:id="rId64"/>
    <p:sldId id="339" r:id="rId65"/>
    <p:sldId id="299" r:id="rId66"/>
    <p:sldId id="300" r:id="rId67"/>
    <p:sldId id="301" r:id="rId68"/>
    <p:sldId id="347" r:id="rId69"/>
    <p:sldId id="348" r:id="rId70"/>
    <p:sldId id="258" r:id="rId71"/>
    <p:sldId id="259" r:id="rId72"/>
    <p:sldId id="260" r:id="rId73"/>
    <p:sldId id="261" r:id="rId74"/>
    <p:sldId id="262" r:id="rId75"/>
    <p:sldId id="263" r:id="rId76"/>
    <p:sldId id="264" r:id="rId7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58"/>
            <p14:sldId id="315"/>
            <p14:sldId id="371"/>
            <p14:sldId id="356"/>
            <p14:sldId id="357"/>
          </p14:sldIdLst>
        </p14:section>
        <p14:section name="Slot # 1" id="{A8BC1F47-3153-4394-9D00-B4D234301B74}">
          <p14:sldIdLst>
            <p14:sldId id="281"/>
            <p14:sldId id="282"/>
            <p14:sldId id="283"/>
            <p14:sldId id="284"/>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63"/>
            <p14:sldId id="364"/>
            <p14:sldId id="365"/>
            <p14:sldId id="366"/>
            <p14:sldId id="325"/>
            <p14:sldId id="326"/>
          </p14:sldIdLst>
        </p14:section>
        <p14:section name="Slot #4" id="{D728F9D2-D137-419C-BAFA-52FA016E6A80}">
          <p14:sldIdLst>
            <p14:sldId id="373"/>
            <p14:sldId id="374"/>
            <p14:sldId id="375"/>
            <p14:sldId id="377"/>
            <p14:sldId id="378"/>
            <p14:sldId id="379"/>
          </p14:sldIdLst>
        </p14:section>
        <p14:section name="Slot #5" id="{BC53A078-CFD0-4CD3-BEED-747D5107E17F}">
          <p14:sldIdLst>
            <p14:sldId id="349"/>
            <p14:sldId id="350"/>
            <p14:sldId id="352"/>
            <p14:sldId id="353"/>
            <p14:sldId id="291"/>
            <p14:sldId id="333"/>
            <p14:sldId id="314"/>
            <p14:sldId id="309"/>
            <p14:sldId id="294"/>
            <p14:sldId id="354"/>
            <p14:sldId id="296"/>
            <p14:sldId id="297"/>
          </p14:sldIdLst>
        </p14:section>
        <p14:section name="Backup" id="{47BEF69D-F599-4CC7-B784-3CC168788F46}">
          <p14:sldIdLst>
            <p14:sldId id="298"/>
            <p14:sldId id="339"/>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4485" autoAdjust="0"/>
    <p:restoredTop sz="94660"/>
  </p:normalViewPr>
  <p:slideViewPr>
    <p:cSldViewPr>
      <p:cViewPr varScale="1">
        <p:scale>
          <a:sx n="82" d="100"/>
          <a:sy n="82" d="100"/>
        </p:scale>
        <p:origin x="149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2860048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3441632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2173084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59</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235094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802.11-17/1552r05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2017-11-08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59"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38160939"/>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(11-17-1481).  </a:t>
            </a:r>
          </a:p>
          <a:p>
            <a:pPr algn="just">
              <a:spcBef>
                <a:spcPct val="20000"/>
              </a:spcBef>
              <a:buFontTx/>
              <a:buChar char="•"/>
            </a:pPr>
            <a:r>
              <a:rPr lang="en-US" altLang="en-US" sz="2000" b="0" dirty="0" smtClean="0"/>
              <a:t>Review </a:t>
            </a:r>
            <a:r>
              <a:rPr lang="en-US" altLang="en-US" sz="2000" b="0" dirty="0"/>
              <a:t>and consider adopting of SFD working draft.</a:t>
            </a:r>
          </a:p>
          <a:p>
            <a:pPr marL="342900" lvl="1" indent="-342900" algn="just">
              <a:spcBef>
                <a:spcPct val="20000"/>
              </a:spcBef>
              <a:buFontTx/>
              <a:buChar char="•"/>
            </a:pPr>
            <a:r>
              <a:rPr lang="en-US" altLang="en-US" dirty="0"/>
              <a:t>Review </a:t>
            </a:r>
            <a:r>
              <a:rPr lang="en-US" altLang="en-US" dirty="0" smtClean="0"/>
              <a:t>WGs feedback on PAR and CSD change </a:t>
            </a:r>
            <a:r>
              <a:rPr lang="en-US" altLang="en-US" dirty="0"/>
              <a:t>proposals to cover secured location activity.</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r>
              <a:rPr lang="en-US" altLang="en-US" sz="1800" dirty="0" smtClean="0"/>
              <a:t>.</a:t>
            </a:r>
          </a:p>
          <a:p>
            <a:pPr lvl="1" algn="just">
              <a:spcBef>
                <a:spcPct val="20000"/>
              </a:spcBef>
              <a:buFontTx/>
              <a:buChar char="•"/>
            </a:pPr>
            <a:r>
              <a:rPr lang="en-US" altLang="en-US" sz="1800" dirty="0" smtClean="0"/>
              <a:t>Review initial Amendment structure template.</a:t>
            </a:r>
            <a:endParaRPr lang="en-US" altLang="en-US" sz="1800" dirty="0"/>
          </a:p>
          <a:p>
            <a:pPr algn="just">
              <a:spcBef>
                <a:spcPct val="20000"/>
              </a:spcBef>
              <a:buFontTx/>
              <a:buChar char="•"/>
            </a:pPr>
            <a:r>
              <a:rPr lang="en-US" altLang="en-US" sz="2000" b="0" dirty="0" smtClean="0"/>
              <a:t>Review program timelines and consider updated timelines.</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643401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4276272876"/>
              </p:ext>
            </p:extLst>
          </p:nvPr>
        </p:nvGraphicFramePr>
        <p:xfrm>
          <a:off x="380206" y="1484784"/>
          <a:ext cx="8458200" cy="5120432"/>
        </p:xfrm>
        <a:graphic>
          <a:graphicData uri="http://schemas.openxmlformats.org/drawingml/2006/table">
            <a:tbl>
              <a:tblPr firstRow="1" bandRow="1">
                <a:tableStyleId>{21E4AEA4-8DFA-4A89-87EB-49C32662AFE0}</a:tableStyleId>
              </a:tblPr>
              <a:tblGrid>
                <a:gridCol w="1205558"/>
                <a:gridCol w="1834108"/>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11-17-1552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Nov 2017 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11-17-1481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48656">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b="0" strike="noStrike" dirty="0" smtClean="0"/>
                        <a:t>11-17-1700</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Feng Jiang</a:t>
                      </a:r>
                    </a:p>
                  </a:txBody>
                  <a:tcPr marT="45712" marB="45712"/>
                </a:tc>
                <a:tc>
                  <a:txBody>
                    <a:bodyPr/>
                    <a:lstStyle/>
                    <a:p>
                      <a:r>
                        <a:rPr lang="en-US" sz="1600" b="0" strike="noStrike" dirty="0" smtClean="0"/>
                        <a:t>Power Control for Multiuser Ranging </a:t>
                      </a:r>
                      <a:endParaRPr lang="en-US" sz="1600" b="0" strike="noStrike" dirty="0"/>
                    </a:p>
                  </a:txBody>
                  <a:tcPr marT="45712" marB="45712"/>
                </a:tc>
                <a:tc>
                  <a:txBody>
                    <a:bodyPr/>
                    <a:lstStyle/>
                    <a:p>
                      <a:r>
                        <a:rPr lang="en-US" sz="1600" b="0" strike="noStrike" dirty="0" smtClean="0"/>
                        <a:t>SFD</a:t>
                      </a:r>
                      <a:endParaRPr lang="en-US" sz="1600" b="0" strike="noStrike" dirty="0"/>
                    </a:p>
                  </a:txBody>
                  <a:tcPr marT="45712" marB="45712"/>
                </a:tc>
              </a:tr>
              <a:tr h="213355">
                <a:tc>
                  <a:txBody>
                    <a:bodyPr/>
                    <a:lstStyle/>
                    <a:p>
                      <a:r>
                        <a:rPr lang="en-US" sz="1600" strike="noStrike" dirty="0" smtClean="0"/>
                        <a:t>11-17-1701</a:t>
                      </a:r>
                      <a:endParaRPr lang="en-US" sz="1600" strike="noStrike" dirty="0"/>
                    </a:p>
                  </a:txBody>
                  <a:tcPr marT="45712" marB="45712"/>
                </a:tc>
                <a:tc>
                  <a:txBody>
                    <a:bodyPr/>
                    <a:lstStyle/>
                    <a:p>
                      <a:r>
                        <a:rPr lang="en-US" sz="1600" strike="noStrike" dirty="0" smtClean="0"/>
                        <a:t>Feng Jiang</a:t>
                      </a:r>
                      <a:endParaRPr lang="en-US" sz="1600" strike="noStrike" dirty="0"/>
                    </a:p>
                  </a:txBody>
                  <a:tcPr marT="45712" marB="45712"/>
                </a:tc>
                <a:tc>
                  <a:txBody>
                    <a:bodyPr/>
                    <a:lstStyle/>
                    <a:p>
                      <a:r>
                        <a:rPr lang="en-US" sz="1600" strike="noStrike" dirty="0" smtClean="0"/>
                        <a:t>Two-sided LMR Feedback between AP and STA </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Power Save Operation for Ranging Measurements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11-17-1741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MU Ranging Sequence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11-17-1742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SU </a:t>
                      </a:r>
                      <a:r>
                        <a:rPr lang="en-US" sz="1600" b="0" i="0" kern="1200" dirty="0" smtClean="0">
                          <a:solidFill>
                            <a:schemeClr val="dk1"/>
                          </a:solidFill>
                          <a:effectLst/>
                          <a:latin typeface="+mn-lt"/>
                          <a:ea typeface="+mn-ea"/>
                          <a:cs typeface="+mn-cs"/>
                        </a:rPr>
                        <a:t>Ranging Feedback</a:t>
                      </a:r>
                      <a:endParaRPr lang="en-US" sz="14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11-17-1737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Bhandaru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Pre-association Security Negotiation for 11az</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494949521"/>
              </p:ext>
            </p:extLst>
          </p:nvPr>
        </p:nvGraphicFramePr>
        <p:xfrm>
          <a:off x="380206" y="1484784"/>
          <a:ext cx="8458200" cy="4175584"/>
        </p:xfrm>
        <a:graphic>
          <a:graphicData uri="http://schemas.openxmlformats.org/drawingml/2006/table">
            <a:tbl>
              <a:tblPr firstRow="1" bandRow="1">
                <a:tableStyleId>{21E4AEA4-8DFA-4A89-87EB-49C32662AFE0}</a:tableStyleId>
              </a:tblPr>
              <a:tblGrid>
                <a:gridCol w="1205558"/>
                <a:gridCol w="1834108"/>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46440">
                <a:tc>
                  <a:txBody>
                    <a:bodyPr/>
                    <a:lstStyle/>
                    <a:p>
                      <a:pPr marL="0" algn="l" defTabSz="914400" rtl="0" eaLnBrk="1" latinLnBrk="0" hangingPunct="1"/>
                      <a:r>
                        <a:rPr lang="en-US" sz="1600" strike="noStrike" kern="1200" dirty="0" smtClean="0">
                          <a:solidFill>
                            <a:schemeClr val="dk1"/>
                          </a:solidFill>
                          <a:latin typeface="+mn-lt"/>
                          <a:ea typeface="+mn-ea"/>
                          <a:cs typeface="+mn-cs"/>
                        </a:rPr>
                        <a:t>11-17-1733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Ranging ID and its Lifetime Management</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1486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Yongho</a:t>
                      </a:r>
                      <a:r>
                        <a:rPr lang="en-US" sz="1600" strike="noStrike" kern="1200" baseline="0" dirty="0" smtClean="0">
                          <a:solidFill>
                            <a:schemeClr val="dk1"/>
                          </a:solidFill>
                          <a:latin typeface="+mn-lt"/>
                          <a:ea typeface="+mn-ea"/>
                          <a:cs typeface="+mn-cs"/>
                        </a:rPr>
                        <a:t>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Ranging Measurement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11-17-1725</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Ranging ID Management</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Rob</a:t>
                      </a:r>
                      <a:r>
                        <a:rPr lang="en-US" sz="1600" strike="noStrike" kern="1200" baseline="0" dirty="0" smtClean="0">
                          <a:solidFill>
                            <a:schemeClr val="dk1"/>
                          </a:solidFill>
                          <a:latin typeface="+mn-lt"/>
                          <a:ea typeface="+mn-ea"/>
                          <a:cs typeface="+mn-cs"/>
                        </a:rPr>
                        <a:t> Sun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FTM with</a:t>
                      </a:r>
                      <a:r>
                        <a:rPr lang="en-US" sz="1600" strike="noStrike" kern="1200" baseline="0" noProof="0" dirty="0" smtClean="0">
                          <a:solidFill>
                            <a:schemeClr val="dk1"/>
                          </a:solidFill>
                          <a:latin typeface="+mn-lt"/>
                          <a:ea typeface="+mn-ea"/>
                          <a:cs typeface="+mn-cs"/>
                        </a:rPr>
                        <a:t> DB Protocol</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11-17-1758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Further</a:t>
                      </a:r>
                      <a:r>
                        <a:rPr lang="en-US" sz="1600" strike="noStrike" kern="1200" baseline="0" noProof="0" dirty="0" smtClean="0">
                          <a:solidFill>
                            <a:schemeClr val="dk1"/>
                          </a:solidFill>
                          <a:latin typeface="+mn-lt"/>
                          <a:ea typeface="+mn-ea"/>
                          <a:cs typeface="+mn-cs"/>
                        </a:rPr>
                        <a:t> Scalable Location Performance Analysis</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dirty="0" smtClean="0"/>
                        <a:t>11-17-1767</a:t>
                      </a:r>
                      <a:endParaRPr lang="en-US" sz="1600" dirty="0"/>
                    </a:p>
                  </a:txBody>
                  <a:tcPr marT="45712" marB="45712"/>
                </a:tc>
                <a:tc>
                  <a:txBody>
                    <a:bodyPr/>
                    <a:lstStyle/>
                    <a:p>
                      <a:r>
                        <a:rPr lang="en-US" sz="1600" dirty="0" smtClean="0"/>
                        <a:t>SK Yong</a:t>
                      </a:r>
                      <a:endParaRPr lang="en-US" dirty="0"/>
                    </a:p>
                  </a:txBody>
                  <a:tcPr marT="45712" marB="45712"/>
                </a:tc>
                <a:tc>
                  <a:txBody>
                    <a:bodyPr/>
                    <a:lstStyle/>
                    <a:p>
                      <a:r>
                        <a:rPr lang="en-US" sz="1600" dirty="0" smtClean="0"/>
                        <a:t>PHY Security SFD text</a:t>
                      </a:r>
                      <a:r>
                        <a:rPr lang="en-US" sz="1600" baseline="0" dirty="0" smtClean="0"/>
                        <a:t> update</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11-17-1754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Liwen</a:t>
                      </a:r>
                      <a:r>
                        <a:rPr lang="en-US" sz="1600" strike="noStrike" kern="1200" baseline="0" dirty="0" smtClean="0">
                          <a:solidFill>
                            <a:schemeClr val="dk1"/>
                          </a:solidFill>
                          <a:latin typeface="+mn-lt"/>
                          <a:ea typeface="+mn-ea"/>
                          <a:cs typeface="+mn-cs"/>
                        </a:rPr>
                        <a:t> Chu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Responding Rules for NDP Ranging</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Protected LTF using PMF in SU and MU modes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Amendment Text Draft Template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Bhandaru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Frame Protection for 11az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685646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Orlando, Florida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Nov. 5</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-10</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working drafts.</a:t>
            </a:r>
          </a:p>
          <a:p>
            <a:pPr lvl="1">
              <a:buFont typeface="Arial" panose="020B0604020202020204" pitchFamily="34" charset="0"/>
              <a:buChar char="•"/>
            </a:pPr>
            <a:r>
              <a:rPr lang="en-US" dirty="0" smtClean="0"/>
              <a:t>Review feedback PAR and CSD change proposal discussion (once available).</a:t>
            </a:r>
          </a:p>
          <a:p>
            <a:pPr lvl="1">
              <a:buFont typeface="Arial" panose="020B0604020202020204" pitchFamily="34" charset="0"/>
              <a:buChar char="•"/>
            </a:pPr>
            <a:r>
              <a:rPr lang="en-US" dirty="0" smtClean="0"/>
              <a:t>SFD text proposals</a:t>
            </a:r>
          </a:p>
          <a:p>
            <a:pPr lvl="1">
              <a:buFont typeface="Arial" panose="020B0604020202020204" pitchFamily="34" charset="0"/>
              <a:buChar char="•"/>
            </a:pPr>
            <a:r>
              <a:rPr lang="en-US" dirty="0" smtClean="0"/>
              <a:t>Initial amendment document structure.</a:t>
            </a:r>
          </a:p>
          <a:p>
            <a:pPr lvl="1">
              <a:buFont typeface="Arial" panose="020B0604020202020204" pitchFamily="34" charset="0"/>
              <a:buChar char="•"/>
            </a:pPr>
            <a:r>
              <a:rPr lang="en-US" dirty="0" smtClean="0"/>
              <a:t>Technical submissions</a:t>
            </a:r>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1"/>
            <a:ext cx="7770813" cy="726976"/>
          </a:xfrm>
        </p:spPr>
        <p:txBody>
          <a:bodyPr/>
          <a:lstStyle/>
          <a:p>
            <a:r>
              <a:rPr lang="en-US" altLang="en-US" dirty="0" smtClean="0">
                <a:solidFill>
                  <a:schemeClr val="tx2"/>
                </a:solidFill>
              </a:rPr>
              <a:t>Agenda For The Week</a:t>
            </a:r>
            <a:endParaRPr lang="en-US" dirty="0"/>
          </a:p>
        </p:txBody>
      </p:sp>
      <p:sp>
        <p:nvSpPr>
          <p:cNvPr id="13" name="Content Placeholder 2"/>
          <p:cNvSpPr>
            <a:spLocks noGrp="1"/>
          </p:cNvSpPr>
          <p:nvPr>
            <p:ph idx="1"/>
          </p:nvPr>
        </p:nvSpPr>
        <p:spPr>
          <a:xfrm>
            <a:off x="685800" y="1556792"/>
            <a:ext cx="7770813" cy="4537622"/>
          </a:xfrm>
        </p:spPr>
        <p:txBody>
          <a:bodyPr/>
          <a:lstStyle/>
          <a:p>
            <a:pPr algn="just">
              <a:spcBef>
                <a:spcPct val="20000"/>
              </a:spcBef>
              <a:buFontTx/>
              <a:buChar char="•"/>
            </a:pPr>
            <a:r>
              <a:rPr lang="en-US" altLang="en-US" sz="2000" b="0" dirty="0"/>
              <a:t>Call Meeting to </a:t>
            </a:r>
            <a:r>
              <a:rPr lang="en-US" altLang="en-US" sz="2000" b="0" dirty="0" smtClean="0"/>
              <a:t>Order</a:t>
            </a:r>
            <a:endParaRPr lang="en-US" altLang="en-US" sz="2000" b="0" dirty="0"/>
          </a:p>
          <a:p>
            <a:pPr algn="just">
              <a:spcBef>
                <a:spcPct val="20000"/>
              </a:spcBef>
              <a:buFontTx/>
              <a:buChar char="•"/>
            </a:pPr>
            <a:r>
              <a:rPr lang="en-US" altLang="en-US" sz="2000" b="0" dirty="0"/>
              <a:t>Patent Policy and </a:t>
            </a:r>
            <a:r>
              <a:rPr lang="en-US" altLang="en-US" sz="2000" b="0" dirty="0" smtClean="0"/>
              <a:t>Logistics</a:t>
            </a:r>
            <a:endParaRPr lang="en-US" altLang="en-US" sz="2000" b="0" dirty="0"/>
          </a:p>
          <a:p>
            <a:pPr algn="just">
              <a:spcBef>
                <a:spcPct val="20000"/>
              </a:spcBef>
              <a:buFontTx/>
              <a:buChar char="•"/>
            </a:pPr>
            <a:r>
              <a:rPr lang="en-US" altLang="en-US" sz="2000" b="0" dirty="0"/>
              <a:t>Last call for </a:t>
            </a:r>
            <a:r>
              <a:rPr lang="en-US" altLang="en-US" sz="2000" b="0" dirty="0" smtClean="0"/>
              <a:t>Submission</a:t>
            </a:r>
            <a:endParaRPr lang="en-US" altLang="en-US" sz="2000" b="0" dirty="0"/>
          </a:p>
          <a:p>
            <a:pPr algn="just">
              <a:spcBef>
                <a:spcPct val="20000"/>
              </a:spcBef>
              <a:buFontTx/>
              <a:buChar char="•"/>
            </a:pPr>
            <a:r>
              <a:rPr lang="en-US" altLang="en-US" sz="2000" b="0" dirty="0"/>
              <a:t>Agenda </a:t>
            </a:r>
            <a:r>
              <a:rPr lang="en-US" altLang="en-US" sz="2000" b="0" dirty="0" smtClean="0"/>
              <a:t>Setting.</a:t>
            </a:r>
            <a:endParaRPr lang="en-US" altLang="en-US" sz="2000" b="0" dirty="0"/>
          </a:p>
          <a:p>
            <a:pPr algn="just">
              <a:spcBef>
                <a:spcPct val="20000"/>
              </a:spcBef>
              <a:buFontTx/>
              <a:buChar char="•"/>
            </a:pPr>
            <a:r>
              <a:rPr lang="en-US" altLang="en-US" sz="2000" b="0" dirty="0"/>
              <a:t>Approval </a:t>
            </a:r>
            <a:r>
              <a:rPr lang="en-US" altLang="en-US" sz="2000" b="0" dirty="0" smtClean="0"/>
              <a:t>of </a:t>
            </a:r>
            <a:r>
              <a:rPr lang="en-US" altLang="en-US" sz="2000" b="0" dirty="0"/>
              <a:t>minutes </a:t>
            </a:r>
            <a:r>
              <a:rPr lang="en-US" altLang="en-US" sz="2000" b="0" dirty="0" smtClean="0"/>
              <a:t>from previous </a:t>
            </a:r>
            <a:r>
              <a:rPr lang="en-US" altLang="en-US" sz="2000" b="0" dirty="0"/>
              <a:t>meeting </a:t>
            </a:r>
            <a:r>
              <a:rPr lang="en-US" altLang="en-US" sz="2000" b="0" dirty="0" smtClean="0"/>
              <a:t>and </a:t>
            </a:r>
            <a:r>
              <a:rPr lang="en-US" altLang="en-US" sz="2000" b="0" dirty="0" err="1" smtClean="0"/>
              <a:t>telecon</a:t>
            </a:r>
            <a:r>
              <a:rPr lang="en-US" altLang="en-US" sz="2000" b="0" dirty="0" smtClean="0"/>
              <a:t>.</a:t>
            </a:r>
          </a:p>
          <a:p>
            <a:pPr algn="just">
              <a:spcBef>
                <a:spcPct val="20000"/>
              </a:spcBef>
              <a:buFontTx/>
              <a:buChar char="•"/>
            </a:pPr>
            <a:r>
              <a:rPr lang="en-US" altLang="en-US" sz="2000" b="0" dirty="0" smtClean="0"/>
              <a:t>Approval of SFD working draft.</a:t>
            </a:r>
          </a:p>
          <a:p>
            <a:pPr algn="just">
              <a:spcBef>
                <a:spcPct val="20000"/>
              </a:spcBef>
              <a:buFontTx/>
              <a:buChar char="•"/>
            </a:pPr>
            <a:r>
              <a:rPr lang="en-US" altLang="en-US" sz="2000" b="0" dirty="0" smtClean="0"/>
              <a:t>Review PAR and CSD change proposals.</a:t>
            </a:r>
          </a:p>
          <a:p>
            <a:pPr algn="just">
              <a:spcBef>
                <a:spcPct val="20000"/>
              </a:spcBef>
              <a:buFontTx/>
              <a:buChar char="•"/>
            </a:pPr>
            <a:r>
              <a:rPr lang="en-US" altLang="en-US" sz="2000" b="0" dirty="0" smtClean="0"/>
              <a:t>Review SFD related text submissions.</a:t>
            </a:r>
          </a:p>
          <a:p>
            <a:pPr algn="just">
              <a:spcBef>
                <a:spcPct val="20000"/>
              </a:spcBef>
              <a:buFontTx/>
              <a:buChar char="•"/>
            </a:pPr>
            <a:r>
              <a:rPr lang="en-US" altLang="en-US" sz="2000" b="0" dirty="0" smtClean="0"/>
              <a:t>Review amendment document initial structure.</a:t>
            </a:r>
          </a:p>
          <a:p>
            <a:pPr algn="just">
              <a:spcBef>
                <a:spcPct val="20000"/>
              </a:spcBef>
              <a:buFontTx/>
              <a:buChar char="•"/>
            </a:pPr>
            <a:r>
              <a:rPr lang="en-US" altLang="en-US" sz="2000" b="0" dirty="0" smtClean="0"/>
              <a:t>Review technical submissions.</a:t>
            </a:r>
          </a:p>
          <a:p>
            <a:pPr algn="just">
              <a:spcBef>
                <a:spcPct val="20000"/>
              </a:spcBef>
              <a:buFontTx/>
              <a:buChar char="•"/>
            </a:pPr>
            <a:r>
              <a:rPr lang="en-US" altLang="en-US" sz="2000" b="0" dirty="0" smtClean="0"/>
              <a:t>Review revised timelines.</a:t>
            </a:r>
          </a:p>
          <a:p>
            <a:pPr algn="just">
              <a:spcBef>
                <a:spcPct val="20000"/>
              </a:spcBef>
              <a:buFontTx/>
              <a:buChar char="•"/>
            </a:pPr>
            <a:r>
              <a:rPr lang="en-US" altLang="en-US" sz="2000" b="0" dirty="0" smtClean="0"/>
              <a:t>Adjourn.</a:t>
            </a:r>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202666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smtClean="0"/>
              <a:t>Agenda setting and presentation ordering for the week (10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smtClean="0"/>
              <a:t>Approval of SFD working draft (15min)</a:t>
            </a:r>
          </a:p>
          <a:p>
            <a:pPr algn="just">
              <a:spcBef>
                <a:spcPct val="20000"/>
              </a:spcBef>
              <a:buFontTx/>
              <a:buChar char="•"/>
            </a:pPr>
            <a:r>
              <a:rPr lang="en-US" altLang="en-US" sz="2000" b="0" dirty="0" smtClean="0"/>
              <a:t>Review proposed SFD text for adoption – as time permits</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734509104"/>
              </p:ext>
            </p:extLst>
          </p:nvPr>
        </p:nvGraphicFramePr>
        <p:xfrm>
          <a:off x="288826" y="1507333"/>
          <a:ext cx="8640960" cy="3687960"/>
        </p:xfrm>
        <a:graphic>
          <a:graphicData uri="http://schemas.openxmlformats.org/drawingml/2006/table">
            <a:tbl>
              <a:tblPr firstRow="1" bandRow="1">
                <a:tableStyleId>{21E4AEA4-8DFA-4A89-87EB-49C32662AFE0}</a:tableStyleId>
              </a:tblPr>
              <a:tblGrid>
                <a:gridCol w="1186830"/>
                <a:gridCol w="1471927"/>
                <a:gridCol w="3175738"/>
                <a:gridCol w="1772505"/>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11-17-1552</a:t>
                      </a:r>
                      <a:r>
                        <a:rPr lang="en-US" sz="1600" baseline="0" dirty="0" smtClean="0"/>
                        <a:t> </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September</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20min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11-17-1481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Sep.</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305408">
                <a:tc>
                  <a:txBody>
                    <a:bodyPr/>
                    <a:lstStyle/>
                    <a:p>
                      <a:r>
                        <a:rPr lang="en-US" sz="1600" b="0" strike="noStrike" dirty="0" smtClean="0"/>
                        <a:t>11-17-1700</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Feng Jiang</a:t>
                      </a:r>
                    </a:p>
                  </a:txBody>
                  <a:tcPr marT="45712" marB="45712"/>
                </a:tc>
                <a:tc>
                  <a:txBody>
                    <a:bodyPr/>
                    <a:lstStyle/>
                    <a:p>
                      <a:r>
                        <a:rPr lang="en-US" sz="1600" b="0" strike="noStrike" dirty="0" smtClean="0"/>
                        <a:t>Power Control for Multiuser Ranging </a:t>
                      </a:r>
                      <a:endParaRPr lang="en-US" sz="1600" b="0" strike="noStrike" dirty="0"/>
                    </a:p>
                  </a:txBody>
                  <a:tcPr marT="45712" marB="45712"/>
                </a:tc>
                <a:tc>
                  <a:txBody>
                    <a:bodyPr/>
                    <a:lstStyle/>
                    <a:p>
                      <a:r>
                        <a:rPr lang="en-US" sz="1600" b="0" strike="noStrike" dirty="0" smtClean="0"/>
                        <a:t>SFD</a:t>
                      </a:r>
                      <a:endParaRPr lang="en-US" sz="1600" b="0" strike="noStrike" dirty="0"/>
                    </a:p>
                  </a:txBody>
                  <a:tcPr marT="45712" marB="45712"/>
                </a:tc>
                <a:tc>
                  <a:txBody>
                    <a:bodyPr/>
                    <a:lstStyle/>
                    <a:p>
                      <a:r>
                        <a:rPr lang="en-US" sz="1600" dirty="0" smtClean="0"/>
                        <a:t>30 min</a:t>
                      </a:r>
                      <a:endParaRPr lang="en-US" sz="16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11-17-1737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Bhandaru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Pre-association Security Negotiation for 11az</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35 min</a:t>
                      </a:r>
                      <a:endParaRPr lang="en-US" sz="16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11-17-1733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Ranging ID and its Lifetime Management</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400" dirty="0" smtClean="0"/>
                        <a:t>As time</a:t>
                      </a:r>
                      <a:r>
                        <a:rPr lang="en-US" sz="1400" baseline="0" dirty="0" smtClean="0"/>
                        <a:t> permits</a:t>
                      </a:r>
                      <a:endParaRPr lang="en-US" sz="1400"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11-17/1481 “</a:t>
            </a:r>
            <a:r>
              <a:rPr lang="en-US" dirty="0"/>
              <a:t>Meeting Minutes </a:t>
            </a:r>
            <a:r>
              <a:rPr lang="en-US" dirty="0" smtClean="0"/>
              <a:t>Sep 2017 </a:t>
            </a:r>
            <a:r>
              <a:rPr lang="en-US" dirty="0"/>
              <a:t>Session</a:t>
            </a:r>
            <a:r>
              <a:rPr lang="en-US" b="0" dirty="0" smtClean="0"/>
              <a:t>” </a:t>
            </a:r>
            <a:r>
              <a:rPr lang="en-US" b="0" dirty="0"/>
              <a:t>posted to Mentor </a:t>
            </a:r>
            <a:r>
              <a:rPr lang="en-US" b="0" dirty="0" smtClean="0"/>
              <a:t>on Sep. 21</a:t>
            </a:r>
            <a:r>
              <a:rPr lang="en-US" b="0" baseline="30000" dirty="0" smtClean="0"/>
              <a:t>st</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11-17/1481r0 as </a:t>
            </a:r>
            <a:r>
              <a:rPr lang="en-US" b="0" dirty="0" err="1" smtClean="0"/>
              <a:t>TGaz</a:t>
            </a:r>
            <a:r>
              <a:rPr lang="en-US" b="0" dirty="0" smtClean="0"/>
              <a:t> </a:t>
            </a:r>
            <a:r>
              <a:rPr lang="en-US" b="0" dirty="0"/>
              <a:t>meeting minutes for the </a:t>
            </a:r>
            <a:r>
              <a:rPr lang="en-US" b="0" dirty="0" smtClean="0"/>
              <a:t>Sep. meeting</a:t>
            </a:r>
            <a:r>
              <a:rPr lang="en-US" b="0" dirty="0"/>
              <a:t>. </a:t>
            </a:r>
          </a:p>
          <a:p>
            <a:endParaRPr lang="en-US" b="0" dirty="0" smtClean="0"/>
          </a:p>
          <a:p>
            <a:r>
              <a:rPr lang="en-US" b="0" dirty="0" smtClean="0"/>
              <a:t>Moved by: Roy Want </a:t>
            </a:r>
            <a:endParaRPr lang="en-US" b="0" dirty="0"/>
          </a:p>
          <a:p>
            <a:r>
              <a:rPr lang="en-US" b="0" dirty="0"/>
              <a:t>Seconded by</a:t>
            </a:r>
            <a:r>
              <a:rPr lang="en-US" b="0" dirty="0" smtClean="0"/>
              <a:t>: Assaf Kasher</a:t>
            </a:r>
          </a:p>
          <a:p>
            <a:r>
              <a:rPr lang="en-US" b="0" dirty="0" smtClean="0"/>
              <a:t>Results </a:t>
            </a:r>
            <a:r>
              <a:rPr lang="en-US" b="0" dirty="0"/>
              <a:t>(Y/N/A</a:t>
            </a:r>
            <a:r>
              <a:rPr lang="en-US" b="0" dirty="0" smtClean="0"/>
              <a:t>): 20/0/2 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November, Orlando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Review other WG feedback on PAR and CSD change proposal for secured location.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related submission</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97918390"/>
              </p:ext>
            </p:extLst>
          </p:nvPr>
        </p:nvGraphicFramePr>
        <p:xfrm>
          <a:off x="400113" y="1484784"/>
          <a:ext cx="8342185" cy="4612384"/>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11-17-1552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182872">
                <a:tc>
                  <a:txBody>
                    <a:bodyPr/>
                    <a:lstStyle/>
                    <a:p>
                      <a:r>
                        <a:rPr lang="en-US" sz="1600" dirty="0" smtClean="0"/>
                        <a:t>11-17-1733</a:t>
                      </a:r>
                      <a:endParaRPr lang="en-US" sz="1600" dirty="0"/>
                    </a:p>
                  </a:txBody>
                  <a:tcPr marT="45712" marB="45712"/>
                </a:tc>
                <a:tc>
                  <a:txBody>
                    <a:bodyPr/>
                    <a:lstStyle/>
                    <a:p>
                      <a:r>
                        <a:rPr lang="en-US" sz="1600" dirty="0" smtClean="0"/>
                        <a:t>Ganesh</a:t>
                      </a:r>
                      <a:r>
                        <a:rPr lang="en-US" sz="1600" baseline="0" dirty="0" smtClean="0"/>
                        <a:t> </a:t>
                      </a:r>
                      <a:r>
                        <a:rPr lang="en-US" sz="1600" baseline="0" dirty="0" err="1" smtClean="0"/>
                        <a:t>Venkatesan</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noProof="0" dirty="0" smtClean="0">
                          <a:solidFill>
                            <a:schemeClr val="dk1"/>
                          </a:solidFill>
                          <a:latin typeface="+mn-lt"/>
                          <a:ea typeface="+mn-ea"/>
                          <a:cs typeface="+mn-cs"/>
                        </a:rPr>
                        <a:t>Ranging ID and its Lifetime Management</a:t>
                      </a:r>
                    </a:p>
                  </a:txBody>
                  <a:tcPr marT="45712" marB="45712"/>
                </a:tc>
                <a:tc>
                  <a:txBody>
                    <a:bodyPr/>
                    <a:lstStyle/>
                    <a:p>
                      <a:r>
                        <a:rPr lang="en-US" sz="1600" dirty="0" smtClean="0"/>
                        <a:t>SFD</a:t>
                      </a:r>
                      <a:endParaRPr lang="en-US" sz="1600" dirty="0"/>
                    </a:p>
                  </a:txBody>
                  <a:tcPr marT="45712" marB="45712"/>
                </a:tc>
                <a:tc>
                  <a:txBody>
                    <a:bodyPr/>
                    <a:lstStyle/>
                    <a:p>
                      <a:r>
                        <a:rPr lang="en-US" sz="1600" dirty="0" smtClean="0"/>
                        <a:t>10min </a:t>
                      </a:r>
                      <a:endParaRPr lang="en-US" sz="1600" dirty="0"/>
                    </a:p>
                  </a:txBody>
                  <a:tcPr marT="45712" marB="45712"/>
                </a:tc>
              </a:tr>
              <a:tr h="182872">
                <a:tc>
                  <a:txBody>
                    <a:bodyPr/>
                    <a:lstStyle/>
                    <a:p>
                      <a:r>
                        <a:rPr lang="en-US" sz="1600" dirty="0" smtClean="0"/>
                        <a:t>11-17-1767</a:t>
                      </a:r>
                      <a:endParaRPr lang="en-US" sz="1600" dirty="0"/>
                    </a:p>
                  </a:txBody>
                  <a:tcPr marT="45712" marB="45712"/>
                </a:tc>
                <a:tc>
                  <a:txBody>
                    <a:bodyPr/>
                    <a:lstStyle/>
                    <a:p>
                      <a:r>
                        <a:rPr lang="en-US" sz="1600" dirty="0" smtClean="0"/>
                        <a:t>SK Yong</a:t>
                      </a:r>
                      <a:endParaRPr lang="en-US" dirty="0"/>
                    </a:p>
                  </a:txBody>
                  <a:tcPr marT="45712" marB="45712"/>
                </a:tc>
                <a:tc>
                  <a:txBody>
                    <a:bodyPr/>
                    <a:lstStyle/>
                    <a:p>
                      <a:r>
                        <a:rPr lang="en-US" sz="1600" dirty="0" smtClean="0"/>
                        <a:t>PHY Security SFD text</a:t>
                      </a:r>
                      <a:r>
                        <a:rPr lang="en-US" sz="1600" baseline="0" dirty="0" smtClean="0"/>
                        <a:t> update</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baseline="0" dirty="0" smtClean="0"/>
                        <a:t>30 min </a:t>
                      </a:r>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Power Save Operation for Ranging Measurements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 min</a:t>
                      </a:r>
                      <a:endParaRPr lang="en-US"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11-17-1741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MU Ranging Sequence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35min as time permits</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SU </a:t>
                      </a:r>
                      <a:r>
                        <a:rPr lang="en-US" sz="1600" b="0" i="0" kern="1200" dirty="0" smtClean="0">
                          <a:solidFill>
                            <a:schemeClr val="dk1"/>
                          </a:solidFill>
                          <a:effectLst/>
                          <a:latin typeface="+mn-lt"/>
                          <a:ea typeface="+mn-ea"/>
                          <a:cs typeface="+mn-cs"/>
                        </a:rPr>
                        <a:t>Ranging Feedback</a:t>
                      </a:r>
                      <a:endParaRPr lang="en-US" sz="14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400" dirty="0" smtClean="0"/>
                        <a:t>20</a:t>
                      </a:r>
                      <a:r>
                        <a:rPr lang="en-US" sz="1400" baseline="0" dirty="0" smtClean="0"/>
                        <a:t> min as time permits</a:t>
                      </a:r>
                      <a:endParaRPr lang="en-US" sz="14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11-17-1770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Protected LTF using PMF in SU and MU modes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r>
                        <a:rPr lang="en-US" sz="1600" dirty="0" smtClean="0"/>
                        <a:t>35 min as time permits</a:t>
                      </a:r>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494566669"/>
              </p:ext>
            </p:extLst>
          </p:nvPr>
        </p:nvGraphicFramePr>
        <p:xfrm>
          <a:off x="251519" y="1556792"/>
          <a:ext cx="8640960" cy="3637040"/>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Sep 2017</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487675">
                <a:tc>
                  <a:txBody>
                    <a:bodyPr/>
                    <a:lstStyle/>
                    <a:p>
                      <a:r>
                        <a:rPr lang="en-US" sz="1600" dirty="0" smtClean="0"/>
                        <a:t>11-17-1771</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dirty="0" smtClean="0"/>
                        <a:t>Initial Amendment</a:t>
                      </a:r>
                      <a:r>
                        <a:rPr lang="en-US" sz="1600" baseline="0" dirty="0" smtClean="0"/>
                        <a:t> Document structure review</a:t>
                      </a:r>
                      <a:endParaRPr lang="en-US" sz="1600" dirty="0"/>
                    </a:p>
                  </a:txBody>
                  <a:tcPr marT="45712" marB="45712"/>
                </a:tc>
                <a:tc>
                  <a:txBody>
                    <a:bodyPr/>
                    <a:lstStyle/>
                    <a:p>
                      <a:r>
                        <a:rPr lang="en-US" sz="1600" dirty="0" smtClean="0"/>
                        <a:t>15min</a:t>
                      </a:r>
                      <a:endParaRPr lang="en-US" sz="1600" dirty="0"/>
                    </a:p>
                  </a:txBody>
                  <a:tcPr marT="45712" marB="45712"/>
                </a:tc>
              </a:tr>
              <a:tr h="167632">
                <a:tc>
                  <a:txBody>
                    <a:bodyPr/>
                    <a:lstStyle/>
                    <a:p>
                      <a:pPr marL="0" algn="l" defTabSz="914400" rtl="0" eaLnBrk="1" latinLnBrk="0" hangingPunct="1"/>
                      <a:r>
                        <a:rPr lang="en-US" sz="1600" strike="noStrike" kern="1200" dirty="0" smtClean="0"/>
                        <a:t>11-17-1725</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t>Ranging ID Management</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t>SFD</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dirty="0" smtClean="0"/>
                        <a:t>35 min</a:t>
                      </a:r>
                      <a:endParaRPr lang="en-US" sz="1600" strike="noStrike" dirty="0"/>
                    </a:p>
                  </a:txBody>
                  <a:tcPr marT="45712" marB="45712"/>
                </a:tc>
              </a:tr>
              <a:tr h="167632">
                <a:tc>
                  <a:txBody>
                    <a:bodyPr/>
                    <a:lstStyle/>
                    <a:p>
                      <a:pPr marL="0" algn="l" defTabSz="914400" rtl="0" eaLnBrk="1" latinLnBrk="0" hangingPunct="1"/>
                      <a:r>
                        <a:rPr lang="en-US" sz="1600" strike="noStrike" kern="1200" dirty="0" smtClean="0"/>
                        <a:t>11-17-1754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t>Liwen</a:t>
                      </a:r>
                      <a:r>
                        <a:rPr lang="en-US" sz="1600" strike="noStrike" kern="1200" baseline="0" dirty="0" smtClean="0"/>
                        <a:t> Chu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t>Responding Rules for NDP Ranging</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t>SFD</a:t>
                      </a:r>
                      <a:endParaRPr lang="en-US" sz="1600" strike="noStrike" kern="1200" dirty="0" smtClean="0">
                        <a:solidFill>
                          <a:schemeClr val="dk1"/>
                        </a:solidFill>
                        <a:latin typeface="+mn-lt"/>
                        <a:ea typeface="+mn-ea"/>
                        <a:cs typeface="+mn-cs"/>
                      </a:endParaRPr>
                    </a:p>
                  </a:txBody>
                  <a:tcPr marT="45712" marB="45712"/>
                </a:tc>
                <a:tc>
                  <a:txBody>
                    <a:bodyPr/>
                    <a:lstStyle/>
                    <a:p>
                      <a:r>
                        <a:rPr lang="en-US" sz="1600" dirty="0" smtClean="0"/>
                        <a:t>35 min</a:t>
                      </a:r>
                      <a:endParaRPr lang="en-US" sz="1600" dirty="0"/>
                    </a:p>
                  </a:txBody>
                  <a:tcPr marT="45712" marB="45712"/>
                </a:tc>
              </a:tr>
              <a:tr h="167632">
                <a:tc>
                  <a:txBody>
                    <a:bodyPr/>
                    <a:lstStyle/>
                    <a:p>
                      <a:r>
                        <a:rPr lang="en-US" sz="1600" strike="noStrike" dirty="0" smtClean="0"/>
                        <a:t>11-17-1701</a:t>
                      </a:r>
                      <a:endParaRPr lang="en-US" sz="1600" strike="noStrike" dirty="0"/>
                    </a:p>
                  </a:txBody>
                  <a:tcPr marT="45712" marB="45712"/>
                </a:tc>
                <a:tc>
                  <a:txBody>
                    <a:bodyPr/>
                    <a:lstStyle/>
                    <a:p>
                      <a:r>
                        <a:rPr lang="en-US" sz="1600" strike="noStrike" dirty="0" smtClean="0"/>
                        <a:t>Feng Jiang</a:t>
                      </a:r>
                      <a:endParaRPr lang="en-US" sz="1600" strike="noStrike" dirty="0"/>
                    </a:p>
                  </a:txBody>
                  <a:tcPr marT="45712" marB="45712"/>
                </a:tc>
                <a:tc>
                  <a:txBody>
                    <a:bodyPr/>
                    <a:lstStyle/>
                    <a:p>
                      <a:r>
                        <a:rPr lang="en-US" sz="1600" strike="noStrike" dirty="0" smtClean="0"/>
                        <a:t>Two-sided LMR Feedback between AP and STA </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dirty="0" smtClean="0"/>
                        <a:t>30</a:t>
                      </a:r>
                      <a:r>
                        <a:rPr lang="en-US" sz="1600" baseline="0" dirty="0" smtClean="0"/>
                        <a:t> min</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t>11-17-1726</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t>Yongho</a:t>
                      </a:r>
                      <a:r>
                        <a:rPr lang="en-US" sz="1600" strike="noStrike" kern="1200" baseline="0" dirty="0" smtClean="0"/>
                        <a:t>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t>Secure Ranging Measurement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t>Technical</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a:t>
                      </a:r>
                      <a:r>
                        <a:rPr lang="en-US" sz="1600" baseline="0" dirty="0" smtClean="0"/>
                        <a:t> min if time permits</a:t>
                      </a:r>
                      <a:endParaRPr lang="en-US" sz="1600" dirty="0" smtClean="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684215"/>
          </a:xfrm>
        </p:spPr>
        <p:txBody>
          <a:bodyPr/>
          <a:lstStyle/>
          <a:p>
            <a:r>
              <a:rPr lang="en-US" dirty="0" smtClean="0"/>
              <a:t>Submission 11-17-1455</a:t>
            </a:r>
            <a:endParaRPr lang="en-US" dirty="0"/>
          </a:p>
        </p:txBody>
      </p:sp>
      <p:sp>
        <p:nvSpPr>
          <p:cNvPr id="3" name="Content Placeholder 2"/>
          <p:cNvSpPr>
            <a:spLocks noGrp="1"/>
          </p:cNvSpPr>
          <p:nvPr>
            <p:ph idx="1"/>
          </p:nvPr>
        </p:nvSpPr>
        <p:spPr>
          <a:xfrm>
            <a:off x="685800" y="1370015"/>
            <a:ext cx="7770813" cy="4724399"/>
          </a:xfrm>
        </p:spPr>
        <p:txBody>
          <a:bodyPr/>
          <a:lstStyle/>
          <a:p>
            <a:pPr marL="0" indent="0">
              <a:buNone/>
            </a:pPr>
            <a:r>
              <a:rPr lang="en-US" sz="1800" dirty="0" smtClean="0"/>
              <a:t>Motion</a:t>
            </a:r>
          </a:p>
          <a:p>
            <a:pPr marL="0" indent="0">
              <a:buNone/>
            </a:pPr>
            <a:r>
              <a:rPr lang="en-US" sz="1800" dirty="0" smtClean="0"/>
              <a:t>Move to adopt the following  text to the SFD and instruct the SFD editor to include it in section 3.2 and grant editorial license:</a:t>
            </a:r>
          </a:p>
          <a:p>
            <a:pPr marL="0" indent="0">
              <a:buNone/>
            </a:pPr>
            <a:r>
              <a:rPr lang="en-US" sz="1800" dirty="0" smtClean="0"/>
              <a:t>“Availability windows where the </a:t>
            </a:r>
            <a:r>
              <a:rPr lang="en-US" sz="1800" dirty="0" err="1" smtClean="0"/>
              <a:t>rSTA</a:t>
            </a:r>
            <a:r>
              <a:rPr lang="en-US" sz="1800" dirty="0" smtClean="0"/>
              <a:t> shall perform MU measurements</a:t>
            </a:r>
          </a:p>
          <a:p>
            <a:pPr marL="0" indent="0">
              <a:buNone/>
            </a:pPr>
            <a:r>
              <a:rPr lang="en-US" sz="1800" dirty="0" smtClean="0"/>
              <a:t>are defined as follows:</a:t>
            </a:r>
          </a:p>
          <a:p>
            <a:pPr lvl="1"/>
            <a:r>
              <a:rPr lang="en-US" sz="1600" dirty="0" smtClean="0"/>
              <a:t>These availability windows are scheduled</a:t>
            </a:r>
          </a:p>
          <a:p>
            <a:pPr lvl="1"/>
            <a:r>
              <a:rPr lang="en-US" sz="1400" dirty="0" smtClean="0"/>
              <a:t>Within an availability window, </a:t>
            </a:r>
            <a:r>
              <a:rPr lang="en-US" sz="1400" dirty="0" err="1" smtClean="0"/>
              <a:t>rSTAs</a:t>
            </a:r>
            <a:r>
              <a:rPr lang="en-US" sz="1400" dirty="0" smtClean="0"/>
              <a:t> shall perform ranging activities related to polling, measurement, and measurement results and group related scheduling</a:t>
            </a:r>
          </a:p>
          <a:p>
            <a:pPr lvl="1"/>
            <a:r>
              <a:rPr lang="en-US" sz="1400" dirty="0" smtClean="0"/>
              <a:t>Each availability window consists by default of a single TXOP and can be extended to multiple </a:t>
            </a:r>
            <a:r>
              <a:rPr lang="en-US" sz="1400" dirty="0" err="1" smtClean="0"/>
              <a:t>TxOPs</a:t>
            </a:r>
            <a:r>
              <a:rPr lang="en-US" sz="1400" dirty="0" smtClean="0"/>
              <a:t> by announcement if single </a:t>
            </a:r>
            <a:r>
              <a:rPr lang="en-US" sz="1400" dirty="0" err="1" smtClean="0"/>
              <a:t>TxOP</a:t>
            </a:r>
            <a:r>
              <a:rPr lang="en-US" sz="1400" dirty="0" smtClean="0"/>
              <a:t> is insufficient to accommodate all STAs responding to the polling phase</a:t>
            </a:r>
          </a:p>
          <a:p>
            <a:pPr lvl="1"/>
            <a:r>
              <a:rPr lang="en-US" sz="1400" dirty="0" smtClean="0"/>
              <a:t>Availability windows are negotiated/signaled between AP and a STA such that the STA knows when those availability windows occur.</a:t>
            </a:r>
          </a:p>
          <a:p>
            <a:pPr lvl="1"/>
            <a:r>
              <a:rPr lang="en-US" sz="1400" dirty="0" smtClean="0"/>
              <a:t>A STA is not expected and does not perform MU ranging measurement and measurement results activities outside these windows.</a:t>
            </a:r>
            <a:r>
              <a:rPr lang="en-US" sz="1800" dirty="0" smtClean="0"/>
              <a:t>”</a:t>
            </a:r>
            <a:endParaRPr lang="en-US" sz="1400" dirty="0" smtClean="0"/>
          </a:p>
          <a:p>
            <a:pPr marL="0" indent="0"/>
            <a:r>
              <a:rPr lang="en-US" sz="1800" dirty="0" smtClean="0"/>
              <a:t>Moved: Ganesh </a:t>
            </a:r>
            <a:r>
              <a:rPr lang="en-US" sz="1800" dirty="0" err="1" smtClean="0"/>
              <a:t>Venkatesan</a:t>
            </a:r>
            <a:endParaRPr lang="en-US" sz="1800" dirty="0" smtClean="0"/>
          </a:p>
          <a:p>
            <a:pPr marL="0" indent="0"/>
            <a:r>
              <a:rPr lang="en-US" sz="1800" dirty="0" smtClean="0"/>
              <a:t>Seconded: SK Yong</a:t>
            </a:r>
          </a:p>
          <a:p>
            <a:pPr marL="0" indent="0"/>
            <a:r>
              <a:rPr lang="en-US" sz="1800" dirty="0" smtClean="0"/>
              <a:t>Result (Y/N/A): 11-0-7</a:t>
            </a:r>
          </a:p>
          <a:p>
            <a:pPr marL="0" indent="0"/>
            <a:r>
              <a:rPr lang="en-US" sz="1800" dirty="0" smtClean="0"/>
              <a:t>Motion passes</a:t>
            </a:r>
          </a:p>
          <a:p>
            <a:pPr marL="0" indent="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873217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Submission 1455 (con.)</a:t>
            </a:r>
            <a:endParaRPr lang="en-US" dirty="0"/>
          </a:p>
        </p:txBody>
      </p:sp>
      <p:sp>
        <p:nvSpPr>
          <p:cNvPr id="3" name="Content Placeholder 2"/>
          <p:cNvSpPr>
            <a:spLocks noGrp="1"/>
          </p:cNvSpPr>
          <p:nvPr>
            <p:ph idx="1"/>
          </p:nvPr>
        </p:nvSpPr>
        <p:spPr>
          <a:xfrm>
            <a:off x="685800" y="1340768"/>
            <a:ext cx="7770813" cy="4753645"/>
          </a:xfrm>
        </p:spPr>
        <p:txBody>
          <a:bodyPr/>
          <a:lstStyle/>
          <a:p>
            <a:pPr marL="0" indent="0">
              <a:buNone/>
            </a:pPr>
            <a:r>
              <a:rPr lang="en-US" sz="2000" dirty="0" smtClean="0"/>
              <a:t>Motion</a:t>
            </a:r>
          </a:p>
          <a:p>
            <a:pPr marL="0" indent="0">
              <a:buNone/>
            </a:pPr>
            <a:r>
              <a:rPr lang="en-US" sz="2000" dirty="0" smtClean="0"/>
              <a:t>Move </a:t>
            </a:r>
            <a:r>
              <a:rPr lang="en-US" sz="2000" dirty="0"/>
              <a:t>to adopt the following  text to the SFD and instruct the editor to include it in section 3.2 and grant editorial license:</a:t>
            </a:r>
          </a:p>
          <a:p>
            <a:pPr marL="0" lvl="0" indent="0">
              <a:buNone/>
            </a:pPr>
            <a:r>
              <a:rPr lang="en-US" sz="2000" dirty="0"/>
              <a:t>“signaling behavior on LMR feedback scheduling is </a:t>
            </a:r>
            <a:r>
              <a:rPr lang="en-US" sz="2000" dirty="0" smtClean="0"/>
              <a:t>as </a:t>
            </a:r>
            <a:r>
              <a:rPr lang="en-US" sz="2000" dirty="0"/>
              <a:t>follows:</a:t>
            </a:r>
          </a:p>
          <a:p>
            <a:pPr marL="400050" lvl="1" indent="0">
              <a:buNone/>
            </a:pPr>
            <a:r>
              <a:rPr lang="en-US" sz="1600" dirty="0"/>
              <a:t>- Measurements and/or measurement results are provided for in the same availability window</a:t>
            </a:r>
          </a:p>
          <a:p>
            <a:pPr marL="400050" lvl="1" indent="0">
              <a:buNone/>
            </a:pPr>
            <a:r>
              <a:rPr lang="en-US" sz="1600" dirty="0"/>
              <a:t>- Measurement results may be from this window’s measurement or the results of a measurement performed in a prior window</a:t>
            </a:r>
          </a:p>
          <a:p>
            <a:pPr marL="400050" lvl="1" indent="0">
              <a:buNone/>
            </a:pPr>
            <a:r>
              <a:rPr lang="en-US" sz="1600" dirty="0"/>
              <a:t>- Protocol will support signaling for measurement results availability for current or next availability window within the measurement phase </a:t>
            </a:r>
          </a:p>
          <a:p>
            <a:pPr marL="400050" lvl="1" indent="0">
              <a:buNone/>
            </a:pPr>
            <a:r>
              <a:rPr lang="en-US" sz="1600" dirty="0"/>
              <a:t>- The Trigger control frame or the NDPA control frame carries a dynamic signaling of measurement results availability in this or next availability window”</a:t>
            </a:r>
          </a:p>
          <a:p>
            <a:r>
              <a:rPr lang="en-US" sz="2000" dirty="0" smtClean="0"/>
              <a:t>Moved: Jiang Feng</a:t>
            </a:r>
          </a:p>
          <a:p>
            <a:r>
              <a:rPr lang="en-US" sz="2000" dirty="0" smtClean="0"/>
              <a:t>Second: Yongho Seok</a:t>
            </a:r>
          </a:p>
          <a:p>
            <a:r>
              <a:rPr lang="en-US" sz="2000" dirty="0" smtClean="0"/>
              <a:t>Results (Y/N/A): 9/0/4</a:t>
            </a:r>
          </a:p>
          <a:p>
            <a:r>
              <a:rPr lang="en-US" sz="2000" dirty="0" smtClean="0"/>
              <a:t>Motion passes.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24700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11-16-424r9 as </a:t>
            </a:r>
            <a:r>
              <a:rPr lang="en-GB" b="0" dirty="0" err="1" smtClean="0"/>
              <a:t>TGaz</a:t>
            </a:r>
            <a:r>
              <a:rPr lang="en-GB" b="0" dirty="0" smtClean="0"/>
              <a:t> Functional </a:t>
            </a:r>
            <a:r>
              <a:rPr lang="en-GB" b="0" dirty="0"/>
              <a:t>Requirement </a:t>
            </a:r>
            <a:r>
              <a:rPr lang="en-GB" b="0" dirty="0" smtClean="0"/>
              <a:t>Document.</a:t>
            </a:r>
            <a:endParaRPr lang="en-US" b="0" dirty="0"/>
          </a:p>
          <a:p>
            <a:pPr marL="0" indent="0"/>
            <a:r>
              <a:rPr lang="en-GB" dirty="0" smtClean="0"/>
              <a:t>Mover: </a:t>
            </a:r>
            <a:r>
              <a:rPr lang="en-GB" b="0" dirty="0" smtClean="0"/>
              <a:t>Allan Zhu</a:t>
            </a:r>
          </a:p>
          <a:p>
            <a:pPr marL="0" indent="0"/>
            <a:r>
              <a:rPr lang="en-GB" dirty="0" smtClean="0"/>
              <a:t>Seconder: </a:t>
            </a:r>
            <a:r>
              <a:rPr lang="en-GB" b="0" dirty="0" err="1" smtClean="0"/>
              <a:t>Yunsong</a:t>
            </a:r>
            <a:r>
              <a:rPr lang="en-GB" b="0" dirty="0" smtClean="0"/>
              <a:t> Yang</a:t>
            </a:r>
          </a:p>
          <a:p>
            <a:pPr marL="0" indent="0"/>
            <a:r>
              <a:rPr lang="en-GB" dirty="0" smtClean="0"/>
              <a:t>Results </a:t>
            </a:r>
            <a:r>
              <a:rPr lang="en-GB" b="0" dirty="0" smtClean="0"/>
              <a:t>(Y/N/A): 10-0-1</a:t>
            </a:r>
          </a:p>
          <a:p>
            <a:pPr marL="0" indent="0"/>
            <a:r>
              <a:rPr lang="en-GB"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9961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1461</a:t>
            </a:r>
            <a:endParaRPr lang="en-US" dirty="0"/>
          </a:p>
        </p:txBody>
      </p:sp>
      <p:sp>
        <p:nvSpPr>
          <p:cNvPr id="3" name="Content Placeholder 2"/>
          <p:cNvSpPr>
            <a:spLocks noGrp="1"/>
          </p:cNvSpPr>
          <p:nvPr>
            <p:ph idx="1"/>
          </p:nvPr>
        </p:nvSpPr>
        <p:spPr/>
        <p:txBody>
          <a:bodyPr/>
          <a:lstStyle/>
          <a:p>
            <a:pPr marL="0" indent="0" defTabSz="447675"/>
            <a:r>
              <a:rPr lang="en-US" sz="2000" dirty="0" smtClean="0"/>
              <a:t>Motion</a:t>
            </a:r>
          </a:p>
          <a:p>
            <a:pPr marL="0" indent="0" defTabSz="539750">
              <a:defRPr/>
            </a:pPr>
            <a:r>
              <a:rPr lang="en-US" sz="2000" b="0" dirty="0" smtClean="0"/>
              <a:t>Move </a:t>
            </a:r>
            <a:r>
              <a:rPr lang="en-US" sz="2000" b="0" dirty="0"/>
              <a:t>to add the following requirement to section </a:t>
            </a:r>
            <a:r>
              <a:rPr lang="en-US" sz="2000" b="0" dirty="0" smtClean="0"/>
              <a:t>3.1.6 </a:t>
            </a:r>
            <a:r>
              <a:rPr lang="en-US" sz="2000" b="0" dirty="0"/>
              <a:t>(Security and Privacy) of the 802.11az FRD and grant the FRD Editor editorial license </a:t>
            </a:r>
            <a:r>
              <a:rPr lang="en-US" sz="2000" b="0" dirty="0" smtClean="0"/>
              <a:t>:</a:t>
            </a:r>
            <a:endParaRPr lang="en-US" sz="2000" b="0" dirty="0"/>
          </a:p>
          <a:p>
            <a:pPr marL="0" indent="0" defTabSz="447675">
              <a:defRPr/>
            </a:pPr>
            <a:r>
              <a:rPr lang="en-US" sz="2000" b="0" dirty="0"/>
              <a:t>The 11az protocol shall support a shared key generation between Responding-Station and Initiating-Station when no previous shared secret </a:t>
            </a:r>
            <a:r>
              <a:rPr lang="en-US" sz="2000" b="0" dirty="0" smtClean="0"/>
              <a:t>has been pre-configured.</a:t>
            </a:r>
            <a:endParaRPr lang="en-US" sz="2000" b="0" dirty="0"/>
          </a:p>
          <a:p>
            <a:pPr marL="0" indent="0" defTabSz="447675">
              <a:buFontTx/>
              <a:buNone/>
              <a:defRPr/>
            </a:pPr>
            <a:r>
              <a:rPr lang="en-US" sz="2000" b="0" dirty="0"/>
              <a:t>Moved: </a:t>
            </a:r>
            <a:r>
              <a:rPr lang="en-US" sz="2000" b="0" dirty="0" smtClean="0"/>
              <a:t>Ganesh </a:t>
            </a:r>
            <a:r>
              <a:rPr lang="en-US" sz="2000" b="0" dirty="0" err="1" smtClean="0"/>
              <a:t>Venkatesan</a:t>
            </a:r>
            <a:endParaRPr lang="en-US" sz="2000" b="0" dirty="0"/>
          </a:p>
          <a:p>
            <a:pPr marL="0" indent="0" defTabSz="447675">
              <a:buFontTx/>
              <a:buNone/>
              <a:defRPr/>
            </a:pPr>
            <a:r>
              <a:rPr lang="en-US" sz="2000" b="0" dirty="0"/>
              <a:t>Seconded</a:t>
            </a:r>
            <a:r>
              <a:rPr lang="en-US" sz="2000" b="0" dirty="0" smtClean="0"/>
              <a:t>: SK Yong</a:t>
            </a:r>
            <a:endParaRPr lang="en-US" sz="2000" b="0" dirty="0"/>
          </a:p>
          <a:p>
            <a:pPr marL="0" indent="0" defTabSz="447675">
              <a:buFontTx/>
              <a:buNone/>
              <a:defRPr/>
            </a:pPr>
            <a:r>
              <a:rPr lang="en-US" sz="2000" b="0" dirty="0" smtClean="0"/>
              <a:t>Result</a:t>
            </a:r>
            <a:r>
              <a:rPr lang="en-US" sz="2000" b="0" dirty="0"/>
              <a:t> </a:t>
            </a:r>
            <a:r>
              <a:rPr lang="en-US" sz="2000" b="0" dirty="0" smtClean="0"/>
              <a:t>(Y/N/A): 9/0/1</a:t>
            </a:r>
          </a:p>
          <a:p>
            <a:pPr marL="0" indent="0" defTabSz="447675">
              <a:buFontTx/>
              <a:buNone/>
              <a:defRPr/>
            </a:pPr>
            <a:r>
              <a:rPr lang="en-US" sz="2000" b="0" dirty="0" smtClean="0"/>
              <a:t>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7409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580595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b="0" dirty="0"/>
          </a:p>
        </p:txBody>
      </p:sp>
    </p:spTree>
    <p:extLst>
      <p:ext uri="{BB962C8B-B14F-4D97-AF65-F5344CB8AC3E}">
        <p14:creationId xmlns:p14="http://schemas.microsoft.com/office/powerpoint/2010/main" val="2004727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65704005"/>
              </p:ext>
            </p:extLst>
          </p:nvPr>
        </p:nvGraphicFramePr>
        <p:xfrm>
          <a:off x="323528" y="1556792"/>
          <a:ext cx="8640961" cy="2356896"/>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11-17-1758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Further</a:t>
                      </a:r>
                      <a:r>
                        <a:rPr lang="en-US" sz="1600" strike="noStrike" kern="1200" baseline="0" noProof="0" dirty="0" smtClean="0">
                          <a:solidFill>
                            <a:schemeClr val="dk1"/>
                          </a:solidFill>
                          <a:latin typeface="+mn-lt"/>
                          <a:ea typeface="+mn-ea"/>
                          <a:cs typeface="+mn-cs"/>
                        </a:rPr>
                        <a:t> Scalable Location Performance Analysis</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35</a:t>
                      </a:r>
                      <a:r>
                        <a:rPr lang="en-US" sz="1600" baseline="0" dirty="0" smtClean="0"/>
                        <a:t> min</a:t>
                      </a:r>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Rob</a:t>
                      </a:r>
                      <a:r>
                        <a:rPr lang="en-US" sz="1600" strike="noStrike" kern="1200" baseline="0" dirty="0" smtClean="0">
                          <a:solidFill>
                            <a:schemeClr val="dk1"/>
                          </a:solidFill>
                          <a:latin typeface="+mn-lt"/>
                          <a:ea typeface="+mn-ea"/>
                          <a:cs typeface="+mn-cs"/>
                        </a:rPr>
                        <a:t> Sun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FTM with</a:t>
                      </a:r>
                      <a:r>
                        <a:rPr lang="en-US" sz="1600" strike="noStrike" kern="1200" baseline="0" noProof="0" dirty="0" smtClean="0">
                          <a:solidFill>
                            <a:schemeClr val="dk1"/>
                          </a:solidFill>
                          <a:latin typeface="+mn-lt"/>
                          <a:ea typeface="+mn-ea"/>
                          <a:cs typeface="+mn-cs"/>
                        </a:rPr>
                        <a:t> DB Protocol</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 min</a:t>
                      </a:r>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Bhandaru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Frame Protection for 11az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 </a:t>
                      </a:r>
                      <a:endParaRPr lang="en-US" sz="1400" kern="1200" dirty="0">
                        <a:solidFill>
                          <a:schemeClr val="dk1"/>
                        </a:solidFill>
                        <a:latin typeface="+mn-lt"/>
                        <a:ea typeface="+mn-ea"/>
                        <a:cs typeface="+mn-cs"/>
                      </a:endParaRPr>
                    </a:p>
                  </a:txBody>
                  <a:tcPr marT="45712" marB="45712"/>
                </a:tc>
              </a:tr>
              <a:tr h="28955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787432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881996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361679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76807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Jan.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494969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96692516"/>
              </p:ext>
            </p:extLst>
          </p:nvPr>
        </p:nvGraphicFramePr>
        <p:xfrm>
          <a:off x="323528" y="1556792"/>
          <a:ext cx="8640961" cy="1041288"/>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274315">
                <a:tc>
                  <a:txBody>
                    <a:bodyPr/>
                    <a:lstStyle/>
                    <a:p>
                      <a:pPr marL="0" algn="l" defTabSz="914400" rtl="0" eaLnBrk="1" latinLnBrk="0" hangingPunct="1"/>
                      <a:r>
                        <a:rPr lang="en-US" sz="1600" strike="noStrike" kern="1200" dirty="0" smtClean="0">
                          <a:solidFill>
                            <a:schemeClr val="dk1"/>
                          </a:solidFill>
                          <a:latin typeface="+mn-lt"/>
                          <a:ea typeface="+mn-ea"/>
                          <a:cs typeface="+mn-cs"/>
                        </a:rPr>
                        <a:t>11-17-1776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Frame Protection for 11az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 </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184225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00B05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err="1" smtClean="0">
                <a:solidFill>
                  <a:schemeClr val="tx1"/>
                </a:solidFill>
              </a:rPr>
              <a:t>nassociated</a:t>
            </a:r>
            <a:r>
              <a:rPr lang="en-US" sz="600" dirty="0" smtClean="0">
                <a:solidFill>
                  <a:schemeClr val="tx1"/>
                </a:solidFill>
              </a:rPr>
              <a:t>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582089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Scope/under consideration</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Jan.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Consider amendment text proposals based on SFD text.</a:t>
            </a:r>
          </a:p>
          <a:p>
            <a:pPr>
              <a:buFont typeface="Arial" panose="020B0604020202020204" pitchFamily="34" charset="0"/>
              <a:buChar char="•"/>
            </a:pPr>
            <a:r>
              <a:rPr lang="en-US" dirty="0" smtClean="0"/>
              <a:t>Review technical proposals.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184180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Jan.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Jan. meeting goals as the TG Plan Of Record.</a:t>
            </a:r>
          </a:p>
          <a:p>
            <a:endParaRPr lang="en-US" dirty="0" smtClean="0"/>
          </a:p>
          <a:p>
            <a:r>
              <a:rPr lang="en-US" dirty="0" smtClean="0"/>
              <a:t>Moved: Assaf Kasher</a:t>
            </a:r>
          </a:p>
          <a:p>
            <a:r>
              <a:rPr lang="en-US" dirty="0" smtClean="0"/>
              <a:t>2</a:t>
            </a:r>
            <a:r>
              <a:rPr lang="en-US" baseline="30000" dirty="0" smtClean="0"/>
              <a:t>nd</a:t>
            </a:r>
            <a:r>
              <a:rPr lang="en-US" dirty="0" smtClean="0"/>
              <a:t>: Yongho Seok </a:t>
            </a:r>
          </a:p>
          <a:p>
            <a:endParaRPr lang="en-US" dirty="0"/>
          </a:p>
          <a:p>
            <a:r>
              <a:rPr lang="en-US" dirty="0" smtClean="0"/>
              <a:t>Y: 		12		N: 	0		A: 0</a:t>
            </a:r>
          </a:p>
          <a:p>
            <a:r>
              <a:rPr lang="en-US"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988322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Dec. 20</a:t>
            </a:r>
            <a:r>
              <a:rPr lang="en-US" altLang="en-US" baseline="30000" dirty="0" smtClean="0"/>
              <a:t>th</a:t>
            </a:r>
            <a:r>
              <a:rPr lang="en-US" altLang="en-US" dirty="0" smtClean="0"/>
              <a:t> (Wed</a:t>
            </a:r>
            <a:r>
              <a:rPr lang="en-US" altLang="en-US" dirty="0"/>
              <a:t>.) </a:t>
            </a:r>
            <a:r>
              <a:rPr lang="en-US" altLang="en-US" dirty="0" smtClean="0"/>
              <a:t>11:00AM </a:t>
            </a:r>
            <a:r>
              <a:rPr lang="en-US" altLang="en-US" dirty="0"/>
              <a:t>ET for 1hr. </a:t>
            </a:r>
          </a:p>
          <a:p>
            <a:pPr algn="just">
              <a:spcBef>
                <a:spcPct val="20000"/>
              </a:spcBef>
              <a:buFontTx/>
              <a:buChar char="•"/>
            </a:pPr>
            <a:r>
              <a:rPr lang="en-US" altLang="en-US" dirty="0"/>
              <a:t>Do 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39346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466654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556602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856721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70</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71</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72</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73</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26772</TotalTime>
  <Words>4195</Words>
  <Application>Microsoft Office PowerPoint</Application>
  <PresentationFormat>On-screen Show (4:3)</PresentationFormat>
  <Paragraphs>1063</Paragraphs>
  <Slides>76</Slides>
  <Notes>21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6"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Agenda For The Week</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Submission 11-17-1455</vt:lpstr>
      <vt:lpstr>Submission 1455 (con.)</vt:lpstr>
      <vt:lpstr>FRD Working Draft Approval</vt:lpstr>
      <vt:lpstr>Submission 1461</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Current Approved Timelines</vt:lpstr>
      <vt:lpstr>Revised Timelines – Complete Scope/under consideration</vt:lpstr>
      <vt:lpstr>Goals for Jan. Meeting</vt:lpstr>
      <vt:lpstr>Motion – approval of Jan. meeting Goals</vt:lpstr>
      <vt:lpstr>Teleconference Schedule</vt:lpstr>
      <vt:lpstr>Reminder to do attendance</vt:lpstr>
      <vt:lpstr>AOB?</vt:lpstr>
      <vt:lpstr>Adjourn</vt:lpstr>
      <vt:lpstr>PowerPoint Presentation</vt:lpstr>
      <vt:lpstr>Timelines (con.) –TBC</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cp:keywords>
  <cp:lastModifiedBy>Segev, Jonathan</cp:lastModifiedBy>
  <cp:revision>403</cp:revision>
  <cp:lastPrinted>1601-01-01T00:00:00Z</cp:lastPrinted>
  <dcterms:created xsi:type="dcterms:W3CDTF">2017-01-29T08:57:00Z</dcterms:created>
  <dcterms:modified xsi:type="dcterms:W3CDTF">2017-11-09T16:10:46Z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ab095f8e-d13f-44e3-95d7-df9cc27fda29</vt:lpwstr>
  </property>
  <property fmtid="{D5CDD505-2E9C-101B-9397-08002B2CF9AE}" pid="3" name="CTP_BU">
    <vt:lpwstr>NEXT GEN AND STANDARDS GROUP</vt:lpwstr>
  </property>
  <property fmtid="{D5CDD505-2E9C-101B-9397-08002B2CF9AE}" pid="4" name="CTP_TimeStamp">
    <vt:lpwstr>2017-11-09 16:10:45Z</vt:lpwstr>
  </property>
  <property fmtid="{D5CDD505-2E9C-101B-9397-08002B2CF9AE}" pid="5" name="CTPClassification">
    <vt:lpwstr>CTP_IC</vt:lpwstr>
  </property>
</Properties>
</file>