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71" r:id="rId20"/>
    <p:sldId id="356" r:id="rId21"/>
    <p:sldId id="357" r:id="rId22"/>
    <p:sldId id="281" r:id="rId23"/>
    <p:sldId id="282" r:id="rId24"/>
    <p:sldId id="283" r:id="rId25"/>
    <p:sldId id="284"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63" r:id="rId40"/>
    <p:sldId id="364" r:id="rId41"/>
    <p:sldId id="365" r:id="rId42"/>
    <p:sldId id="366" r:id="rId43"/>
    <p:sldId id="325" r:id="rId44"/>
    <p:sldId id="326" r:id="rId45"/>
    <p:sldId id="373" r:id="rId46"/>
    <p:sldId id="374" r:id="rId47"/>
    <p:sldId id="375" r:id="rId48"/>
    <p:sldId id="377" r:id="rId49"/>
    <p:sldId id="378" r:id="rId50"/>
    <p:sldId id="379" r:id="rId51"/>
    <p:sldId id="349" r:id="rId52"/>
    <p:sldId id="350" r:id="rId53"/>
    <p:sldId id="352" r:id="rId54"/>
    <p:sldId id="353" r:id="rId55"/>
    <p:sldId id="380" r:id="rId56"/>
    <p:sldId id="381" r:id="rId57"/>
    <p:sldId id="382" r:id="rId58"/>
    <p:sldId id="383" r:id="rId59"/>
    <p:sldId id="384" r:id="rId60"/>
    <p:sldId id="291" r:id="rId61"/>
    <p:sldId id="333" r:id="rId62"/>
    <p:sldId id="314" r:id="rId63"/>
    <p:sldId id="309" r:id="rId64"/>
    <p:sldId id="294" r:id="rId65"/>
    <p:sldId id="354" r:id="rId66"/>
    <p:sldId id="296" r:id="rId67"/>
    <p:sldId id="297" r:id="rId68"/>
    <p:sldId id="298" r:id="rId69"/>
    <p:sldId id="339" r:id="rId70"/>
    <p:sldId id="299" r:id="rId71"/>
    <p:sldId id="300" r:id="rId72"/>
    <p:sldId id="301" r:id="rId73"/>
    <p:sldId id="347" r:id="rId74"/>
    <p:sldId id="348" r:id="rId75"/>
    <p:sldId id="258" r:id="rId76"/>
    <p:sldId id="259" r:id="rId77"/>
    <p:sldId id="260" r:id="rId78"/>
    <p:sldId id="261" r:id="rId79"/>
    <p:sldId id="262" r:id="rId80"/>
    <p:sldId id="263" r:id="rId81"/>
    <p:sldId id="264" r:id="rId8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71"/>
            <p14:sldId id="356"/>
            <p14:sldId id="357"/>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D728F9D2-D137-419C-BAFA-52FA016E6A80}">
          <p14:sldIdLst>
            <p14:sldId id="373"/>
            <p14:sldId id="374"/>
            <p14:sldId id="375"/>
            <p14:sldId id="377"/>
            <p14:sldId id="378"/>
            <p14:sldId id="379"/>
          </p14:sldIdLst>
        </p14:section>
        <p14:section name="Slot #5" id="{BC53A078-CFD0-4CD3-BEED-747D5107E17F}">
          <p14:sldIdLst>
            <p14:sldId id="349"/>
            <p14:sldId id="350"/>
            <p14:sldId id="352"/>
            <p14:sldId id="353"/>
            <p14:sldId id="380"/>
          </p14:sldIdLst>
        </p14:section>
        <p14:section name="Slot #6" id="{EE68353F-1247-4F7C-8517-4333B07DCA80}">
          <p14:sldIdLst>
            <p14:sldId id="381"/>
            <p14:sldId id="382"/>
            <p14:sldId id="383"/>
            <p14:sldId id="384"/>
            <p14:sldId id="291"/>
            <p14:sldId id="333"/>
            <p14:sldId id="314"/>
            <p14:sldId id="309"/>
            <p14:sldId id="294"/>
            <p14:sldId id="354"/>
            <p14:sldId id="296"/>
            <p14:sldId id="297"/>
          </p14:sldIdLst>
        </p14:section>
        <p14:section name="Backup" id="{47BEF69D-F599-4CC7-B784-3CC168788F46}">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5" autoAdjust="0"/>
    <p:restoredTop sz="94660"/>
  </p:normalViewPr>
  <p:slideViewPr>
    <p:cSldViewPr>
      <p:cViewPr>
        <p:scale>
          <a:sx n="75" d="100"/>
          <a:sy n="75" d="100"/>
        </p:scale>
        <p:origin x="426"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860048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3355931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235094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802.11-17/1552r05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2017-11-08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5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3816093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(11-17-1481).  </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a:t>
            </a:r>
            <a:r>
              <a:rPr lang="en-US" altLang="en-US" dirty="0" smtClean="0"/>
              <a:t>WGs feedback on PAR and CSD change </a:t>
            </a:r>
            <a:r>
              <a:rPr lang="en-US" altLang="en-US" dirty="0"/>
              <a:t>proposals to cover secured location activity.</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r>
              <a:rPr lang="en-US" altLang="en-US" sz="1800" dirty="0" smtClean="0"/>
              <a:t>.</a:t>
            </a:r>
          </a:p>
          <a:p>
            <a:pPr lvl="1" algn="just">
              <a:spcBef>
                <a:spcPct val="20000"/>
              </a:spcBef>
              <a:buFontTx/>
              <a:buChar char="•"/>
            </a:pPr>
            <a:r>
              <a:rPr lang="en-US" altLang="en-US" sz="1800" dirty="0" smtClean="0"/>
              <a:t>Review initial Amendment structure template.</a:t>
            </a:r>
            <a:endParaRPr lang="en-US" altLang="en-US" sz="1800" dirty="0"/>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76272876"/>
              </p:ext>
            </p:extLst>
          </p:nvPr>
        </p:nvGraphicFramePr>
        <p:xfrm>
          <a:off x="380206" y="1484784"/>
          <a:ext cx="8458200" cy="5120432"/>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11-17-1552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Nov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r>
              <a:tr h="213355">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94949521"/>
              </p:ext>
            </p:extLst>
          </p:nvPr>
        </p:nvGraphicFramePr>
        <p:xfrm>
          <a:off x="380206" y="1484784"/>
          <a:ext cx="8458200" cy="4175584"/>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4644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148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Liwen</a:t>
                      </a:r>
                      <a:r>
                        <a:rPr lang="en-US" sz="1600" strike="noStrike" kern="1200" baseline="0" dirty="0" smtClean="0">
                          <a:solidFill>
                            <a:schemeClr val="dk1"/>
                          </a:solidFill>
                          <a:latin typeface="+mn-lt"/>
                          <a:ea typeface="+mn-ea"/>
                          <a:cs typeface="+mn-cs"/>
                        </a:rPr>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Amendment Text Draft Template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Frame Protection for 11az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8564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Orlando, Florida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Nov. 5</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Review feedback PAR and CSD change proposal discussion (once available).</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Initial amendment document structure.</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SFD related text submissions.</a:t>
            </a:r>
          </a:p>
          <a:p>
            <a:pPr algn="just">
              <a:spcBef>
                <a:spcPct val="20000"/>
              </a:spcBef>
              <a:buFontTx/>
              <a:buChar char="•"/>
            </a:pPr>
            <a:r>
              <a:rPr lang="en-US" altLang="en-US" sz="2000" b="0" dirty="0" smtClean="0"/>
              <a:t>Review amendment document initial structure.</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SFD working draft (15min)</a:t>
            </a:r>
          </a:p>
          <a:p>
            <a:pPr algn="just">
              <a:spcBef>
                <a:spcPct val="20000"/>
              </a:spcBef>
              <a:buFontTx/>
              <a:buChar char="•"/>
            </a:pPr>
            <a:r>
              <a:rPr lang="en-US" altLang="en-US" sz="2000" b="0" dirty="0" smtClean="0"/>
              <a:t>Review 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734509104"/>
              </p:ext>
            </p:extLst>
          </p:nvPr>
        </p:nvGraphicFramePr>
        <p:xfrm>
          <a:off x="288826" y="1507333"/>
          <a:ext cx="8640960" cy="3687960"/>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11-17-1552</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Sep.</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05408">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c>
                  <a:txBody>
                    <a:bodyPr/>
                    <a:lstStyle/>
                    <a:p>
                      <a:r>
                        <a:rPr lang="en-US" sz="1600" dirty="0" smtClean="0"/>
                        <a:t>30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As time</a:t>
                      </a:r>
                      <a:r>
                        <a:rPr lang="en-US" sz="1400" baseline="0" dirty="0" smtClean="0"/>
                        <a:t> permits</a:t>
                      </a:r>
                      <a:endParaRPr lang="en-US" sz="14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11-17/1481 “</a:t>
            </a:r>
            <a:r>
              <a:rPr lang="en-US" dirty="0"/>
              <a:t>Meeting Minutes </a:t>
            </a:r>
            <a:r>
              <a:rPr lang="en-US" dirty="0" smtClean="0"/>
              <a:t>Sep 2017 </a:t>
            </a:r>
            <a:r>
              <a:rPr lang="en-US" dirty="0"/>
              <a:t>Session</a:t>
            </a:r>
            <a:r>
              <a:rPr lang="en-US" b="0" dirty="0" smtClean="0"/>
              <a:t>” </a:t>
            </a:r>
            <a:r>
              <a:rPr lang="en-US" b="0" dirty="0"/>
              <a:t>posted to Mentor </a:t>
            </a:r>
            <a:r>
              <a:rPr lang="en-US" b="0" dirty="0" smtClean="0"/>
              <a:t>on Sep. 21</a:t>
            </a:r>
            <a:r>
              <a:rPr lang="en-US" b="0" baseline="30000" dirty="0" smtClean="0"/>
              <a:t>st</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11-17/1481r0 as </a:t>
            </a:r>
            <a:r>
              <a:rPr lang="en-US" b="0" dirty="0" err="1" smtClean="0"/>
              <a:t>TGaz</a:t>
            </a:r>
            <a:r>
              <a:rPr lang="en-US" b="0" dirty="0" smtClean="0"/>
              <a:t> </a:t>
            </a:r>
            <a:r>
              <a:rPr lang="en-US" b="0" dirty="0"/>
              <a:t>meeting minutes for the </a:t>
            </a:r>
            <a:r>
              <a:rPr lang="en-US" b="0" dirty="0" smtClean="0"/>
              <a:t>Sep. meeting</a:t>
            </a:r>
            <a:r>
              <a:rPr lang="en-US" b="0" dirty="0"/>
              <a:t>. </a:t>
            </a:r>
          </a:p>
          <a:p>
            <a:endParaRPr lang="en-US" b="0" dirty="0" smtClean="0"/>
          </a:p>
          <a:p>
            <a:r>
              <a:rPr lang="en-US" b="0" dirty="0" smtClean="0"/>
              <a:t>Moved by: Roy Want </a:t>
            </a:r>
            <a:endParaRPr lang="en-US" b="0" dirty="0"/>
          </a:p>
          <a:p>
            <a:r>
              <a:rPr lang="en-US" b="0" dirty="0"/>
              <a:t>Seconded by</a:t>
            </a:r>
            <a:r>
              <a:rPr lang="en-US" b="0" dirty="0" smtClean="0"/>
              <a:t>: Assaf Kasher</a:t>
            </a:r>
          </a:p>
          <a:p>
            <a:r>
              <a:rPr lang="en-US" b="0" dirty="0" smtClean="0"/>
              <a:t>Results </a:t>
            </a:r>
            <a:r>
              <a:rPr lang="en-US" b="0" dirty="0"/>
              <a:t>(Y/N/A</a:t>
            </a:r>
            <a:r>
              <a:rPr lang="en-US" b="0" dirty="0" smtClean="0"/>
              <a:t>): 20/0/2 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November, Orlando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other WG feedback on PAR and CSD change proposal for secured location.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97918390"/>
              </p:ext>
            </p:extLst>
          </p:nvPr>
        </p:nvGraphicFramePr>
        <p:xfrm>
          <a:off x="400113" y="1484784"/>
          <a:ext cx="8342185" cy="461238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11-17-1552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11-17-1733</a:t>
                      </a:r>
                      <a:endParaRPr lang="en-US" sz="1600" dirty="0"/>
                    </a:p>
                  </a:txBody>
                  <a:tcPr marT="45712" marB="45712"/>
                </a:tc>
                <a:tc>
                  <a:txBody>
                    <a:bodyPr/>
                    <a:lstStyle/>
                    <a:p>
                      <a:r>
                        <a:rPr lang="en-US" sz="1600" dirty="0" smtClean="0"/>
                        <a:t>Ganesh</a:t>
                      </a:r>
                      <a:r>
                        <a:rPr lang="en-US" sz="1600" baseline="0" dirty="0" smtClean="0"/>
                        <a:t> </a:t>
                      </a:r>
                      <a:r>
                        <a:rPr lang="en-US" sz="1600" baseline="0" dirty="0" err="1" smtClean="0"/>
                        <a:t>Venkatesan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noProof="0" dirty="0" smtClean="0">
                          <a:solidFill>
                            <a:schemeClr val="dk1"/>
                          </a:solidFill>
                          <a:latin typeface="+mn-lt"/>
                          <a:ea typeface="+mn-ea"/>
                          <a:cs typeface="+mn-cs"/>
                        </a:rPr>
                        <a:t>Ranging ID and its Lifetime Management</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10min </a:t>
                      </a:r>
                      <a:endParaRPr lang="en-US" sz="1600" dirty="0"/>
                    </a:p>
                  </a:txBody>
                  <a:tcPr marT="45712" marB="45712"/>
                </a:tc>
              </a:tr>
              <a:tr h="182872">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baseline="0" dirty="0" smtClean="0"/>
                        <a:t>30 min </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 min</a:t>
                      </a:r>
                      <a:endParaRPr lang="en-US"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35min as time permits</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20</a:t>
                      </a:r>
                      <a:r>
                        <a:rPr lang="en-US" sz="1400" baseline="0" dirty="0" smtClean="0"/>
                        <a:t> min as time permits</a:t>
                      </a:r>
                      <a:endParaRPr lang="en-US" sz="14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r>
                        <a:rPr lang="en-US" sz="1600" dirty="0" smtClean="0"/>
                        <a:t>35 min as time permits</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94566669"/>
              </p:ext>
            </p:extLst>
          </p:nvPr>
        </p:nvGraphicFramePr>
        <p:xfrm>
          <a:off x="251519" y="1556792"/>
          <a:ext cx="8640960" cy="3637040"/>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Sep 2017</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r>
                        <a:rPr lang="en-US" sz="1600" dirty="0" smtClean="0"/>
                        <a:t>11-17-1771</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Initial Amendment</a:t>
                      </a:r>
                      <a:r>
                        <a:rPr lang="en-US" sz="1600" baseline="0" dirty="0" smtClean="0"/>
                        <a:t> Document structure review</a:t>
                      </a:r>
                      <a:endParaRPr lang="en-US" sz="1600" dirty="0"/>
                    </a:p>
                  </a:txBody>
                  <a:tcPr marT="45712" marB="45712"/>
                </a:tc>
                <a:tc>
                  <a:txBody>
                    <a:bodyPr/>
                    <a:lstStyle/>
                    <a:p>
                      <a:r>
                        <a:rPr lang="en-US" sz="1600" dirty="0" smtClean="0"/>
                        <a:t>15min</a:t>
                      </a:r>
                      <a:endParaRPr lang="en-US" sz="1600" dirty="0"/>
                    </a:p>
                  </a:txBody>
                  <a:tcPr marT="45712" marB="45712"/>
                </a:tc>
              </a:tr>
              <a:tr h="167632">
                <a:tc>
                  <a:txBody>
                    <a:bodyPr/>
                    <a:lstStyle/>
                    <a:p>
                      <a:pPr marL="0" algn="l" defTabSz="914400" rtl="0" eaLnBrk="1" latinLnBrk="0" hangingPunct="1"/>
                      <a:r>
                        <a:rPr lang="en-US" sz="1600" strike="noStrike" kern="1200" dirty="0" smtClean="0"/>
                        <a:t>11-17-1725</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SFD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dirty="0" smtClean="0"/>
                        <a:t>35 min</a:t>
                      </a:r>
                      <a:endParaRPr lang="en-US" sz="1600" strike="noStrike" dirty="0"/>
                    </a:p>
                  </a:txBody>
                  <a:tcPr marT="45712" marB="45712"/>
                </a:tc>
              </a:tr>
              <a:tr h="167632">
                <a:tc>
                  <a:txBody>
                    <a:bodyPr/>
                    <a:lstStyle/>
                    <a:p>
                      <a:pPr marL="0" algn="l" defTabSz="914400" rtl="0" eaLnBrk="1" latinLnBrk="0" hangingPunct="1"/>
                      <a:r>
                        <a:rPr lang="en-US" sz="1600" strike="noStrike" kern="1200" dirty="0" smtClean="0"/>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Liwen</a:t>
                      </a:r>
                      <a:r>
                        <a:rPr lang="en-US" sz="1600" strike="noStrike" kern="1200" baseline="0" dirty="0" smtClean="0"/>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SFD</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35 </a:t>
                      </a:r>
                      <a:r>
                        <a:rPr lang="en-US" sz="1600" dirty="0" smtClean="0"/>
                        <a:t>min</a:t>
                      </a:r>
                      <a:endParaRPr lang="en-US" sz="1600" dirty="0"/>
                    </a:p>
                  </a:txBody>
                  <a:tcPr marT="45712" marB="45712"/>
                </a:tc>
              </a:tr>
              <a:tr h="167632">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dirty="0" smtClean="0"/>
                        <a:t>30</a:t>
                      </a:r>
                      <a:r>
                        <a:rPr lang="en-US" sz="1600" baseline="0" dirty="0" smtClean="0"/>
                        <a:t> 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11-17-1726</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Yongho</a:t>
                      </a:r>
                      <a:r>
                        <a:rPr lang="en-US" sz="1600" strike="noStrike" kern="1200" baseline="0" dirty="0" smtClean="0"/>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Technical</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a:t>
                      </a:r>
                      <a:r>
                        <a:rPr lang="en-US" sz="1600" baseline="0" dirty="0" smtClean="0"/>
                        <a:t>min if time permits</a:t>
                      </a:r>
                      <a:endParaRPr lang="en-US" sz="1600" dirty="0" smtClean="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7321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24700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740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580595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b="0" dirty="0"/>
          </a:p>
        </p:txBody>
      </p:sp>
    </p:spTree>
    <p:extLst>
      <p:ext uri="{BB962C8B-B14F-4D97-AF65-F5344CB8AC3E}">
        <p14:creationId xmlns:p14="http://schemas.microsoft.com/office/powerpoint/2010/main" val="2004727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65704005"/>
              </p:ext>
            </p:extLst>
          </p:nvPr>
        </p:nvGraphicFramePr>
        <p:xfrm>
          <a:off x="323528" y="1556792"/>
          <a:ext cx="8640961" cy="235689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a:t>
                      </a:r>
                      <a:r>
                        <a:rPr lang="en-US" sz="1600" baseline="0" dirty="0" smtClean="0"/>
                        <a:t> min</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a:t>
                      </a:r>
                      <a:r>
                        <a:rPr lang="en-US" sz="1400" kern="1200" dirty="0" smtClean="0">
                          <a:solidFill>
                            <a:schemeClr val="dk1"/>
                          </a:solidFill>
                          <a:latin typeface="+mn-lt"/>
                          <a:ea typeface="+mn-ea"/>
                          <a:cs typeface="+mn-cs"/>
                        </a:rPr>
                        <a:t>min</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Frame Protection for 11az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t>
                      </a:r>
                      <a:endParaRPr lang="en-US" sz="1400" kern="1200" dirty="0">
                        <a:solidFill>
                          <a:schemeClr val="dk1"/>
                        </a:solidFill>
                        <a:latin typeface="+mn-lt"/>
                        <a:ea typeface="+mn-ea"/>
                        <a:cs typeface="+mn-cs"/>
                      </a:endParaRPr>
                    </a:p>
                  </a:txBody>
                  <a:tcPr marT="45712" marB="45712"/>
                </a:tc>
              </a:tr>
              <a:tr h="2895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78743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1996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361679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76807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endParaRPr lang="en-US" altLang="en-US" sz="2000" b="0" dirty="0" smtClean="0"/>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Jan.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897178670"/>
              </p:ext>
            </p:extLst>
          </p:nvPr>
        </p:nvGraphicFramePr>
        <p:xfrm>
          <a:off x="323528" y="1556792"/>
          <a:ext cx="8640961" cy="1041288"/>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74315">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63624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#6</a:t>
            </a:r>
            <a:endParaRPr lang="en-US" altLang="en-US" sz="2000" dirty="0"/>
          </a:p>
          <a:p>
            <a:endParaRPr lang="en-US" sz="3600" dirty="0"/>
          </a:p>
        </p:txBody>
      </p:sp>
    </p:spTree>
    <p:extLst>
      <p:ext uri="{BB962C8B-B14F-4D97-AF65-F5344CB8AC3E}">
        <p14:creationId xmlns:p14="http://schemas.microsoft.com/office/powerpoint/2010/main" val="2729926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6</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Nov. 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654463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40939983"/>
              </p:ext>
            </p:extLst>
          </p:nvPr>
        </p:nvGraphicFramePr>
        <p:xfrm>
          <a:off x="323528" y="1556792"/>
          <a:ext cx="8640961" cy="180328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548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548629">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baseline="0" noProof="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504612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367188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Unassociated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Jan.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Consider amendment text proposals based on SFD text.</a:t>
            </a:r>
          </a:p>
          <a:p>
            <a:pPr>
              <a:buFont typeface="Arial" panose="020B0604020202020204" pitchFamily="34" charset="0"/>
              <a:buChar char="•"/>
            </a:pPr>
            <a:r>
              <a:rPr lang="en-US" dirty="0" smtClean="0"/>
              <a:t>Consider readiness to go to call for submissions for amendment text.</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Nov.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20</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75</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76</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77</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78</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25733</TotalTime>
  <Words>4331</Words>
  <Application>Microsoft Office PowerPoint</Application>
  <PresentationFormat>On-screen Show (4:3)</PresentationFormat>
  <Paragraphs>1097</Paragraphs>
  <Slides>81</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91"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Recess</vt:lpstr>
      <vt:lpstr>PowerPoint Presentation</vt:lpstr>
      <vt:lpstr>Meeting Slot # 6 discussion items</vt:lpstr>
      <vt:lpstr>Submission order – Slot #6</vt:lpstr>
      <vt:lpstr>Presentations</vt:lpstr>
      <vt:lpstr>Current Approved Timelines</vt:lpstr>
      <vt:lpstr>Revised Timelines – Complete Scope/under consideration</vt:lpstr>
      <vt:lpstr>Goals for Jan. Meeting</vt:lpstr>
      <vt:lpstr>Motion – approval of Nov.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cp:keywords>
  <cp:lastModifiedBy>Segev, Jonathan</cp:lastModifiedBy>
  <cp:revision>395</cp:revision>
  <cp:lastPrinted>1601-01-01T00:00:00Z</cp:lastPrinted>
  <dcterms:created xsi:type="dcterms:W3CDTF">2017-01-29T08:57:00Z</dcterms:created>
  <dcterms:modified xsi:type="dcterms:W3CDTF">2017-11-08T22:50:38Z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ab095f8e-d13f-44e3-95d7-df9cc27fda29</vt:lpwstr>
  </property>
  <property fmtid="{D5CDD505-2E9C-101B-9397-08002B2CF9AE}" pid="3" name="CTP_BU">
    <vt:lpwstr>NEXT GEN AND STANDARDS GROUP</vt:lpwstr>
  </property>
  <property fmtid="{D5CDD505-2E9C-101B-9397-08002B2CF9AE}" pid="4" name="CTP_TimeStamp">
    <vt:lpwstr>2017-11-08 22:50:37Z</vt:lpwstr>
  </property>
  <property fmtid="{D5CDD505-2E9C-101B-9397-08002B2CF9AE}" pid="5" name="CTPClassification">
    <vt:lpwstr>CTP_IC</vt:lpwstr>
  </property>
</Properties>
</file>