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3"/>
  </p:notesMasterIdLst>
  <p:handoutMasterIdLst>
    <p:handoutMasterId r:id="rId84"/>
  </p:handoutMasterIdLst>
  <p:sldIdLst>
    <p:sldId id="256" r:id="rId2"/>
    <p:sldId id="265" r:id="rId3"/>
    <p:sldId id="257" r:id="rId4"/>
    <p:sldId id="267" r:id="rId5"/>
    <p:sldId id="268" r:id="rId6"/>
    <p:sldId id="269" r:id="rId7"/>
    <p:sldId id="270" r:id="rId8"/>
    <p:sldId id="271" r:id="rId9"/>
    <p:sldId id="272" r:id="rId10"/>
    <p:sldId id="273" r:id="rId11"/>
    <p:sldId id="274" r:id="rId12"/>
    <p:sldId id="275" r:id="rId13"/>
    <p:sldId id="276" r:id="rId14"/>
    <p:sldId id="277" r:id="rId15"/>
    <p:sldId id="278" r:id="rId16"/>
    <p:sldId id="279" r:id="rId17"/>
    <p:sldId id="358" r:id="rId18"/>
    <p:sldId id="315" r:id="rId19"/>
    <p:sldId id="371" r:id="rId20"/>
    <p:sldId id="356" r:id="rId21"/>
    <p:sldId id="357" r:id="rId22"/>
    <p:sldId id="281" r:id="rId23"/>
    <p:sldId id="282" r:id="rId24"/>
    <p:sldId id="283" r:id="rId25"/>
    <p:sldId id="284" r:id="rId26"/>
    <p:sldId id="285" r:id="rId27"/>
    <p:sldId id="286" r:id="rId28"/>
    <p:sldId id="287" r:id="rId29"/>
    <p:sldId id="290" r:id="rId30"/>
    <p:sldId id="289" r:id="rId31"/>
    <p:sldId id="322" r:id="rId32"/>
    <p:sldId id="327" r:id="rId33"/>
    <p:sldId id="304" r:id="rId34"/>
    <p:sldId id="308" r:id="rId35"/>
    <p:sldId id="306" r:id="rId36"/>
    <p:sldId id="330" r:id="rId37"/>
    <p:sldId id="305" r:id="rId38"/>
    <p:sldId id="328" r:id="rId39"/>
    <p:sldId id="363" r:id="rId40"/>
    <p:sldId id="364" r:id="rId41"/>
    <p:sldId id="365" r:id="rId42"/>
    <p:sldId id="366" r:id="rId43"/>
    <p:sldId id="325" r:id="rId44"/>
    <p:sldId id="326" r:id="rId45"/>
    <p:sldId id="373" r:id="rId46"/>
    <p:sldId id="374" r:id="rId47"/>
    <p:sldId id="375" r:id="rId48"/>
    <p:sldId id="377" r:id="rId49"/>
    <p:sldId id="378" r:id="rId50"/>
    <p:sldId id="379" r:id="rId51"/>
    <p:sldId id="349" r:id="rId52"/>
    <p:sldId id="350" r:id="rId53"/>
    <p:sldId id="352" r:id="rId54"/>
    <p:sldId id="353" r:id="rId55"/>
    <p:sldId id="380" r:id="rId56"/>
    <p:sldId id="381" r:id="rId57"/>
    <p:sldId id="382" r:id="rId58"/>
    <p:sldId id="383" r:id="rId59"/>
    <p:sldId id="384" r:id="rId60"/>
    <p:sldId id="291" r:id="rId61"/>
    <p:sldId id="333" r:id="rId62"/>
    <p:sldId id="314" r:id="rId63"/>
    <p:sldId id="309" r:id="rId64"/>
    <p:sldId id="294" r:id="rId65"/>
    <p:sldId id="354" r:id="rId66"/>
    <p:sldId id="296" r:id="rId67"/>
    <p:sldId id="297" r:id="rId68"/>
    <p:sldId id="298" r:id="rId69"/>
    <p:sldId id="339" r:id="rId70"/>
    <p:sldId id="299" r:id="rId71"/>
    <p:sldId id="300" r:id="rId72"/>
    <p:sldId id="301" r:id="rId73"/>
    <p:sldId id="347" r:id="rId74"/>
    <p:sldId id="348" r:id="rId75"/>
    <p:sldId id="258" r:id="rId76"/>
    <p:sldId id="259" r:id="rId77"/>
    <p:sldId id="260" r:id="rId78"/>
    <p:sldId id="261" r:id="rId79"/>
    <p:sldId id="262" r:id="rId80"/>
    <p:sldId id="263" r:id="rId81"/>
    <p:sldId id="264" r:id="rId8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370AA9B8-6CC8-4D73-8118-DE2A5F0D465C}">
          <p14:sldIdLst>
            <p14:sldId id="256"/>
            <p14:sldId id="265"/>
            <p14:sldId id="257"/>
            <p14:sldId id="267"/>
            <p14:sldId id="268"/>
            <p14:sldId id="269"/>
            <p14:sldId id="270"/>
            <p14:sldId id="271"/>
            <p14:sldId id="272"/>
            <p14:sldId id="273"/>
            <p14:sldId id="274"/>
            <p14:sldId id="275"/>
            <p14:sldId id="276"/>
            <p14:sldId id="277"/>
            <p14:sldId id="278"/>
            <p14:sldId id="279"/>
            <p14:sldId id="358"/>
            <p14:sldId id="315"/>
            <p14:sldId id="371"/>
            <p14:sldId id="356"/>
            <p14:sldId id="357"/>
          </p14:sldIdLst>
        </p14:section>
        <p14:section name="Slot # 1" id="{A8BC1F47-3153-4394-9D00-B4D234301B74}">
          <p14:sldIdLst>
            <p14:sldId id="281"/>
            <p14:sldId id="282"/>
            <p14:sldId id="283"/>
            <p14:sldId id="284"/>
            <p14:sldId id="285"/>
            <p14:sldId id="286"/>
            <p14:sldId id="287"/>
          </p14:sldIdLst>
        </p14:section>
        <p14:section name="Slot # 2" id="{5DEA695E-ACCD-4583-8C8C-713FC3EAA3F2}">
          <p14:sldIdLst>
            <p14:sldId id="290"/>
            <p14:sldId id="289"/>
            <p14:sldId id="322"/>
            <p14:sldId id="327"/>
            <p14:sldId id="304"/>
            <p14:sldId id="308"/>
          </p14:sldIdLst>
        </p14:section>
        <p14:section name="Slot #3" id="{630C644C-9DFD-4620-9650-24BD26CEB6E3}">
          <p14:sldIdLst>
            <p14:sldId id="306"/>
            <p14:sldId id="330"/>
            <p14:sldId id="305"/>
            <p14:sldId id="328"/>
            <p14:sldId id="363"/>
            <p14:sldId id="364"/>
            <p14:sldId id="365"/>
            <p14:sldId id="366"/>
            <p14:sldId id="325"/>
            <p14:sldId id="326"/>
          </p14:sldIdLst>
        </p14:section>
        <p14:section name="Slot #4" id="{D728F9D2-D137-419C-BAFA-52FA016E6A80}">
          <p14:sldIdLst>
            <p14:sldId id="373"/>
            <p14:sldId id="374"/>
            <p14:sldId id="375"/>
            <p14:sldId id="377"/>
            <p14:sldId id="378"/>
            <p14:sldId id="379"/>
          </p14:sldIdLst>
        </p14:section>
        <p14:section name="Slot #5" id="{BC53A078-CFD0-4CD3-BEED-747D5107E17F}">
          <p14:sldIdLst>
            <p14:sldId id="349"/>
            <p14:sldId id="350"/>
            <p14:sldId id="352"/>
            <p14:sldId id="353"/>
            <p14:sldId id="380"/>
          </p14:sldIdLst>
        </p14:section>
        <p14:section name="Slot #6" id="{EE68353F-1247-4F7C-8517-4333B07DCA80}">
          <p14:sldIdLst>
            <p14:sldId id="381"/>
            <p14:sldId id="382"/>
            <p14:sldId id="383"/>
            <p14:sldId id="384"/>
            <p14:sldId id="291"/>
            <p14:sldId id="333"/>
            <p14:sldId id="314"/>
            <p14:sldId id="309"/>
            <p14:sldId id="294"/>
            <p14:sldId id="354"/>
            <p14:sldId id="296"/>
            <p14:sldId id="297"/>
          </p14:sldIdLst>
        </p14:section>
        <p14:section name="Backup" id="{47BEF69D-F599-4CC7-B784-3CC168788F46}">
          <p14:sldIdLst>
            <p14:sldId id="298"/>
            <p14:sldId id="339"/>
          </p14:sldIdLst>
        </p14:section>
        <p14:section name="Motion Template" id="{F1C8A9DA-86F4-489A-BD5B-5D1CBCA519D3}">
          <p14:sldIdLst>
            <p14:sldId id="299"/>
            <p14:sldId id="300"/>
            <p14:sldId id="301"/>
            <p14:sldId id="347"/>
            <p14:sldId id="348"/>
          </p14:sldIdLst>
        </p14:section>
        <p14:section name="Deck template" id="{E19D0784-EA66-4EC3-8773-105A5960616B}">
          <p14:sldIdLst>
            <p14:sldId id="258"/>
            <p14:sldId id="259"/>
            <p14:sldId id="260"/>
            <p14:sldId id="261"/>
            <p14:sldId id="262"/>
            <p14:sldId id="263"/>
            <p14:sldId id="26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485" autoAdjust="0"/>
    <p:restoredTop sz="94660"/>
  </p:normalViewPr>
  <p:slideViewPr>
    <p:cSldViewPr>
      <p:cViewPr varScale="1">
        <p:scale>
          <a:sx n="71" d="100"/>
          <a:sy n="71" d="100"/>
        </p:scale>
        <p:origin x="1524" y="6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3" d="100"/>
          <a:sy n="53" d="100"/>
        </p:scale>
        <p:origin x="2832"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notesMaster" Target="notesMasters/notesMaster1.xml"/><Relationship Id="rId88"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802.11-17/0534r0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May 2017</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Jonathan Segev, Intel Corporation</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802.11-17/0534r0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May 2017</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Jonathan Segev, Intel Corporation</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37</a:t>
            </a:fld>
            <a:endParaRPr lang="en-US"/>
          </a:p>
        </p:txBody>
      </p:sp>
    </p:spTree>
    <p:extLst>
      <p:ext uri="{BB962C8B-B14F-4D97-AF65-F5344CB8AC3E}">
        <p14:creationId xmlns:p14="http://schemas.microsoft.com/office/powerpoint/2010/main" val="27985227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47</a:t>
            </a:fld>
            <a:endParaRPr lang="en-US"/>
          </a:p>
        </p:txBody>
      </p:sp>
    </p:spTree>
    <p:extLst>
      <p:ext uri="{BB962C8B-B14F-4D97-AF65-F5344CB8AC3E}">
        <p14:creationId xmlns:p14="http://schemas.microsoft.com/office/powerpoint/2010/main" val="28600485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53</a:t>
            </a:fld>
            <a:endParaRPr lang="en-US"/>
          </a:p>
        </p:txBody>
      </p:sp>
    </p:spTree>
    <p:extLst>
      <p:ext uri="{BB962C8B-B14F-4D97-AF65-F5344CB8AC3E}">
        <p14:creationId xmlns:p14="http://schemas.microsoft.com/office/powerpoint/2010/main" val="344163296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58</a:t>
            </a:fld>
            <a:endParaRPr lang="en-US"/>
          </a:p>
        </p:txBody>
      </p:sp>
    </p:spTree>
    <p:extLst>
      <p:ext uri="{BB962C8B-B14F-4D97-AF65-F5344CB8AC3E}">
        <p14:creationId xmlns:p14="http://schemas.microsoft.com/office/powerpoint/2010/main" val="335593194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60</a:t>
            </a:fld>
            <a:endParaRPr lang="en-US"/>
          </a:p>
        </p:txBody>
      </p:sp>
    </p:spTree>
    <p:extLst>
      <p:ext uri="{BB962C8B-B14F-4D97-AF65-F5344CB8AC3E}">
        <p14:creationId xmlns:p14="http://schemas.microsoft.com/office/powerpoint/2010/main" val="22173084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64</a:t>
            </a:fld>
            <a:endParaRPr lang="en-US"/>
          </a:p>
        </p:txBody>
      </p:sp>
    </p:spTree>
    <p:extLst>
      <p:ext uri="{BB962C8B-B14F-4D97-AF65-F5344CB8AC3E}">
        <p14:creationId xmlns:p14="http://schemas.microsoft.com/office/powerpoint/2010/main" val="257351954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75</a:t>
            </a:fld>
            <a:endParaRPr lang="en-US"/>
          </a:p>
        </p:txBody>
      </p:sp>
      <p:sp>
        <p:nvSpPr>
          <p:cNvPr id="1433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76</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77</a:t>
            </a:fld>
            <a:endParaRPr lang="en-US"/>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78</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79</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80</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81</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10</a:t>
            </a:fld>
            <a:endParaRPr lang="en-US"/>
          </a:p>
        </p:txBody>
      </p:sp>
    </p:spTree>
    <p:extLst>
      <p:ext uri="{BB962C8B-B14F-4D97-AF65-F5344CB8AC3E}">
        <p14:creationId xmlns:p14="http://schemas.microsoft.com/office/powerpoint/2010/main" val="3752257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14</a:t>
            </a:fld>
            <a:endParaRPr lang="en-US"/>
          </a:p>
        </p:txBody>
      </p:sp>
    </p:spTree>
    <p:extLst>
      <p:ext uri="{BB962C8B-B14F-4D97-AF65-F5344CB8AC3E}">
        <p14:creationId xmlns:p14="http://schemas.microsoft.com/office/powerpoint/2010/main" val="36680170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15</a:t>
            </a:fld>
            <a:endParaRPr lang="en-US"/>
          </a:p>
        </p:txBody>
      </p:sp>
    </p:spTree>
    <p:extLst>
      <p:ext uri="{BB962C8B-B14F-4D97-AF65-F5344CB8AC3E}">
        <p14:creationId xmlns:p14="http://schemas.microsoft.com/office/powerpoint/2010/main" val="36387453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18</a:t>
            </a:fld>
            <a:endParaRPr lang="en-US"/>
          </a:p>
        </p:txBody>
      </p:sp>
    </p:spTree>
    <p:extLst>
      <p:ext uri="{BB962C8B-B14F-4D97-AF65-F5344CB8AC3E}">
        <p14:creationId xmlns:p14="http://schemas.microsoft.com/office/powerpoint/2010/main" val="11561057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19</a:t>
            </a:fld>
            <a:endParaRPr lang="en-US"/>
          </a:p>
        </p:txBody>
      </p:sp>
    </p:spTree>
    <p:extLst>
      <p:ext uri="{BB962C8B-B14F-4D97-AF65-F5344CB8AC3E}">
        <p14:creationId xmlns:p14="http://schemas.microsoft.com/office/powerpoint/2010/main" val="12350948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24</a:t>
            </a:fld>
            <a:endParaRPr lang="en-US"/>
          </a:p>
        </p:txBody>
      </p:sp>
    </p:spTree>
    <p:extLst>
      <p:ext uri="{BB962C8B-B14F-4D97-AF65-F5344CB8AC3E}">
        <p14:creationId xmlns:p14="http://schemas.microsoft.com/office/powerpoint/2010/main" val="32491536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31</a:t>
            </a:fld>
            <a:endParaRPr lang="en-US"/>
          </a:p>
        </p:txBody>
      </p:sp>
    </p:spTree>
    <p:extLst>
      <p:ext uri="{BB962C8B-B14F-4D97-AF65-F5344CB8AC3E}">
        <p14:creationId xmlns:p14="http://schemas.microsoft.com/office/powerpoint/2010/main" val="20621515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Nov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 2017</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Nov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Nov 2017</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Nov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Nov 2017</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Nov 2017</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802.11-17/1552r04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policy_rev.pdf" TargetMode="External"/><Relationship Id="rId7" Type="http://schemas.openxmlformats.org/officeDocument/2006/relationships/hyperlink" Target="http://standards.ieee.org/about/sasb/0316sasbmin.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about/sasb/0616sasbmin.pdf" TargetMode="External"/><Relationship Id="rId5" Type="http://schemas.openxmlformats.org/officeDocument/2006/relationships/hyperlink" Target="http://standards.ieee.org/about/sasb/0916sasbmin.pdf" TargetMode="External"/><Relationship Id="rId4" Type="http://schemas.openxmlformats.org/officeDocument/2006/relationships/hyperlink" Target="http://standards.ieee.org/about/sasb/1216sasbmin.pdf"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is_dcn=DCN,%20Title,%20Author%20or%20Affiliation&amp;is_group=00az"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Nov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smtClean="0"/>
              <a:t>Nov. Meeting Agenda</a:t>
            </a:r>
            <a:endParaRPr lang="en-GB" dirty="0"/>
          </a:p>
        </p:txBody>
      </p:sp>
      <p:sp>
        <p:nvSpPr>
          <p:cNvPr id="3074" name="Rectangle 2"/>
          <p:cNvSpPr>
            <a:spLocks noGrp="1" noChangeArrowheads="1"/>
          </p:cNvSpPr>
          <p:nvPr>
            <p:ph type="body" idx="1"/>
          </p:nvPr>
        </p:nvSpPr>
        <p:spPr>
          <a:xfrm>
            <a:off x="685800" y="168453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2017-11-08</a:t>
            </a:r>
            <a:endParaRPr lang="en-GB" sz="2000" b="0" dirty="0"/>
          </a:p>
        </p:txBody>
      </p:sp>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3233728019"/>
              </p:ext>
            </p:extLst>
          </p:nvPr>
        </p:nvGraphicFramePr>
        <p:xfrm>
          <a:off x="519113" y="2281238"/>
          <a:ext cx="7999412" cy="2454275"/>
        </p:xfrm>
        <a:graphic>
          <a:graphicData uri="http://schemas.openxmlformats.org/presentationml/2006/ole">
            <mc:AlternateContent xmlns:mc="http://schemas.openxmlformats.org/markup-compatibility/2006">
              <mc:Choice xmlns:v="urn:schemas-microsoft-com:vml" Requires="v">
                <p:oleObj spid="_x0000_s3245" name="Document" r:id="rId4" imgW="8235535" imgH="2529304" progId="Word.Document.8">
                  <p:embed/>
                </p:oleObj>
              </mc:Choice>
              <mc:Fallback>
                <p:oleObj name="Document" r:id="rId4" imgW="8235535" imgH="2529304" progId="Word.Document.8">
                  <p:embed/>
                  <p:pic>
                    <p:nvPicPr>
                      <p:cNvPr id="0" name=""/>
                      <p:cNvPicPr>
                        <a:picLocks noChangeAspect="1" noChangeArrowheads="1"/>
                      </p:cNvPicPr>
                      <p:nvPr/>
                    </p:nvPicPr>
                    <p:blipFill>
                      <a:blip r:embed="rId5"/>
                      <a:srcRect/>
                      <a:stretch>
                        <a:fillRect/>
                      </a:stretch>
                    </p:blipFill>
                    <p:spPr bwMode="auto">
                      <a:xfrm>
                        <a:off x="519113" y="2281238"/>
                        <a:ext cx="7999412" cy="2454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
        <p:nvSpPr>
          <p:cNvPr id="7" name="Rectangle 2"/>
          <p:cNvSpPr txBox="1">
            <a:spLocks noChangeArrowheads="1"/>
          </p:cNvSpPr>
          <p:nvPr/>
        </p:nvSpPr>
        <p:spPr bwMode="auto">
          <a:xfrm>
            <a:off x="685800" y="1676400"/>
            <a:ext cx="7848600" cy="4495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600" kern="0" dirty="0" smtClean="0"/>
              <a:t>All participation in IEEE 802 Working Group meetings is on an individual basis</a:t>
            </a:r>
          </a:p>
          <a:p>
            <a:r>
              <a:rPr lang="en-GB" sz="1400" i="1" kern="0" dirty="0" smtClean="0"/>
              <a:t>•     Participants in the IEEE standards development individual process shall act based on their qualifications and experience. (</a:t>
            </a:r>
            <a:r>
              <a:rPr lang="en-GB" sz="1400" i="1" kern="0" dirty="0" smtClean="0">
                <a:hlinkClick r:id="rId3"/>
              </a:rPr>
              <a:t>https://standards.ieee.org/develop/policies/bylaws/sb_bylaws.pdf</a:t>
            </a:r>
            <a:r>
              <a:rPr lang="en-GB" sz="1400" i="1" kern="0" dirty="0" smtClean="0"/>
              <a:t>  section 5.2.1)</a:t>
            </a:r>
            <a:endParaRPr lang="en-US" sz="1400" kern="0" dirty="0" smtClean="0"/>
          </a:p>
          <a:p>
            <a:r>
              <a:rPr lang="en-US" sz="1400" kern="0" dirty="0" smtClean="0"/>
              <a:t>•    </a:t>
            </a:r>
            <a:r>
              <a:rPr lang="en-US" sz="1400" i="1" kern="0" dirty="0" smtClean="0"/>
              <a:t>IEEE 802 </a:t>
            </a:r>
            <a:r>
              <a:rPr lang="en-GB" sz="1400" i="1" kern="0" dirty="0" smtClean="0"/>
              <a:t>Working Group membership is by individual; “Working Group members shall participate in the consensus process in a manner consistent with their professional expert opinion as individuals, and not as organizational representatives”. (</a:t>
            </a:r>
            <a:r>
              <a:rPr lang="en-GB" sz="1400" i="1" u="sng" kern="0" dirty="0" smtClean="0">
                <a:hlinkClick r:id="rId4"/>
              </a:rPr>
              <a:t>http://ieee802.org/PNP/approved/IEEE_802_WG_PandP_v19.pdf</a:t>
            </a:r>
            <a:r>
              <a:rPr lang="en-GB" sz="1400" i="1" kern="0" dirty="0" smtClean="0"/>
              <a:t> section 4.2.1)</a:t>
            </a:r>
            <a:endParaRPr lang="en-US" sz="1400" kern="0" dirty="0" smtClean="0"/>
          </a:p>
          <a:p>
            <a:pPr>
              <a:buFont typeface="Arial" panose="020B0604020202020204" pitchFamily="34" charset="0"/>
              <a:buChar char="•"/>
            </a:pPr>
            <a:r>
              <a:rPr lang="en-US" sz="1400" kern="0" dirty="0" smtClean="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400" kern="0" dirty="0" smtClean="0"/>
              <a:t>You shall not direct the actions or votes of any other member of an IEEE 802 Working Group or retaliate against any other member for their actions or votes within IEEE 802 Working Group meetings, see </a:t>
            </a:r>
            <a:r>
              <a:rPr lang="en-US" sz="1400" u="sng" kern="0" dirty="0" smtClean="0">
                <a:hlinkClick r:id="rId5"/>
              </a:rPr>
              <a:t>https://standards.ieee.org/develop/policies/bylaws/sb_bylaws.pdf </a:t>
            </a:r>
            <a:r>
              <a:rPr lang="en-US" sz="1400" kern="0" dirty="0" smtClean="0"/>
              <a:t> section 5.2.1.3 and </a:t>
            </a:r>
            <a:r>
              <a:rPr lang="en-GB" sz="1400" u="sng" kern="0" dirty="0" smtClean="0">
                <a:hlinkClick r:id="rId4"/>
              </a:rPr>
              <a:t>http://ieee802.org/PNP/approved/IEEE_802_WG_PandP_v19.pdf</a:t>
            </a:r>
            <a:r>
              <a:rPr lang="en-GB" sz="1400" kern="0" dirty="0" smtClean="0"/>
              <a:t>  section 3.4.1, list item x</a:t>
            </a:r>
            <a:endParaRPr lang="en-US" sz="1400" kern="0" dirty="0" smtClean="0"/>
          </a:p>
          <a:p>
            <a:r>
              <a:rPr lang="en-US" sz="1600" kern="0" dirty="0" smtClean="0"/>
              <a:t>By participating in IEEE 802 meetings, you accept these requirements.  If you do not agree to these policies then you shall not participate.</a:t>
            </a:r>
          </a:p>
          <a:p>
            <a:endParaRPr lang="en-US" kern="0" dirty="0"/>
          </a:p>
        </p:txBody>
      </p:sp>
      <p:sp>
        <p:nvSpPr>
          <p:cNvPr id="8" name="Rectangle 1"/>
          <p:cNvSpPr>
            <a:spLocks noGrp="1" noChangeArrowheads="1"/>
          </p:cNvSpPr>
          <p:nvPr>
            <p:ph type="title"/>
          </p:nvPr>
        </p:nvSpPr>
        <p:spPr>
          <a:xfrm>
            <a:off x="685800" y="609600"/>
            <a:ext cx="7772400" cy="1160462"/>
          </a:xfrm>
          <a:ln/>
        </p:spPr>
        <p:txBody>
          <a:bodyPr lIns="90000" tIns="46800" rIns="90000" bIns="46800"/>
          <a:lstStyle/>
          <a:p>
            <a:r>
              <a:rPr lang="en-US" dirty="0" smtClean="0"/>
              <a:t>Participation in IEEE 802 Meetings</a:t>
            </a:r>
            <a:endParaRPr lang="en-US" dirty="0"/>
          </a:p>
        </p:txBody>
      </p:sp>
    </p:spTree>
    <p:extLst>
      <p:ext uri="{BB962C8B-B14F-4D97-AF65-F5344CB8AC3E}">
        <p14:creationId xmlns:p14="http://schemas.microsoft.com/office/powerpoint/2010/main" val="40218237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714400"/>
            <a:ext cx="7770813" cy="1065213"/>
          </a:xfrm>
        </p:spPr>
        <p:txBody>
          <a:bodyPr/>
          <a:lstStyle/>
          <a:p>
            <a:r>
              <a:rPr lang="en-US" dirty="0">
                <a:cs typeface="DejaVu Sans" pitchFamily="34" charset="0"/>
              </a:rPr>
              <a:t>802 Ground rules</a:t>
            </a:r>
            <a:r>
              <a:rPr lang="en-US" sz="1000" dirty="0">
                <a:cs typeface="DejaVu Sans" pitchFamily="34" charset="0"/>
              </a:rPr>
              <a:t/>
            </a:r>
            <a:br>
              <a:rPr lang="en-US" sz="1000" dirty="0">
                <a:cs typeface="DejaVu Sans" pitchFamily="34" charset="0"/>
              </a:rPr>
            </a:br>
            <a:endParaRPr lang="en-US" dirty="0"/>
          </a:p>
        </p:txBody>
      </p:sp>
      <p:sp>
        <p:nvSpPr>
          <p:cNvPr id="8" name="CustomShape 2"/>
          <p:cNvSpPr>
            <a:spLocks noChangeArrowheads="1"/>
          </p:cNvSpPr>
          <p:nvPr/>
        </p:nvSpPr>
        <p:spPr bwMode="auto">
          <a:xfrm>
            <a:off x="609600" y="1628800"/>
            <a:ext cx="8229600" cy="4525963"/>
          </a:xfrm>
          <a:prstGeom prst="rect">
            <a:avLst/>
          </a:prstGeom>
          <a:noFill/>
          <a:ln w="9525">
            <a:noFill/>
            <a:miter lim="800000"/>
            <a:headEnd/>
            <a:tailEnd/>
          </a:ln>
        </p:spPr>
        <p:txBody>
          <a:bodyPr lIns="90004" tIns="44997" rIns="90004" bIns="44997"/>
          <a:lstStyle/>
          <a:p>
            <a:pPr indent="-457200">
              <a:buSzPct val="100000"/>
              <a:buFont typeface="Arial" panose="020B0604020202020204" pitchFamily="34" charset="0"/>
              <a:buChar char="•"/>
            </a:pPr>
            <a:r>
              <a:rPr lang="en-US" sz="2400" b="1" dirty="0">
                <a:solidFill>
                  <a:schemeClr val="tx1"/>
                </a:solidFill>
                <a:latin typeface="+mj-lt"/>
                <a:cs typeface="DejaVu Sans" pitchFamily="34" charset="0"/>
              </a:rPr>
              <a:t>Respect … give it, get it</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product pitches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corporate pitches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prices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restrictive notices – </a:t>
            </a:r>
            <a:endParaRPr lang="en-US" sz="2400" b="1" dirty="0" smtClean="0">
              <a:solidFill>
                <a:schemeClr val="tx1"/>
              </a:solidFill>
              <a:latin typeface="+mj-lt"/>
              <a:cs typeface="DejaVu Sans" pitchFamily="34" charset="0"/>
            </a:endParaRPr>
          </a:p>
          <a:p>
            <a:pPr indent="-457200">
              <a:buSzPct val="100000"/>
              <a:buFont typeface="Arial" panose="020B0604020202020204" pitchFamily="34" charset="0"/>
              <a:buChar char="•"/>
            </a:pPr>
            <a:r>
              <a:rPr lang="en-US" sz="2400" b="1" dirty="0" smtClean="0">
                <a:solidFill>
                  <a:schemeClr val="tx1"/>
                </a:solidFill>
                <a:latin typeface="+mj-lt"/>
                <a:cs typeface="DejaVu Sans" pitchFamily="34" charset="0"/>
              </a:rPr>
              <a:t>Presentations </a:t>
            </a:r>
            <a:r>
              <a:rPr lang="en-US" sz="2400" b="1" dirty="0">
                <a:solidFill>
                  <a:schemeClr val="tx1"/>
                </a:solidFill>
                <a:latin typeface="+mj-lt"/>
                <a:cs typeface="DejaVu Sans" pitchFamily="34" charset="0"/>
              </a:rPr>
              <a:t>must be openly available</a:t>
            </a:r>
          </a:p>
          <a:p>
            <a:pPr indent="-457200">
              <a:buClr>
                <a:srgbClr val="FF0000"/>
              </a:buClr>
              <a:buSzPct val="100000"/>
            </a:pPr>
            <a:endParaRPr lang="en-US" dirty="0">
              <a:solidFill>
                <a:schemeClr val="tx1"/>
              </a:solidFill>
              <a:latin typeface="Arial" pitchFamily="34" charset="0"/>
              <a:cs typeface="DejaVu Sans" pitchFamily="34" charset="0"/>
            </a:endParaRPr>
          </a:p>
        </p:txBody>
      </p:sp>
      <p:sp>
        <p:nvSpPr>
          <p:cNvPr id="12"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9020515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bwMode="auto">
          <a:xfrm>
            <a:off x="685800" y="990600"/>
            <a:ext cx="8229600" cy="5562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 Code of Ethics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2"/>
              </a:rPr>
              <a:t>http://www.ieee.org/about/corporate/governance/p7-8.html</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 Standards Association (IEEE-SA) Affiliation FAQ</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3"/>
              </a:rPr>
              <a:t>http://standards.ieee.org/faqs/affiliation.html</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Antitrust and Competition Policy</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4"/>
              </a:rPr>
              <a:t>http://standards.ieee.org/resources/antitrust-guidelines.pdf</a:t>
            </a:r>
            <a:r>
              <a:rPr kumimoji="0" lang="en-US" sz="2000" b="0" i="0" u="none" strike="noStrike" kern="0" cap="none" spc="0" normalizeH="0" baseline="0" noProof="0" dirty="0" smtClean="0">
                <a:ln>
                  <a:noFill/>
                </a:ln>
                <a:effectLst/>
                <a:uLnTx/>
                <a:uFillTx/>
                <a:latin typeface="Times New Roman"/>
              </a:rPr>
              <a:t>  </a:t>
            </a:r>
            <a:endParaRPr kumimoji="0" lang="en-US" sz="2000" b="0" i="0" u="none" strike="noStrike" kern="0" cap="none" spc="0" normalizeH="0" baseline="0" noProof="0" dirty="0" smtClean="0">
              <a:ln>
                <a:noFill/>
              </a:ln>
              <a:effectLst/>
              <a:uLnTx/>
              <a:uFillTx/>
              <a:latin typeface="Times New Roman"/>
              <a:hlinkClick r:id="rId5"/>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Letter of Assurance Form</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6"/>
              </a:rPr>
              <a:t>http://standards.ieee.org/develop/policies/bylaws/sect6-7.html#loa</a:t>
            </a:r>
            <a:r>
              <a:rPr kumimoji="0" lang="en-US" sz="2000" b="0" i="0" u="none" strike="noStrike" kern="0" cap="none" spc="0" normalizeH="0" baseline="0" noProof="0" dirty="0" smtClean="0">
                <a:ln>
                  <a:noFill/>
                </a:ln>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5"/>
              </a:rPr>
              <a:t>https://development.standards.ieee.org/myproject/Public//mytools/mob/loa.pdf</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IEEE-SA Patent Committee FAQ &amp; Patent slides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7"/>
              </a:rPr>
              <a:t>http://standards.ieee.org/board/pat/faq.pdf</a:t>
            </a:r>
            <a:r>
              <a:rPr kumimoji="0" lang="en-US" sz="2000" b="0" i="0" u="none" strike="noStrike" kern="0" cap="none" spc="0" normalizeH="0" baseline="0" noProof="0" dirty="0" smtClean="0">
                <a:ln>
                  <a:noFill/>
                </a:ln>
                <a:effectLst/>
                <a:uLnTx/>
                <a:uFillTx/>
                <a:latin typeface="Times New Roman"/>
              </a:rPr>
              <a:t> and </a:t>
            </a:r>
            <a:r>
              <a:rPr kumimoji="0" lang="en-US" sz="2000" b="0" i="0" u="none" strike="noStrike" kern="0" cap="none" spc="0" normalizeH="0" baseline="0" noProof="0" dirty="0" smtClean="0">
                <a:ln>
                  <a:noFill/>
                </a:ln>
                <a:effectLst/>
                <a:uLnTx/>
                <a:uFillTx/>
                <a:latin typeface="Times New Roman"/>
                <a:hlinkClick r:id="rId5"/>
              </a:rPr>
              <a:t>http://standards.ieee.org/board/pat/pat-slideset.ppt</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effectLst/>
              <a:uLnTx/>
              <a:uFillTx/>
              <a:latin typeface="Times New Roman"/>
              <a:ea typeface="+mn-ea"/>
              <a:cs typeface="+mn-cs"/>
            </a:endParaRPr>
          </a:p>
        </p:txBody>
      </p:sp>
      <p:sp>
        <p:nvSpPr>
          <p:cNvPr id="8" name="Title 1"/>
          <p:cNvSpPr>
            <a:spLocks noGrp="1"/>
          </p:cNvSpPr>
          <p:nvPr>
            <p:ph type="title"/>
          </p:nvPr>
        </p:nvSpPr>
        <p:spPr>
          <a:xfrm>
            <a:off x="685800" y="685800"/>
            <a:ext cx="7772400" cy="1066800"/>
          </a:xfrm>
        </p:spPr>
        <p:txBody>
          <a:bodyPr/>
          <a:lstStyle/>
          <a:p>
            <a:r>
              <a:rPr lang="en-US" dirty="0" smtClean="0"/>
              <a:t>IEEE-SA </a:t>
            </a:r>
            <a:r>
              <a:rPr lang="en-US" dirty="0"/>
              <a:t>p</a:t>
            </a:r>
            <a:r>
              <a:rPr lang="en-US" dirty="0" smtClean="0"/>
              <a:t>olicy documents</a:t>
            </a:r>
            <a:endParaRPr lang="en-US" dirty="0"/>
          </a:p>
        </p:txBody>
      </p:sp>
      <p:sp>
        <p:nvSpPr>
          <p:cNvPr id="12"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6857496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dirty="0" smtClean="0">
                <a:ln>
                  <a:noFill/>
                </a:ln>
                <a:solidFill>
                  <a:srgbClr val="000000"/>
                </a:solidFill>
                <a:effectLst/>
                <a:uLnTx/>
                <a:uFillTx/>
                <a:latin typeface="Times New Roman"/>
                <a:ea typeface="+mj-ea"/>
                <a:cs typeface="+mj-cs"/>
              </a:rPr>
              <a:t>Current IEEE-SA Rule documents</a:t>
            </a:r>
            <a:endParaRPr kumimoji="0" lang="en-US" sz="3200" b="1" i="0" u="none" strike="noStrike" kern="0" cap="none" spc="0" normalizeH="0" baseline="0" noProof="0" dirty="0">
              <a:ln>
                <a:noFill/>
              </a:ln>
              <a:solidFill>
                <a:srgbClr val="000000"/>
              </a:solidFill>
              <a:effectLst/>
              <a:uLnTx/>
              <a:uFillTx/>
              <a:latin typeface="Times New Roman"/>
              <a:ea typeface="+mj-ea"/>
              <a:cs typeface="+mj-cs"/>
            </a:endParaRPr>
          </a:p>
        </p:txBody>
      </p:sp>
      <p:sp>
        <p:nvSpPr>
          <p:cNvPr id="10" name="Content Placeholder 2"/>
          <p:cNvSpPr txBox="1">
            <a:spLocks/>
          </p:cNvSpPr>
          <p:nvPr/>
        </p:nvSpPr>
        <p:spPr bwMode="auto">
          <a:xfrm>
            <a:off x="685800" y="1600200"/>
            <a:ext cx="77724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current version of the IEEE-SA Standards Board Bylaws is available at: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2"/>
              </a:rPr>
              <a:t>http://standards.ieee.org/develop/policies/bylaws/index.html</a:t>
            </a:r>
            <a:r>
              <a:rPr kumimoji="0" lang="en-US" sz="1600" b="0" i="0" u="none" strike="noStrike" kern="0" cap="none" spc="0" normalizeH="0" baseline="0" noProof="0" dirty="0" smtClean="0">
                <a:ln>
                  <a:noFill/>
                </a:ln>
                <a:solidFill>
                  <a:srgbClr val="000000"/>
                </a:solidFill>
                <a:effectLst/>
                <a:uLnTx/>
                <a:uFillTx/>
                <a:latin typeface="Times New Roman"/>
              </a:rPr>
              <a:t> (HTML version)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3"/>
              </a:rPr>
              <a:t>http://standards.ieee.org/develop/policies/bylaws/sb_bylaws.pdf</a:t>
            </a:r>
            <a:r>
              <a:rPr kumimoji="0" lang="en-US" sz="1600" b="0" i="0" u="none" strike="noStrike" kern="0" cap="none" spc="0" normalizeH="0" baseline="0" noProof="0" dirty="0" smtClean="0">
                <a:ln>
                  <a:noFill/>
                </a:ln>
                <a:solidFill>
                  <a:srgbClr val="000000"/>
                </a:solidFill>
                <a:effectLst/>
                <a:uLnTx/>
                <a:uFillTx/>
                <a:latin typeface="Times New Roman"/>
              </a:rPr>
              <a:t> (PDF version)</a:t>
            </a:r>
            <a:r>
              <a:rPr kumimoji="0" lang="en-US" sz="1200" b="0" i="0" u="none" strike="noStrike" kern="0" cap="none" spc="0" normalizeH="0" baseline="0" noProof="0" dirty="0" smtClean="0">
                <a:ln>
                  <a:noFill/>
                </a:ln>
                <a:solidFill>
                  <a:srgbClr val="000000"/>
                </a:solidFill>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t/>
            </a:r>
            <a:b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br>
            <a:endParaRPr kumimoji="0" lang="en-US" sz="16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current version of the IEEE-SA Standards Board Operations Manual is available at: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4"/>
              </a:rPr>
              <a:t>http://standards.ieee.org/develop/policies/opman/index.html</a:t>
            </a:r>
            <a:r>
              <a:rPr kumimoji="0" lang="en-US" sz="1600" b="0" i="0" u="none" strike="noStrike" kern="0" cap="none" spc="0" normalizeH="0" baseline="0" noProof="0" dirty="0" smtClean="0">
                <a:ln>
                  <a:noFill/>
                </a:ln>
                <a:solidFill>
                  <a:srgbClr val="000000"/>
                </a:solidFill>
                <a:effectLst/>
                <a:uLnTx/>
                <a:uFillTx/>
                <a:latin typeface="Times New Roman"/>
              </a:rPr>
              <a:t> (HTML version)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5"/>
              </a:rPr>
              <a:t>http://standards.ieee.org/develop/policies/opman/sb_om.pdf</a:t>
            </a:r>
            <a:r>
              <a:rPr kumimoji="0" lang="en-US" sz="1600" b="0" i="0" u="none" strike="noStrike" kern="0" cap="none" spc="0" normalizeH="0" baseline="0" noProof="0" dirty="0" smtClean="0">
                <a:ln>
                  <a:noFill/>
                </a:ln>
                <a:solidFill>
                  <a:srgbClr val="000000"/>
                </a:solidFill>
                <a:effectLst/>
                <a:uLnTx/>
                <a:uFillTx/>
                <a:latin typeface="Times New Roman"/>
              </a:rPr>
              <a:t> (PDF version)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solidFill>
                <a:srgbClr val="000000"/>
              </a:solidFill>
              <a:effectLst/>
              <a:uLnTx/>
              <a:uFillTx/>
              <a:latin typeface="Times New Roman"/>
              <a:ea typeface="+mn-ea"/>
              <a:cs typeface="+mn-cs"/>
            </a:endParaRPr>
          </a:p>
        </p:txBody>
      </p:sp>
      <p:sp>
        <p:nvSpPr>
          <p:cNvPr id="14"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7759528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7" name="Slide Number Placeholder 3"/>
          <p:cNvSpPr txBox="1">
            <a:spLocks/>
          </p:cNvSpPr>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smtClean="0"/>
              <a:t>Slide </a:t>
            </a:r>
            <a:fld id="{440F5867-744E-4AA6-B0ED-4C44D2DFBB7B}" type="slidenum">
              <a:rPr lang="en-GB" smtClean="0"/>
              <a:pPr/>
              <a:t>14</a:t>
            </a:fld>
            <a:endParaRPr lang="en-GB" dirty="0"/>
          </a:p>
        </p:txBody>
      </p:sp>
      <p:sp>
        <p:nvSpPr>
          <p:cNvPr id="8" name="Footer Placeholder 4"/>
          <p:cNvSpPr txBox="1">
            <a:spLocks/>
          </p:cNvSpP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smtClean="0"/>
              <a:t>Jonathan Segev, Intel Corporation</a:t>
            </a:r>
            <a:endParaRPr lang="en-GB" dirty="0"/>
          </a:p>
        </p:txBody>
      </p:sp>
      <p:sp>
        <p:nvSpPr>
          <p:cNvPr id="10" name="Title 1"/>
          <p:cNvSpPr txBox="1">
            <a:spLocks/>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smtClean="0">
                <a:ln>
                  <a:noFill/>
                </a:ln>
                <a:solidFill>
                  <a:srgbClr val="000000"/>
                </a:solidFill>
                <a:effectLst/>
                <a:uLnTx/>
                <a:uFillTx/>
                <a:latin typeface="Times New Roman"/>
                <a:ea typeface="+mj-ea"/>
                <a:cs typeface="+mj-cs"/>
              </a:rPr>
              <a:t>IEEE-SA Rule documents updates 2016</a:t>
            </a:r>
            <a:endParaRPr kumimoji="0" lang="en-US" sz="3200" b="1" i="0" u="none" strike="noStrike" kern="0" cap="none" spc="0" normalizeH="0" baseline="0" noProof="0" dirty="0">
              <a:ln>
                <a:noFill/>
              </a:ln>
              <a:solidFill>
                <a:srgbClr val="000000"/>
              </a:solidFill>
              <a:effectLst/>
              <a:uLnTx/>
              <a:uFillTx/>
              <a:latin typeface="Times New Roman"/>
              <a:ea typeface="+mj-ea"/>
              <a:cs typeface="+mj-cs"/>
            </a:endParaRPr>
          </a:p>
        </p:txBody>
      </p:sp>
      <p:sp>
        <p:nvSpPr>
          <p:cNvPr id="11" name="Content Placeholder 2"/>
          <p:cNvSpPr txBox="1">
            <a:spLocks/>
          </p:cNvSpPr>
          <p:nvPr/>
        </p:nvSpPr>
        <p:spPr bwMode="auto">
          <a:xfrm>
            <a:off x="685800" y="1600200"/>
            <a:ext cx="77724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changes are listed here: </a:t>
            </a:r>
            <a:r>
              <a:rPr kumimoji="0" lang="en-US" sz="2000" b="1" i="0" u="sng" strike="noStrike" kern="0" cap="none" spc="0" normalizeH="0" baseline="0" noProof="0" dirty="0" smtClean="0">
                <a:ln>
                  <a:noFill/>
                </a:ln>
                <a:solidFill>
                  <a:srgbClr val="000000"/>
                </a:solidFill>
                <a:effectLst/>
                <a:uLnTx/>
                <a:uFillTx/>
                <a:latin typeface="Times New Roman"/>
                <a:ea typeface="+mn-ea"/>
                <a:cs typeface="+mn-cs"/>
                <a:hlinkClick r:id="rId3"/>
              </a:rPr>
              <a:t>http://standards.ieee.org/develop/policies/policy_rev.pdf</a:t>
            </a:r>
            <a:endParaRPr kumimoji="0" lang="en-US" sz="20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 The Standards Board minutes are here:</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4"/>
              </a:rPr>
              <a:t>http://standards.ieee.org/about/sasb/1216sasbmin.pdf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5"/>
              </a:rPr>
              <a:t>http://standards.ieee.org/about/sasb/0916sasbmin.pdf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6"/>
              </a:rPr>
              <a:t>http://standards.ieee.org/about/sasb/0616sasbmin.pdf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7"/>
              </a:rPr>
              <a:t>http://standards.ieee.org/about/sasb/0316sasbmin.pdf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endParaRPr kumimoji="0" lang="en-US" sz="2000" b="0" i="0" u="none" strike="noStrike" kern="0" cap="none" spc="0" normalizeH="0" baseline="0" noProof="0" dirty="0" smtClean="0">
              <a:ln>
                <a:noFill/>
              </a:ln>
              <a:solidFill>
                <a:srgbClr val="000000"/>
              </a:solidFill>
              <a:effectLst/>
              <a:uLnTx/>
              <a:uFillTx/>
              <a:latin typeface="Times New Roman"/>
            </a:endParaRP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
            </a:r>
            <a:b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br>
            <a:endParaRPr kumimoji="0" lang="en-US" sz="24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solidFill>
                <a:srgbClr val="000000"/>
              </a:solidFill>
              <a:effectLst/>
              <a:uLnTx/>
              <a:uFillTx/>
              <a:latin typeface="Times New Roman"/>
              <a:ea typeface="+mn-ea"/>
              <a:cs typeface="+mn-cs"/>
            </a:endParaRPr>
          </a:p>
        </p:txBody>
      </p:sp>
      <p:sp>
        <p:nvSpPr>
          <p:cNvPr id="12"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Tree>
    <p:extLst>
      <p:ext uri="{BB962C8B-B14F-4D97-AF65-F5344CB8AC3E}">
        <p14:creationId xmlns:p14="http://schemas.microsoft.com/office/powerpoint/2010/main" val="69564301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err="1" smtClean="0"/>
              <a:t>TGaz</a:t>
            </a:r>
            <a:r>
              <a:rPr lang="en-US" dirty="0" smtClean="0"/>
              <a:t> Schedule at a glance</a:t>
            </a:r>
            <a:endParaRPr lang="en-US" dirty="0"/>
          </a:p>
        </p:txBody>
      </p:sp>
      <p:sp>
        <p:nvSpPr>
          <p:cNvPr id="8" name="Content Placeholder 2"/>
          <p:cNvSpPr>
            <a:spLocks noGrp="1"/>
          </p:cNvSpPr>
          <p:nvPr>
            <p:ph idx="1"/>
          </p:nvPr>
        </p:nvSpPr>
        <p:spPr>
          <a:xfrm>
            <a:off x="685800" y="1981200"/>
            <a:ext cx="7770813" cy="4113213"/>
          </a:xfrm>
        </p:spPr>
        <p:txBody>
          <a:bodyPr/>
          <a:lstStyle/>
          <a:p>
            <a:endParaRPr lang="en-US"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15</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538160939"/>
              </p:ext>
            </p:extLst>
          </p:nvPr>
        </p:nvGraphicFramePr>
        <p:xfrm>
          <a:off x="1978918" y="2891668"/>
          <a:ext cx="5184576" cy="2276052"/>
        </p:xfrm>
        <a:graphic>
          <a:graphicData uri="http://schemas.openxmlformats.org/drawingml/2006/table">
            <a:tbl>
              <a:tblPr firstRow="1" bandRow="1">
                <a:tableStyleId>{21E4AEA4-8DFA-4A89-87EB-49C32662AFE0}</a:tableStyleId>
              </a:tblPr>
              <a:tblGrid>
                <a:gridCol w="792090"/>
                <a:gridCol w="936102"/>
                <a:gridCol w="864096"/>
                <a:gridCol w="864096"/>
                <a:gridCol w="864096"/>
                <a:gridCol w="864096"/>
              </a:tblGrid>
              <a:tr h="371052">
                <a:tc>
                  <a:txBody>
                    <a:bodyPr/>
                    <a:lstStyle/>
                    <a:p>
                      <a:endParaRPr lang="en-US" sz="1800" dirty="0"/>
                    </a:p>
                  </a:txBody>
                  <a:tcPr marT="45746" marB="45746"/>
                </a:tc>
                <a:tc>
                  <a:txBody>
                    <a:bodyPr/>
                    <a:lstStyle/>
                    <a:p>
                      <a:pPr algn="ctr"/>
                      <a:r>
                        <a:rPr lang="en-US" sz="1800" dirty="0" smtClean="0"/>
                        <a:t>MON</a:t>
                      </a:r>
                      <a:endParaRPr lang="en-US" sz="1800" dirty="0"/>
                    </a:p>
                  </a:txBody>
                  <a:tcPr marT="45746" marB="45746"/>
                </a:tc>
                <a:tc>
                  <a:txBody>
                    <a:bodyPr/>
                    <a:lstStyle/>
                    <a:p>
                      <a:pPr algn="ctr"/>
                      <a:r>
                        <a:rPr lang="en-US" sz="1800" dirty="0" smtClean="0"/>
                        <a:t>TUE</a:t>
                      </a:r>
                      <a:endParaRPr lang="en-US" sz="1800" dirty="0"/>
                    </a:p>
                  </a:txBody>
                  <a:tcPr marT="45746" marB="45746"/>
                </a:tc>
                <a:tc>
                  <a:txBody>
                    <a:bodyPr/>
                    <a:lstStyle/>
                    <a:p>
                      <a:pPr algn="ctr"/>
                      <a:r>
                        <a:rPr lang="en-US" sz="1800" dirty="0" smtClean="0"/>
                        <a:t>WED</a:t>
                      </a:r>
                      <a:endParaRPr lang="en-US" sz="1800" dirty="0"/>
                    </a:p>
                  </a:txBody>
                  <a:tcPr marT="45746" marB="45746"/>
                </a:tc>
                <a:tc>
                  <a:txBody>
                    <a:bodyPr/>
                    <a:lstStyle/>
                    <a:p>
                      <a:pPr algn="ctr"/>
                      <a:r>
                        <a:rPr lang="en-US" sz="1800" dirty="0" smtClean="0"/>
                        <a:t>THU</a:t>
                      </a:r>
                      <a:endParaRPr lang="en-US" sz="1800" dirty="0"/>
                    </a:p>
                  </a:txBody>
                  <a:tcPr marT="45746" marB="45746"/>
                </a:tc>
                <a:tc>
                  <a:txBody>
                    <a:bodyPr/>
                    <a:lstStyle/>
                    <a:p>
                      <a:pPr algn="ctr"/>
                      <a:r>
                        <a:rPr lang="en-US" sz="1800" dirty="0" smtClean="0"/>
                        <a:t>FRI</a:t>
                      </a:r>
                      <a:endParaRPr lang="en-US" sz="1800" dirty="0"/>
                    </a:p>
                  </a:txBody>
                  <a:tcPr marT="45746" marB="45746"/>
                </a:tc>
              </a:tr>
              <a:tr h="371052">
                <a:tc>
                  <a:txBody>
                    <a:bodyPr/>
                    <a:lstStyle/>
                    <a:p>
                      <a:r>
                        <a:rPr lang="en-US" sz="1800" dirty="0" smtClean="0"/>
                        <a:t>AM1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algn="ctr" defTabSz="914400" rtl="0" eaLnBrk="1" latinLnBrk="0" hangingPunct="1"/>
                      <a:r>
                        <a:rPr lang="en-US" sz="1800" kern="1200" dirty="0" smtClean="0"/>
                        <a:t>AZ</a:t>
                      </a:r>
                      <a:endParaRPr lang="en-US" sz="1800" kern="1200" dirty="0">
                        <a:solidFill>
                          <a:schemeClr val="dk1"/>
                        </a:solidFill>
                        <a:latin typeface="+mn-lt"/>
                        <a:ea typeface="+mn-ea"/>
                        <a:cs typeface="+mn-cs"/>
                      </a:endParaRPr>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latin typeface="+mn-lt"/>
                        <a:ea typeface="+mn-ea"/>
                        <a:cs typeface="+mn-cs"/>
                      </a:endParaRPr>
                    </a:p>
                  </a:txBody>
                  <a:tcPr marT="45746" marB="45746"/>
                </a:tc>
                <a:tc>
                  <a:txBody>
                    <a:bodyPr/>
                    <a:lstStyle/>
                    <a:p>
                      <a:pPr algn="ctr"/>
                      <a:endParaRPr lang="en-US" sz="1800" dirty="0"/>
                    </a:p>
                  </a:txBody>
                  <a:tcPr marT="45746" marB="45746"/>
                </a:tc>
              </a:tr>
              <a:tr h="371052">
                <a:tc>
                  <a:txBody>
                    <a:bodyPr/>
                    <a:lstStyle/>
                    <a:p>
                      <a:r>
                        <a:rPr lang="en-US" sz="1800" dirty="0" smtClean="0"/>
                        <a:t>AM2</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r>
                        <a:rPr lang="en-US" sz="1800" dirty="0" smtClean="0"/>
                        <a:t>AZ</a:t>
                      </a:r>
                      <a:endParaRPr lang="en-US" sz="1800" dirty="0"/>
                    </a:p>
                  </a:txBody>
                  <a:tcPr marT="45746" marB="45746">
                    <a:solidFill>
                      <a:srgbClr val="92D050"/>
                    </a:solidFill>
                  </a:tcPr>
                </a:tc>
                <a:tc>
                  <a:txBody>
                    <a:bodyPr/>
                    <a:lstStyle/>
                    <a:p>
                      <a:pPr algn="ctr"/>
                      <a:endParaRPr lang="en-US" sz="1800" dirty="0"/>
                    </a:p>
                  </a:txBody>
                  <a:tcPr marT="45746" marB="45746"/>
                </a:tc>
              </a:tr>
              <a:tr h="420792">
                <a:tc>
                  <a:txBody>
                    <a:bodyPr/>
                    <a:lstStyle/>
                    <a:p>
                      <a:r>
                        <a:rPr lang="en-US" sz="1800" dirty="0" smtClean="0"/>
                        <a:t>PM1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AZ</a:t>
                      </a:r>
                      <a:endParaRPr lang="en-US" sz="1800" kern="1200" dirty="0" smtClean="0">
                        <a:solidFill>
                          <a:schemeClr val="dk1"/>
                        </a:solidFill>
                        <a:latin typeface="+mn-lt"/>
                        <a:ea typeface="+mn-ea"/>
                        <a:cs typeface="+mn-cs"/>
                      </a:endParaRPr>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46" marB="45746"/>
                </a:tc>
                <a:tc>
                  <a:txBody>
                    <a:bodyPr/>
                    <a:lstStyle/>
                    <a:p>
                      <a:pPr algn="ctr"/>
                      <a:endParaRPr lang="en-US" sz="1800" dirty="0"/>
                    </a:p>
                  </a:txBody>
                  <a:tcPr marT="45746" marB="45746"/>
                </a:tc>
              </a:tr>
              <a:tr h="371052">
                <a:tc>
                  <a:txBody>
                    <a:bodyPr/>
                    <a:lstStyle/>
                    <a:p>
                      <a:r>
                        <a:rPr lang="en-US" sz="1800" dirty="0" smtClean="0"/>
                        <a:t>PM2</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t>AZ</a:t>
                      </a:r>
                    </a:p>
                  </a:txBody>
                  <a:tcPr marT="45746" marB="45746">
                    <a:solidFill>
                      <a:srgbClr val="92D050"/>
                    </a:solidFill>
                  </a:tcPr>
                </a:tc>
                <a:tc>
                  <a:txBody>
                    <a:bodyPr/>
                    <a:lstStyle/>
                    <a:p>
                      <a:pPr algn="ctr"/>
                      <a:r>
                        <a:rPr lang="en-US" sz="1800" dirty="0" smtClean="0"/>
                        <a:t>AZ</a:t>
                      </a:r>
                      <a:endParaRPr lang="en-US" sz="1800" dirty="0"/>
                    </a:p>
                  </a:txBody>
                  <a:tcPr marT="45746" marB="45746">
                    <a:solidFill>
                      <a:srgbClr val="92D050"/>
                    </a:solidFill>
                  </a:tcPr>
                </a:tc>
                <a:tc>
                  <a:txBody>
                    <a:bodyPr/>
                    <a:lstStyle/>
                    <a:p>
                      <a:pPr algn="ctr"/>
                      <a:r>
                        <a:rPr lang="en-US" dirty="0" smtClean="0"/>
                        <a:t>AZ</a:t>
                      </a:r>
                      <a:endParaRPr lang="en-US" dirty="0"/>
                    </a:p>
                  </a:txBody>
                  <a:tcPr marT="45746" marB="45746">
                    <a:solidFill>
                      <a:srgbClr val="92D050"/>
                    </a:solidFill>
                  </a:tcPr>
                </a:tc>
                <a:tc>
                  <a:txBody>
                    <a:bodyPr/>
                    <a:lstStyle/>
                    <a:p>
                      <a:endParaRPr lang="en-US" dirty="0"/>
                    </a:p>
                  </a:txBody>
                  <a:tcPr marT="45746" marB="45746"/>
                </a:tc>
              </a:tr>
              <a:tr h="371052">
                <a:tc>
                  <a:txBody>
                    <a:bodyPr/>
                    <a:lstStyle/>
                    <a:p>
                      <a:r>
                        <a:rPr lang="en-US" sz="1800" dirty="0" smtClean="0"/>
                        <a:t>Eve</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bl>
          </a:graphicData>
        </a:graphic>
      </p:graphicFrame>
      <p:sp>
        <p:nvSpPr>
          <p:cNvPr id="13"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Tree>
    <p:extLst>
      <p:ext uri="{BB962C8B-B14F-4D97-AF65-F5344CB8AC3E}">
        <p14:creationId xmlns:p14="http://schemas.microsoft.com/office/powerpoint/2010/main" val="26601923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Agenda for the Week</a:t>
            </a:r>
            <a:endParaRPr lang="en-US" dirty="0"/>
          </a:p>
        </p:txBody>
      </p:sp>
      <p:sp>
        <p:nvSpPr>
          <p:cNvPr id="8" name="Content Placeholder 2"/>
          <p:cNvSpPr>
            <a:spLocks noGrp="1"/>
          </p:cNvSpPr>
          <p:nvPr>
            <p:ph idx="1"/>
          </p:nvPr>
        </p:nvSpPr>
        <p:spPr>
          <a:xfrm>
            <a:off x="685800" y="1628800"/>
            <a:ext cx="7770813" cy="4465613"/>
          </a:xfrm>
        </p:spPr>
        <p:txBody>
          <a:bodyPr/>
          <a:lstStyle/>
          <a:p>
            <a:pPr algn="just">
              <a:spcBef>
                <a:spcPct val="20000"/>
              </a:spcBef>
              <a:buFontTx/>
              <a:buChar char="•"/>
            </a:pPr>
            <a:r>
              <a:rPr lang="en-US" altLang="en-US" sz="2000" b="0" dirty="0"/>
              <a:t>Patent policy</a:t>
            </a:r>
          </a:p>
          <a:p>
            <a:pPr algn="just">
              <a:spcBef>
                <a:spcPct val="20000"/>
              </a:spcBef>
              <a:buFontTx/>
              <a:buChar char="•"/>
            </a:pPr>
            <a:r>
              <a:rPr lang="en-US" altLang="en-US" sz="2000" b="0" dirty="0" smtClean="0"/>
              <a:t>Agenda setting for the week.</a:t>
            </a:r>
          </a:p>
          <a:p>
            <a:pPr algn="just">
              <a:spcBef>
                <a:spcPct val="20000"/>
              </a:spcBef>
              <a:buFontTx/>
              <a:buChar char="•"/>
            </a:pPr>
            <a:r>
              <a:rPr lang="en-US" altLang="en-US" sz="2000" b="0" dirty="0" smtClean="0"/>
              <a:t>Approve </a:t>
            </a:r>
            <a:r>
              <a:rPr lang="en-US" altLang="en-US" sz="2000" b="0" dirty="0"/>
              <a:t>previous meeting minutes </a:t>
            </a:r>
            <a:r>
              <a:rPr lang="en-US" altLang="en-US" sz="2000" b="0" dirty="0" smtClean="0"/>
              <a:t>(11-17-1481).  </a:t>
            </a:r>
          </a:p>
          <a:p>
            <a:pPr algn="just">
              <a:spcBef>
                <a:spcPct val="20000"/>
              </a:spcBef>
              <a:buFontTx/>
              <a:buChar char="•"/>
            </a:pPr>
            <a:r>
              <a:rPr lang="en-US" altLang="en-US" sz="2000" b="0" dirty="0" smtClean="0"/>
              <a:t>Review </a:t>
            </a:r>
            <a:r>
              <a:rPr lang="en-US" altLang="en-US" sz="2000" b="0" dirty="0"/>
              <a:t>and consider adopting of SFD working draft.</a:t>
            </a:r>
          </a:p>
          <a:p>
            <a:pPr marL="342900" lvl="1" indent="-342900" algn="just">
              <a:spcBef>
                <a:spcPct val="20000"/>
              </a:spcBef>
              <a:buFontTx/>
              <a:buChar char="•"/>
            </a:pPr>
            <a:r>
              <a:rPr lang="en-US" altLang="en-US" dirty="0"/>
              <a:t>Review </a:t>
            </a:r>
            <a:r>
              <a:rPr lang="en-US" altLang="en-US" dirty="0" smtClean="0"/>
              <a:t>WGs feedback on PAR and CSD change </a:t>
            </a:r>
            <a:r>
              <a:rPr lang="en-US" altLang="en-US" dirty="0"/>
              <a:t>proposals to cover secured location activity.</a:t>
            </a:r>
          </a:p>
          <a:p>
            <a:endParaRPr lang="en-US" sz="2800"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16</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Tree>
    <p:extLst>
      <p:ext uri="{BB962C8B-B14F-4D97-AF65-F5344CB8AC3E}">
        <p14:creationId xmlns:p14="http://schemas.microsoft.com/office/powerpoint/2010/main" val="30183679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Agenda for the </a:t>
            </a:r>
            <a:r>
              <a:rPr lang="en-US" altLang="en-US" dirty="0" smtClean="0">
                <a:solidFill>
                  <a:schemeClr val="tx2"/>
                </a:solidFill>
              </a:rPr>
              <a:t>Week (con.)</a:t>
            </a:r>
            <a:endParaRPr lang="en-US" dirty="0"/>
          </a:p>
        </p:txBody>
      </p:sp>
      <p:sp>
        <p:nvSpPr>
          <p:cNvPr id="8" name="Content Placeholder 2"/>
          <p:cNvSpPr>
            <a:spLocks noGrp="1"/>
          </p:cNvSpPr>
          <p:nvPr>
            <p:ph idx="1"/>
          </p:nvPr>
        </p:nvSpPr>
        <p:spPr>
          <a:xfrm>
            <a:off x="685800" y="1628800"/>
            <a:ext cx="7770813" cy="4465613"/>
          </a:xfrm>
        </p:spPr>
        <p:txBody>
          <a:bodyPr/>
          <a:lstStyle/>
          <a:p>
            <a:pPr algn="just">
              <a:spcBef>
                <a:spcPct val="20000"/>
              </a:spcBef>
              <a:buFontTx/>
              <a:buChar char="•"/>
            </a:pPr>
            <a:r>
              <a:rPr lang="en-US" altLang="en-US" sz="2000" b="0" dirty="0" smtClean="0"/>
              <a:t>Presentations </a:t>
            </a:r>
            <a:r>
              <a:rPr lang="en-US" altLang="en-US" sz="2000" b="0" dirty="0"/>
              <a:t>to inform </a:t>
            </a:r>
            <a:r>
              <a:rPr lang="en-US" altLang="en-US" sz="2000" b="0" dirty="0" smtClean="0"/>
              <a:t>the TG</a:t>
            </a:r>
            <a:r>
              <a:rPr lang="en-US" altLang="en-US" sz="2000" b="0" dirty="0" smtClean="0">
                <a:solidFill>
                  <a:srgbClr val="FF33CC"/>
                </a:solidFill>
              </a:rPr>
              <a:t>:</a:t>
            </a:r>
            <a:endParaRPr lang="en-US" altLang="en-US" sz="2000" b="0" dirty="0"/>
          </a:p>
          <a:p>
            <a:pPr lvl="1" algn="just">
              <a:spcBef>
                <a:spcPct val="20000"/>
              </a:spcBef>
              <a:buFontTx/>
              <a:buChar char="•"/>
            </a:pPr>
            <a:r>
              <a:rPr lang="en-US" altLang="en-US" sz="1800" dirty="0" smtClean="0"/>
              <a:t>Submissions </a:t>
            </a:r>
            <a:r>
              <a:rPr lang="en-US" altLang="en-US" sz="1800" dirty="0"/>
              <a:t>towards </a:t>
            </a:r>
            <a:r>
              <a:rPr lang="en-US" altLang="en-US" sz="1800" dirty="0" smtClean="0"/>
              <a:t>SFD </a:t>
            </a:r>
            <a:r>
              <a:rPr lang="en-US" altLang="en-US" sz="1800" dirty="0"/>
              <a:t>text.</a:t>
            </a:r>
          </a:p>
          <a:p>
            <a:pPr lvl="1" algn="just">
              <a:spcBef>
                <a:spcPct val="20000"/>
              </a:spcBef>
              <a:buFontTx/>
              <a:buChar char="•"/>
            </a:pPr>
            <a:r>
              <a:rPr lang="en-US" altLang="en-US" sz="1800" dirty="0"/>
              <a:t>Supportive technical submissions to inform the TG</a:t>
            </a:r>
            <a:r>
              <a:rPr lang="en-US" altLang="en-US" sz="1800" dirty="0" smtClean="0"/>
              <a:t>.</a:t>
            </a:r>
          </a:p>
          <a:p>
            <a:pPr lvl="1" algn="just">
              <a:spcBef>
                <a:spcPct val="20000"/>
              </a:spcBef>
              <a:buFontTx/>
              <a:buChar char="•"/>
            </a:pPr>
            <a:r>
              <a:rPr lang="en-US" altLang="en-US" sz="1800" dirty="0" smtClean="0"/>
              <a:t>Review initial Amendment structure template.</a:t>
            </a:r>
            <a:endParaRPr lang="en-US" altLang="en-US" sz="1800" dirty="0"/>
          </a:p>
          <a:p>
            <a:pPr algn="just">
              <a:spcBef>
                <a:spcPct val="20000"/>
              </a:spcBef>
              <a:buFontTx/>
              <a:buChar char="•"/>
            </a:pPr>
            <a:r>
              <a:rPr lang="en-US" altLang="en-US" sz="2000" b="0" dirty="0" smtClean="0"/>
              <a:t>Review program timelines and consider updated timelines.</a:t>
            </a:r>
          </a:p>
          <a:p>
            <a:pPr algn="just">
              <a:spcBef>
                <a:spcPct val="20000"/>
              </a:spcBef>
              <a:buFontTx/>
              <a:buChar char="•"/>
            </a:pPr>
            <a:r>
              <a:rPr lang="en-US" altLang="en-US" sz="2000" b="0" dirty="0" smtClean="0"/>
              <a:t>Schedule </a:t>
            </a:r>
            <a:r>
              <a:rPr lang="en-US" altLang="en-US" sz="2000" b="0" dirty="0"/>
              <a:t>teleconference times as needed.</a:t>
            </a:r>
          </a:p>
          <a:p>
            <a:endParaRPr lang="en-US" sz="2800"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17</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Tree>
    <p:extLst>
      <p:ext uri="{BB962C8B-B14F-4D97-AF65-F5344CB8AC3E}">
        <p14:creationId xmlns:p14="http://schemas.microsoft.com/office/powerpoint/2010/main" val="164340195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List for the </a:t>
            </a:r>
            <a:r>
              <a:rPr lang="en-US" altLang="en-US" dirty="0" smtClean="0">
                <a:solidFill>
                  <a:schemeClr val="tx2"/>
                </a:solidFill>
              </a:rPr>
              <a:t>week (1)</a:t>
            </a:r>
            <a:endParaRPr lang="en-US" dirty="0"/>
          </a:p>
        </p:txBody>
      </p:sp>
      <p:sp>
        <p:nvSpPr>
          <p:cNvPr id="8"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18</a:t>
            </a:fld>
            <a:endParaRPr lang="en-GB" dirty="0"/>
          </a:p>
        </p:txBody>
      </p:sp>
      <p:sp>
        <p:nvSpPr>
          <p:cNvPr id="9"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1" name="Content Placeholder 6"/>
          <p:cNvGraphicFramePr>
            <a:graphicFrameLocks noGrp="1"/>
          </p:cNvGraphicFramePr>
          <p:nvPr>
            <p:ph idx="1"/>
            <p:extLst>
              <p:ext uri="{D42A27DB-BD31-4B8C-83A1-F6EECF244321}">
                <p14:modId xmlns:p14="http://schemas.microsoft.com/office/powerpoint/2010/main" val="4276272876"/>
              </p:ext>
            </p:extLst>
          </p:nvPr>
        </p:nvGraphicFramePr>
        <p:xfrm>
          <a:off x="380206" y="1484784"/>
          <a:ext cx="8458200" cy="5120432"/>
        </p:xfrm>
        <a:graphic>
          <a:graphicData uri="http://schemas.openxmlformats.org/drawingml/2006/table">
            <a:tbl>
              <a:tblPr firstRow="1" bandRow="1">
                <a:tableStyleId>{21E4AEA4-8DFA-4A89-87EB-49C32662AFE0}</a:tableStyleId>
              </a:tblPr>
              <a:tblGrid>
                <a:gridCol w="1205558"/>
                <a:gridCol w="1834108"/>
                <a:gridCol w="3672408"/>
                <a:gridCol w="1746126"/>
              </a:tblGrid>
              <a:tr h="332739">
                <a:tc>
                  <a:txBody>
                    <a:bodyPr/>
                    <a:lstStyle/>
                    <a:p>
                      <a:pPr algn="ctr"/>
                      <a:r>
                        <a:rPr lang="en-US" sz="1600" dirty="0" smtClean="0"/>
                        <a:t>DCN</a:t>
                      </a:r>
                      <a:endParaRPr lang="en-US" sz="1600" dirty="0"/>
                    </a:p>
                  </a:txBody>
                  <a:tcPr marR="36000" marT="45712" marB="45712"/>
                </a:tc>
                <a:tc>
                  <a:txBody>
                    <a:bodyPr/>
                    <a:lstStyle/>
                    <a:p>
                      <a:pPr algn="ctr"/>
                      <a:r>
                        <a:rPr lang="en-US" sz="1600" dirty="0" smtClean="0"/>
                        <a:t>Presenter</a:t>
                      </a:r>
                      <a:endParaRPr lang="en-US" sz="1600" dirty="0"/>
                    </a:p>
                  </a:txBody>
                  <a:tcPr marR="36000" marT="45712" marB="45712"/>
                </a:tc>
                <a:tc>
                  <a:txBody>
                    <a:bodyPr/>
                    <a:lstStyle/>
                    <a:p>
                      <a:pPr algn="ctr"/>
                      <a:r>
                        <a:rPr lang="en-US" sz="1600" dirty="0" smtClean="0"/>
                        <a:t>Title</a:t>
                      </a:r>
                      <a:endParaRPr lang="en-US" sz="1600" dirty="0"/>
                    </a:p>
                  </a:txBody>
                  <a:tcPr marR="36000" marT="45712" marB="45712"/>
                </a:tc>
                <a:tc>
                  <a:txBody>
                    <a:bodyPr/>
                    <a:lstStyle/>
                    <a:p>
                      <a:pPr algn="ctr"/>
                      <a:r>
                        <a:rPr lang="en-US" sz="1600" dirty="0" smtClean="0"/>
                        <a:t>Topic</a:t>
                      </a:r>
                      <a:endParaRPr lang="en-US" sz="1600" dirty="0"/>
                    </a:p>
                  </a:txBody>
                  <a:tcPr marR="36000" marT="45712" marB="45712"/>
                </a:tc>
              </a:tr>
              <a:tr h="332739">
                <a:tc>
                  <a:txBody>
                    <a:bodyPr/>
                    <a:lstStyle/>
                    <a:p>
                      <a:pPr marL="0" algn="l" defTabSz="914400" rtl="0" eaLnBrk="1" latinLnBrk="0" hangingPunct="1"/>
                      <a:r>
                        <a:rPr lang="en-US" sz="1600" strike="noStrike" kern="1200" dirty="0" smtClean="0">
                          <a:solidFill>
                            <a:schemeClr val="dk1"/>
                          </a:solidFill>
                          <a:latin typeface="+mn-lt"/>
                          <a:ea typeface="+mn-ea"/>
                          <a:cs typeface="+mn-cs"/>
                        </a:rPr>
                        <a:t>11-17-1552</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Jonathan Segev</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TGaz</a:t>
                      </a:r>
                      <a:r>
                        <a:rPr lang="en-US" sz="1600" strike="noStrike" kern="1200" dirty="0" smtClean="0">
                          <a:solidFill>
                            <a:schemeClr val="dk1"/>
                          </a:solidFill>
                          <a:latin typeface="+mn-lt"/>
                          <a:ea typeface="+mn-ea"/>
                          <a:cs typeface="+mn-cs"/>
                        </a:rPr>
                        <a:t> Nov 2017 Agenda</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Agenda Deck</a:t>
                      </a:r>
                      <a:endParaRPr lang="en-US" sz="1600" strike="noStrike" kern="1200" dirty="0">
                        <a:solidFill>
                          <a:schemeClr val="dk1"/>
                        </a:solidFill>
                        <a:latin typeface="+mn-lt"/>
                        <a:ea typeface="+mn-ea"/>
                        <a:cs typeface="+mn-cs"/>
                      </a:endParaRPr>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11-17-1481</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Roy Want</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Sep. meeting minutes</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Meeting minutes</a:t>
                      </a:r>
                    </a:p>
                  </a:txBody>
                  <a:tcPr marT="45712" marB="45712"/>
                </a:tc>
              </a:tr>
              <a:tr h="148656">
                <a:tc>
                  <a:txBody>
                    <a:bodyPr/>
                    <a:lstStyle/>
                    <a:p>
                      <a:pPr marL="0" algn="l" defTabSz="914400" rtl="0" eaLnBrk="1" latinLnBrk="0" hangingPunct="1"/>
                      <a:r>
                        <a:rPr lang="en-US" sz="1600" strike="noStrike" kern="1200" dirty="0" smtClean="0">
                          <a:solidFill>
                            <a:schemeClr val="dk1"/>
                          </a:solidFill>
                          <a:latin typeface="+mn-lt"/>
                          <a:ea typeface="+mn-ea"/>
                          <a:cs typeface="+mn-cs"/>
                        </a:rPr>
                        <a:t>11-17-462</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Yongho Seok</a:t>
                      </a:r>
                      <a:r>
                        <a:rPr lang="en-US" sz="1600" strike="noStrike" kern="1200" baseline="0" dirty="0" smtClean="0">
                          <a:solidFill>
                            <a:schemeClr val="dk1"/>
                          </a:solidFill>
                          <a:latin typeface="+mn-lt"/>
                          <a:ea typeface="+mn-ea"/>
                          <a:cs typeface="+mn-cs"/>
                        </a:rPr>
                        <a:t> </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SFD</a:t>
                      </a:r>
                      <a:r>
                        <a:rPr lang="en-US" sz="1600" strike="noStrike" kern="1200" baseline="0" dirty="0" smtClean="0">
                          <a:solidFill>
                            <a:schemeClr val="dk1"/>
                          </a:solidFill>
                          <a:latin typeface="+mn-lt"/>
                          <a:ea typeface="+mn-ea"/>
                          <a:cs typeface="+mn-cs"/>
                        </a:rPr>
                        <a:t> Working Draft approval</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SFD</a:t>
                      </a:r>
                      <a:r>
                        <a:rPr lang="en-US" sz="1600" strike="noStrike" kern="1200" baseline="0" dirty="0" smtClean="0">
                          <a:solidFill>
                            <a:schemeClr val="dk1"/>
                          </a:solidFill>
                          <a:latin typeface="+mn-lt"/>
                          <a:ea typeface="+mn-ea"/>
                          <a:cs typeface="+mn-cs"/>
                        </a:rPr>
                        <a:t> </a:t>
                      </a:r>
                      <a:endParaRPr lang="en-US" sz="1600" strike="noStrike" kern="1200" dirty="0">
                        <a:solidFill>
                          <a:schemeClr val="dk1"/>
                        </a:solidFill>
                        <a:latin typeface="+mn-lt"/>
                        <a:ea typeface="+mn-ea"/>
                        <a:cs typeface="+mn-cs"/>
                      </a:endParaRPr>
                    </a:p>
                  </a:txBody>
                  <a:tcPr marT="45712" marB="45712"/>
                </a:tc>
              </a:tr>
              <a:tr h="152392">
                <a:tc>
                  <a:txBody>
                    <a:bodyPr/>
                    <a:lstStyle/>
                    <a:p>
                      <a:pPr marL="0" algn="l" defTabSz="914400" rtl="0" eaLnBrk="1" latinLnBrk="0" hangingPunct="1"/>
                      <a:r>
                        <a:rPr lang="en-US" sz="1600" strike="noStrike" kern="1200" dirty="0" smtClean="0">
                          <a:solidFill>
                            <a:schemeClr val="dk1"/>
                          </a:solidFill>
                          <a:latin typeface="+mn-lt"/>
                          <a:ea typeface="+mn-ea"/>
                          <a:cs typeface="+mn-cs"/>
                        </a:rPr>
                        <a:t>11-17-1318</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SK Yong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802.11az NGP CSD update</a:t>
                      </a:r>
                      <a:endParaRPr lang="en-US" sz="1600" strike="noStrike" kern="1200" noProof="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CSD</a:t>
                      </a:r>
                      <a:endParaRPr lang="en-US" sz="1600" strike="noStrike" kern="1200" dirty="0">
                        <a:solidFill>
                          <a:schemeClr val="dk1"/>
                        </a:solidFill>
                        <a:latin typeface="+mn-lt"/>
                        <a:ea typeface="+mn-ea"/>
                        <a:cs typeface="+mn-cs"/>
                      </a:endParaRPr>
                    </a:p>
                  </a:txBody>
                  <a:tcPr marT="45712" marB="45712"/>
                </a:tc>
              </a:tr>
              <a:tr h="152392">
                <a:tc>
                  <a:txBody>
                    <a:bodyPr/>
                    <a:lstStyle/>
                    <a:p>
                      <a:pPr marL="0" algn="l" defTabSz="914400" rtl="0" eaLnBrk="1" latinLnBrk="0" hangingPunct="1"/>
                      <a:r>
                        <a:rPr lang="en-US" sz="1600" strike="noStrike" kern="1200" dirty="0" smtClean="0">
                          <a:solidFill>
                            <a:schemeClr val="dk1"/>
                          </a:solidFill>
                          <a:latin typeface="+mn-lt"/>
                          <a:ea typeface="+mn-ea"/>
                          <a:cs typeface="+mn-cs"/>
                        </a:rPr>
                        <a:t>11-17-1319</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SK Yong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effectLst/>
                          <a:latin typeface="+mn-lt"/>
                          <a:ea typeface="+mn-ea"/>
                          <a:cs typeface="+mn-cs"/>
                        </a:rPr>
                        <a:t>P802_11az_PAR_Modification</a:t>
                      </a:r>
                      <a:endParaRPr lang="en-US" sz="1600" strike="noStrike" kern="1200" noProof="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PAR</a:t>
                      </a:r>
                      <a:endParaRPr lang="en-US" sz="1600" strike="noStrike" kern="1200" dirty="0">
                        <a:solidFill>
                          <a:schemeClr val="dk1"/>
                        </a:solidFill>
                        <a:latin typeface="+mn-lt"/>
                        <a:ea typeface="+mn-ea"/>
                        <a:cs typeface="+mn-cs"/>
                      </a:endParaRPr>
                    </a:p>
                  </a:txBody>
                  <a:tcPr marT="45712" marB="45712"/>
                </a:tc>
              </a:tr>
              <a:tr h="0">
                <a:tc>
                  <a:txBody>
                    <a:bodyPr/>
                    <a:lstStyle/>
                    <a:p>
                      <a:r>
                        <a:rPr lang="en-US" sz="1600" b="0" strike="noStrike" dirty="0" smtClean="0"/>
                        <a:t>11-17-1700</a:t>
                      </a:r>
                      <a:endParaRPr lang="en-US" sz="1600" b="0" strike="noStrike"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0" strike="noStrike" dirty="0" smtClean="0"/>
                        <a:t>Feng Jiang</a:t>
                      </a:r>
                    </a:p>
                  </a:txBody>
                  <a:tcPr marT="45712" marB="45712"/>
                </a:tc>
                <a:tc>
                  <a:txBody>
                    <a:bodyPr/>
                    <a:lstStyle/>
                    <a:p>
                      <a:r>
                        <a:rPr lang="en-US" sz="1600" b="0" strike="noStrike" dirty="0" smtClean="0"/>
                        <a:t>Power Control for Multiuser Ranging </a:t>
                      </a:r>
                      <a:endParaRPr lang="en-US" sz="1600" b="0" strike="noStrike" dirty="0"/>
                    </a:p>
                  </a:txBody>
                  <a:tcPr marT="45712" marB="45712"/>
                </a:tc>
                <a:tc>
                  <a:txBody>
                    <a:bodyPr/>
                    <a:lstStyle/>
                    <a:p>
                      <a:r>
                        <a:rPr lang="en-US" sz="1600" b="0" strike="noStrike" dirty="0" smtClean="0"/>
                        <a:t>SFD</a:t>
                      </a:r>
                      <a:endParaRPr lang="en-US" sz="1600" b="0" strike="noStrike" dirty="0"/>
                    </a:p>
                  </a:txBody>
                  <a:tcPr marT="45712" marB="45712"/>
                </a:tc>
              </a:tr>
              <a:tr h="213355">
                <a:tc>
                  <a:txBody>
                    <a:bodyPr/>
                    <a:lstStyle/>
                    <a:p>
                      <a:r>
                        <a:rPr lang="en-US" sz="1600" strike="noStrike" dirty="0" smtClean="0"/>
                        <a:t>11-17-1701</a:t>
                      </a:r>
                      <a:endParaRPr lang="en-US" sz="1600" strike="noStrike" dirty="0"/>
                    </a:p>
                  </a:txBody>
                  <a:tcPr marT="45712" marB="45712"/>
                </a:tc>
                <a:tc>
                  <a:txBody>
                    <a:bodyPr/>
                    <a:lstStyle/>
                    <a:p>
                      <a:r>
                        <a:rPr lang="en-US" sz="1600" strike="noStrike" dirty="0" smtClean="0"/>
                        <a:t>Feng Jiang</a:t>
                      </a:r>
                      <a:endParaRPr lang="en-US" sz="1600" strike="noStrike" dirty="0"/>
                    </a:p>
                  </a:txBody>
                  <a:tcPr marT="45712" marB="45712"/>
                </a:tc>
                <a:tc>
                  <a:txBody>
                    <a:bodyPr/>
                    <a:lstStyle/>
                    <a:p>
                      <a:r>
                        <a:rPr lang="en-US" sz="1600" strike="noStrike" dirty="0" smtClean="0"/>
                        <a:t>Two-sided LMR Feedback between AP and STA </a:t>
                      </a:r>
                      <a:endParaRPr lang="en-US" sz="1600" strike="noStrike" dirty="0"/>
                    </a:p>
                  </a:txBody>
                  <a:tcPr marT="45712" marB="45712"/>
                </a:tc>
                <a:tc>
                  <a:txBody>
                    <a:bodyPr/>
                    <a:lstStyle/>
                    <a:p>
                      <a:r>
                        <a:rPr lang="en-US" sz="1600" strike="noStrike" dirty="0" smtClean="0"/>
                        <a:t>Technical</a:t>
                      </a:r>
                      <a:endParaRPr lang="en-US" sz="1600" strike="noStrike" dirty="0"/>
                    </a:p>
                  </a:txBody>
                  <a:tcPr marT="45712" marB="45712"/>
                </a:tc>
              </a:tr>
              <a:tr h="0">
                <a:tc>
                  <a:txBody>
                    <a:bodyPr/>
                    <a:lstStyle/>
                    <a:p>
                      <a:pPr marL="0" algn="l" defTabSz="914400" rtl="0" eaLnBrk="1" latinLnBrk="0" hangingPunct="1"/>
                      <a:r>
                        <a:rPr lang="en-US" sz="1600" strike="noStrike" kern="1200" dirty="0" smtClean="0">
                          <a:solidFill>
                            <a:schemeClr val="dk1"/>
                          </a:solidFill>
                          <a:latin typeface="+mn-lt"/>
                          <a:ea typeface="+mn-ea"/>
                          <a:cs typeface="+mn-cs"/>
                        </a:rPr>
                        <a:t>11-17-1739</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Chitto</a:t>
                      </a:r>
                      <a:r>
                        <a:rPr lang="en-US" sz="1600" strike="noStrike" kern="1200" dirty="0" smtClean="0">
                          <a:solidFill>
                            <a:schemeClr val="dk1"/>
                          </a:solidFill>
                          <a:latin typeface="+mn-lt"/>
                          <a:ea typeface="+mn-ea"/>
                          <a:cs typeface="+mn-cs"/>
                        </a:rPr>
                        <a:t> Ghosh</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Power Save Operation for Ranging Measurements</a:t>
                      </a:r>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SFD</a:t>
                      </a:r>
                    </a:p>
                  </a:txBody>
                  <a:tcPr marT="45712" marB="45712"/>
                </a:tc>
              </a:tr>
              <a:tr h="0">
                <a:tc>
                  <a:txBody>
                    <a:bodyPr/>
                    <a:lstStyle/>
                    <a:p>
                      <a:pPr marL="0" algn="l" defTabSz="914400" rtl="0" eaLnBrk="1" latinLnBrk="0" hangingPunct="1"/>
                      <a:r>
                        <a:rPr lang="en-US" sz="1600" strike="noStrike" kern="1200" dirty="0" smtClean="0">
                          <a:solidFill>
                            <a:schemeClr val="dk1"/>
                          </a:solidFill>
                          <a:latin typeface="+mn-lt"/>
                          <a:ea typeface="+mn-ea"/>
                          <a:cs typeface="+mn-cs"/>
                        </a:rPr>
                        <a:t>11-17-1741</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Erik Lindskog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MU Ranging Sequence</a:t>
                      </a:r>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SFD</a:t>
                      </a:r>
                    </a:p>
                  </a:txBody>
                  <a:tcPr marT="45712" marB="45712"/>
                </a:tc>
              </a:tr>
              <a:tr h="0">
                <a:tc>
                  <a:txBody>
                    <a:bodyPr/>
                    <a:lstStyle/>
                    <a:p>
                      <a:pPr marL="0" algn="l" defTabSz="914400" rtl="0" eaLnBrk="1" latinLnBrk="0" hangingPunct="1"/>
                      <a:r>
                        <a:rPr lang="en-US" sz="1600" strike="noStrike" kern="1200" dirty="0" smtClean="0">
                          <a:solidFill>
                            <a:schemeClr val="dk1"/>
                          </a:solidFill>
                          <a:latin typeface="+mn-lt"/>
                          <a:ea typeface="+mn-ea"/>
                          <a:cs typeface="+mn-cs"/>
                        </a:rPr>
                        <a:t>11-17-1742</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Erik Lindskog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SU </a:t>
                      </a:r>
                      <a:r>
                        <a:rPr lang="en-US" sz="1600" b="0" i="0" kern="1200" dirty="0" smtClean="0">
                          <a:solidFill>
                            <a:schemeClr val="dk1"/>
                          </a:solidFill>
                          <a:effectLst/>
                          <a:latin typeface="+mn-lt"/>
                          <a:ea typeface="+mn-ea"/>
                          <a:cs typeface="+mn-cs"/>
                        </a:rPr>
                        <a:t>Ranging Feedback</a:t>
                      </a:r>
                      <a:endParaRPr lang="en-US" sz="14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SFD</a:t>
                      </a:r>
                    </a:p>
                  </a:txBody>
                  <a:tcPr marT="45712" marB="45712"/>
                </a:tc>
              </a:tr>
              <a:tr h="0">
                <a:tc>
                  <a:txBody>
                    <a:bodyPr/>
                    <a:lstStyle/>
                    <a:p>
                      <a:pPr marL="0" algn="l" defTabSz="914400" rtl="0" eaLnBrk="1" latinLnBrk="0" hangingPunct="1"/>
                      <a:r>
                        <a:rPr lang="en-US" sz="1600" strike="noStrike" kern="1200" dirty="0" smtClean="0">
                          <a:solidFill>
                            <a:schemeClr val="dk1"/>
                          </a:solidFill>
                          <a:latin typeface="+mn-lt"/>
                          <a:ea typeface="+mn-ea"/>
                          <a:cs typeface="+mn-cs"/>
                        </a:rPr>
                        <a:t>11-17-1737</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Nehru Bhandaru </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Pre-association Security Negotiation for 11az</a:t>
                      </a:r>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SFD</a:t>
                      </a:r>
                    </a:p>
                  </a:txBody>
                  <a:tcPr marT="45712" marB="45712"/>
                </a:tc>
              </a:tr>
              <a:tr h="0">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tr>
            </a:tbl>
          </a:graphicData>
        </a:graphic>
      </p:graphicFrame>
      <p:sp>
        <p:nvSpPr>
          <p:cNvPr id="12"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Tree>
    <p:extLst>
      <p:ext uri="{BB962C8B-B14F-4D97-AF65-F5344CB8AC3E}">
        <p14:creationId xmlns:p14="http://schemas.microsoft.com/office/powerpoint/2010/main" val="20765569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List for the </a:t>
            </a:r>
            <a:r>
              <a:rPr lang="en-US" altLang="en-US" dirty="0" smtClean="0">
                <a:solidFill>
                  <a:schemeClr val="tx2"/>
                </a:solidFill>
              </a:rPr>
              <a:t>week (2)</a:t>
            </a:r>
            <a:endParaRPr lang="en-US" dirty="0"/>
          </a:p>
        </p:txBody>
      </p:sp>
      <p:sp>
        <p:nvSpPr>
          <p:cNvPr id="8"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19</a:t>
            </a:fld>
            <a:endParaRPr lang="en-GB" dirty="0"/>
          </a:p>
        </p:txBody>
      </p:sp>
      <p:sp>
        <p:nvSpPr>
          <p:cNvPr id="9"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1" name="Content Placeholder 6"/>
          <p:cNvGraphicFramePr>
            <a:graphicFrameLocks noGrp="1"/>
          </p:cNvGraphicFramePr>
          <p:nvPr>
            <p:ph idx="1"/>
            <p:extLst>
              <p:ext uri="{D42A27DB-BD31-4B8C-83A1-F6EECF244321}">
                <p14:modId xmlns:p14="http://schemas.microsoft.com/office/powerpoint/2010/main" val="2228044700"/>
              </p:ext>
            </p:extLst>
          </p:nvPr>
        </p:nvGraphicFramePr>
        <p:xfrm>
          <a:off x="380206" y="1484784"/>
          <a:ext cx="8458200" cy="3840320"/>
        </p:xfrm>
        <a:graphic>
          <a:graphicData uri="http://schemas.openxmlformats.org/drawingml/2006/table">
            <a:tbl>
              <a:tblPr firstRow="1" bandRow="1">
                <a:tableStyleId>{21E4AEA4-8DFA-4A89-87EB-49C32662AFE0}</a:tableStyleId>
              </a:tblPr>
              <a:tblGrid>
                <a:gridCol w="1205558"/>
                <a:gridCol w="1834108"/>
                <a:gridCol w="3672408"/>
                <a:gridCol w="1746126"/>
              </a:tblGrid>
              <a:tr h="332739">
                <a:tc>
                  <a:txBody>
                    <a:bodyPr/>
                    <a:lstStyle/>
                    <a:p>
                      <a:pPr algn="ctr"/>
                      <a:r>
                        <a:rPr lang="en-US" sz="1600" dirty="0" smtClean="0"/>
                        <a:t>DCN</a:t>
                      </a:r>
                      <a:endParaRPr lang="en-US" sz="1600" dirty="0"/>
                    </a:p>
                  </a:txBody>
                  <a:tcPr marR="36000" marT="45712" marB="45712"/>
                </a:tc>
                <a:tc>
                  <a:txBody>
                    <a:bodyPr/>
                    <a:lstStyle/>
                    <a:p>
                      <a:pPr algn="ctr"/>
                      <a:r>
                        <a:rPr lang="en-US" sz="1600" dirty="0" smtClean="0"/>
                        <a:t>Presenter</a:t>
                      </a:r>
                      <a:endParaRPr lang="en-US" sz="1600" dirty="0"/>
                    </a:p>
                  </a:txBody>
                  <a:tcPr marR="36000" marT="45712" marB="45712"/>
                </a:tc>
                <a:tc>
                  <a:txBody>
                    <a:bodyPr/>
                    <a:lstStyle/>
                    <a:p>
                      <a:pPr algn="ctr"/>
                      <a:r>
                        <a:rPr lang="en-US" sz="1600" dirty="0" smtClean="0"/>
                        <a:t>Title</a:t>
                      </a:r>
                      <a:endParaRPr lang="en-US" sz="1600" dirty="0"/>
                    </a:p>
                  </a:txBody>
                  <a:tcPr marR="36000" marT="45712" marB="45712"/>
                </a:tc>
                <a:tc>
                  <a:txBody>
                    <a:bodyPr/>
                    <a:lstStyle/>
                    <a:p>
                      <a:pPr algn="ctr"/>
                      <a:r>
                        <a:rPr lang="en-US" sz="1600" dirty="0" smtClean="0"/>
                        <a:t>Topic</a:t>
                      </a:r>
                      <a:endParaRPr lang="en-US" sz="1600" dirty="0"/>
                    </a:p>
                  </a:txBody>
                  <a:tcPr marR="36000" marT="45712" marB="45712"/>
                </a:tc>
              </a:tr>
              <a:tr h="246440">
                <a:tc>
                  <a:txBody>
                    <a:bodyPr/>
                    <a:lstStyle/>
                    <a:p>
                      <a:pPr marL="0" algn="l" defTabSz="914400" rtl="0" eaLnBrk="1" latinLnBrk="0" hangingPunct="1"/>
                      <a:r>
                        <a:rPr lang="en-US" sz="1600" strike="noStrike" kern="1200" dirty="0" smtClean="0">
                          <a:solidFill>
                            <a:schemeClr val="dk1"/>
                          </a:solidFill>
                          <a:latin typeface="+mn-lt"/>
                          <a:ea typeface="+mn-ea"/>
                          <a:cs typeface="+mn-cs"/>
                        </a:rPr>
                        <a:t>11-17-1733</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Ganesh </a:t>
                      </a:r>
                      <a:r>
                        <a:rPr lang="en-US" sz="1600" strike="noStrike" kern="1200" dirty="0" err="1" smtClean="0">
                          <a:solidFill>
                            <a:schemeClr val="dk1"/>
                          </a:solidFill>
                          <a:latin typeface="+mn-lt"/>
                          <a:ea typeface="+mn-ea"/>
                          <a:cs typeface="+mn-cs"/>
                        </a:rPr>
                        <a:t>Venkatesan</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Ranging ID and its Lifetime Management</a:t>
                      </a:r>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SFD</a:t>
                      </a:r>
                    </a:p>
                  </a:txBody>
                  <a:tcPr marT="45712" marB="45712"/>
                </a:tc>
              </a:tr>
              <a:tr h="14865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11-17-1726</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Yongho</a:t>
                      </a:r>
                      <a:r>
                        <a:rPr lang="en-US" sz="1600" strike="noStrike" kern="1200" baseline="0" dirty="0" smtClean="0">
                          <a:solidFill>
                            <a:schemeClr val="dk1"/>
                          </a:solidFill>
                          <a:latin typeface="+mn-lt"/>
                          <a:ea typeface="+mn-ea"/>
                          <a:cs typeface="+mn-cs"/>
                        </a:rPr>
                        <a:t> Seok</a:t>
                      </a:r>
                      <a:endParaRPr lang="en-US" sz="16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Secure Ranging Measurement</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Technical</a:t>
                      </a:r>
                    </a:p>
                  </a:txBody>
                  <a:tcPr marT="45712" marB="45712"/>
                </a:tc>
              </a:tr>
              <a:tr h="152392">
                <a:tc>
                  <a:txBody>
                    <a:bodyPr/>
                    <a:lstStyle/>
                    <a:p>
                      <a:pPr marL="0" algn="l" defTabSz="914400" rtl="0" eaLnBrk="1" latinLnBrk="0" hangingPunct="1"/>
                      <a:r>
                        <a:rPr lang="en-US" sz="1600" strike="noStrike" kern="1200" dirty="0" smtClean="0">
                          <a:solidFill>
                            <a:schemeClr val="dk1"/>
                          </a:solidFill>
                          <a:latin typeface="+mn-lt"/>
                          <a:ea typeface="+mn-ea"/>
                          <a:cs typeface="+mn-cs"/>
                        </a:rPr>
                        <a:t>11-17-1725</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Yongho Seok</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Ranging ID Management</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SFD</a:t>
                      </a:r>
                      <a:endParaRPr lang="en-US" sz="1600" strike="noStrike" kern="1200" dirty="0">
                        <a:solidFill>
                          <a:schemeClr val="dk1"/>
                        </a:solidFill>
                        <a:latin typeface="+mn-lt"/>
                        <a:ea typeface="+mn-ea"/>
                        <a:cs typeface="+mn-cs"/>
                      </a:endParaRPr>
                    </a:p>
                  </a:txBody>
                  <a:tcPr marT="45712" marB="45712"/>
                </a:tc>
              </a:tr>
              <a:tr h="152392">
                <a:tc>
                  <a:txBody>
                    <a:bodyPr/>
                    <a:lstStyle/>
                    <a:p>
                      <a:pPr marL="0" algn="l" defTabSz="914400" rtl="0" eaLnBrk="1" latinLnBrk="0" hangingPunct="1"/>
                      <a:r>
                        <a:rPr lang="en-US" sz="1600" strike="noStrike" kern="1200" dirty="0" smtClean="0">
                          <a:solidFill>
                            <a:schemeClr val="dk1"/>
                          </a:solidFill>
                          <a:latin typeface="+mn-lt"/>
                          <a:ea typeface="+mn-ea"/>
                          <a:cs typeface="+mn-cs"/>
                        </a:rPr>
                        <a:t>11-17-1747</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Rob</a:t>
                      </a:r>
                      <a:r>
                        <a:rPr lang="en-US" sz="1600" strike="noStrike" kern="1200" baseline="0" dirty="0" smtClean="0">
                          <a:solidFill>
                            <a:schemeClr val="dk1"/>
                          </a:solidFill>
                          <a:latin typeface="+mn-lt"/>
                          <a:ea typeface="+mn-ea"/>
                          <a:cs typeface="+mn-cs"/>
                        </a:rPr>
                        <a:t> Sun</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FTM with</a:t>
                      </a:r>
                      <a:r>
                        <a:rPr lang="en-US" sz="1600" strike="noStrike" kern="1200" baseline="0" noProof="0" dirty="0" smtClean="0">
                          <a:solidFill>
                            <a:schemeClr val="dk1"/>
                          </a:solidFill>
                          <a:latin typeface="+mn-lt"/>
                          <a:ea typeface="+mn-ea"/>
                          <a:cs typeface="+mn-cs"/>
                        </a:rPr>
                        <a:t> DB Protocol</a:t>
                      </a:r>
                      <a:endParaRPr lang="en-US" sz="1600" strike="noStrike" kern="1200" noProof="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Technical</a:t>
                      </a:r>
                      <a:endParaRPr lang="en-US" sz="1600" strike="noStrike" kern="1200" dirty="0">
                        <a:solidFill>
                          <a:schemeClr val="dk1"/>
                        </a:solidFill>
                        <a:latin typeface="+mn-lt"/>
                        <a:ea typeface="+mn-ea"/>
                        <a:cs typeface="+mn-cs"/>
                      </a:endParaRPr>
                    </a:p>
                  </a:txBody>
                  <a:tcPr marT="45712" marB="45712"/>
                </a:tc>
              </a:tr>
              <a:tr h="0">
                <a:tc>
                  <a:txBody>
                    <a:bodyPr/>
                    <a:lstStyle/>
                    <a:p>
                      <a:pPr marL="0" algn="l" defTabSz="914400" rtl="0" eaLnBrk="1" latinLnBrk="0" hangingPunct="1"/>
                      <a:r>
                        <a:rPr lang="en-US" sz="1600" strike="noStrike" kern="1200" dirty="0" smtClean="0">
                          <a:solidFill>
                            <a:schemeClr val="dk1"/>
                          </a:solidFill>
                          <a:latin typeface="+mn-lt"/>
                          <a:ea typeface="+mn-ea"/>
                          <a:cs typeface="+mn-cs"/>
                        </a:rPr>
                        <a:t>11-17-1758</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Erik Lindskog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Further</a:t>
                      </a:r>
                      <a:r>
                        <a:rPr lang="en-US" sz="1600" strike="noStrike" kern="1200" baseline="0" noProof="0" dirty="0" smtClean="0">
                          <a:solidFill>
                            <a:schemeClr val="dk1"/>
                          </a:solidFill>
                          <a:latin typeface="+mn-lt"/>
                          <a:ea typeface="+mn-ea"/>
                          <a:cs typeface="+mn-cs"/>
                        </a:rPr>
                        <a:t> Scalable Location Performance Analysis</a:t>
                      </a:r>
                      <a:endParaRPr lang="en-US" sz="1600" strike="noStrike" kern="1200" noProof="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Technical</a:t>
                      </a:r>
                      <a:endParaRPr lang="en-US" sz="1600" strike="noStrike" kern="1200" dirty="0">
                        <a:solidFill>
                          <a:schemeClr val="dk1"/>
                        </a:solidFill>
                        <a:latin typeface="+mn-lt"/>
                        <a:ea typeface="+mn-ea"/>
                        <a:cs typeface="+mn-cs"/>
                      </a:endParaRPr>
                    </a:p>
                  </a:txBody>
                  <a:tcPr marT="45712" marB="45712"/>
                </a:tc>
              </a:tr>
              <a:tr h="0">
                <a:tc>
                  <a:txBody>
                    <a:bodyPr/>
                    <a:lstStyle/>
                    <a:p>
                      <a:r>
                        <a:rPr lang="en-US" sz="1600" dirty="0" smtClean="0"/>
                        <a:t>11-17-1767</a:t>
                      </a:r>
                      <a:endParaRPr lang="en-US" sz="1600" dirty="0"/>
                    </a:p>
                  </a:txBody>
                  <a:tcPr marT="45712" marB="45712"/>
                </a:tc>
                <a:tc>
                  <a:txBody>
                    <a:bodyPr/>
                    <a:lstStyle/>
                    <a:p>
                      <a:r>
                        <a:rPr lang="en-US" sz="1600" dirty="0" smtClean="0"/>
                        <a:t>SK Yong</a:t>
                      </a:r>
                      <a:endParaRPr lang="en-US" dirty="0"/>
                    </a:p>
                  </a:txBody>
                  <a:tcPr marT="45712" marB="45712"/>
                </a:tc>
                <a:tc>
                  <a:txBody>
                    <a:bodyPr/>
                    <a:lstStyle/>
                    <a:p>
                      <a:r>
                        <a:rPr lang="en-US" sz="1600" dirty="0" smtClean="0"/>
                        <a:t>PHY Security SFD text</a:t>
                      </a:r>
                      <a:r>
                        <a:rPr lang="en-US" sz="1600" baseline="0" dirty="0" smtClean="0"/>
                        <a:t> update</a:t>
                      </a:r>
                      <a:endParaRPr lang="en-US" sz="1600" dirty="0"/>
                    </a:p>
                  </a:txBody>
                  <a:tcPr marT="45712" marB="45712"/>
                </a:tc>
                <a:tc>
                  <a:txBody>
                    <a:bodyPr/>
                    <a:lstStyle/>
                    <a:p>
                      <a:r>
                        <a:rPr lang="en-US" sz="1600" dirty="0" smtClean="0"/>
                        <a:t>SFD</a:t>
                      </a:r>
                      <a:endParaRPr lang="en-US" sz="1600" dirty="0"/>
                    </a:p>
                  </a:txBody>
                  <a:tcPr marT="45712" marB="45712"/>
                </a:tc>
              </a:tr>
              <a:tr h="0">
                <a:tc>
                  <a:txBody>
                    <a:bodyPr/>
                    <a:lstStyle/>
                    <a:p>
                      <a:pPr marL="0" algn="l" defTabSz="914400" rtl="0" eaLnBrk="1" latinLnBrk="0" hangingPunct="1"/>
                      <a:r>
                        <a:rPr lang="en-US" sz="1600" strike="noStrike" kern="1200" dirty="0" smtClean="0">
                          <a:solidFill>
                            <a:schemeClr val="dk1"/>
                          </a:solidFill>
                          <a:latin typeface="+mn-lt"/>
                          <a:ea typeface="+mn-ea"/>
                          <a:cs typeface="+mn-cs"/>
                        </a:rPr>
                        <a:t>11-17-1754</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Liwen</a:t>
                      </a:r>
                      <a:r>
                        <a:rPr lang="en-US" sz="1600" strike="noStrike" kern="1200" baseline="0" dirty="0" smtClean="0">
                          <a:solidFill>
                            <a:schemeClr val="dk1"/>
                          </a:solidFill>
                          <a:latin typeface="+mn-lt"/>
                          <a:ea typeface="+mn-ea"/>
                          <a:cs typeface="+mn-cs"/>
                        </a:rPr>
                        <a:t> Chu</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Responding Rules for NDP Ranging</a:t>
                      </a:r>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SFD</a:t>
                      </a:r>
                    </a:p>
                  </a:txBody>
                  <a:tcPr marT="45712" marB="45712"/>
                </a:tc>
              </a:tr>
              <a:tr h="0">
                <a:tc>
                  <a:txBody>
                    <a:bodyPr/>
                    <a:lstStyle/>
                    <a:p>
                      <a:pPr marL="0" algn="l" defTabSz="914400" rtl="0" eaLnBrk="1" latinLnBrk="0" hangingPunct="1"/>
                      <a:r>
                        <a:rPr lang="en-US" sz="1600" strike="noStrike" kern="1200" dirty="0" smtClean="0">
                          <a:solidFill>
                            <a:schemeClr val="dk1"/>
                          </a:solidFill>
                          <a:latin typeface="+mn-lt"/>
                          <a:ea typeface="+mn-ea"/>
                          <a:cs typeface="+mn-cs"/>
                        </a:rPr>
                        <a:t>11-17-1770</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Chitto</a:t>
                      </a:r>
                      <a:r>
                        <a:rPr lang="en-US" sz="1600" strike="noStrike" kern="1200" dirty="0" smtClean="0">
                          <a:solidFill>
                            <a:schemeClr val="dk1"/>
                          </a:solidFill>
                          <a:latin typeface="+mn-lt"/>
                          <a:ea typeface="+mn-ea"/>
                          <a:cs typeface="+mn-cs"/>
                        </a:rPr>
                        <a:t> Ghosh</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Protected LTF using PMF in SU and MU modes</a:t>
                      </a:r>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Technical</a:t>
                      </a:r>
                    </a:p>
                  </a:txBody>
                  <a:tcPr marT="45712" marB="45712"/>
                </a:tc>
              </a:tr>
              <a:tr h="0">
                <a:tc>
                  <a:txBody>
                    <a:bodyPr/>
                    <a:lstStyle/>
                    <a:p>
                      <a:pPr marL="0" algn="l" defTabSz="914400" rtl="0" eaLnBrk="1" latinLnBrk="0" hangingPunct="1"/>
                      <a:r>
                        <a:rPr lang="en-US" sz="1600" strike="noStrike" kern="1200" dirty="0" smtClean="0">
                          <a:solidFill>
                            <a:schemeClr val="dk1"/>
                          </a:solidFill>
                          <a:latin typeface="+mn-lt"/>
                          <a:ea typeface="+mn-ea"/>
                          <a:cs typeface="+mn-cs"/>
                        </a:rPr>
                        <a:t>11-17-1771</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Yongho Seok</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Amendment Text Draft Template</a:t>
                      </a:r>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Amendment</a:t>
                      </a:r>
                      <a:r>
                        <a:rPr lang="en-US" sz="1600" strike="noStrike" kern="1200" baseline="0" dirty="0" smtClean="0">
                          <a:solidFill>
                            <a:schemeClr val="dk1"/>
                          </a:solidFill>
                          <a:latin typeface="+mn-lt"/>
                          <a:ea typeface="+mn-ea"/>
                          <a:cs typeface="+mn-cs"/>
                        </a:rPr>
                        <a:t> Text</a:t>
                      </a:r>
                      <a:endParaRPr lang="en-US" sz="1600" strike="noStrike" kern="1200" dirty="0" smtClean="0">
                        <a:solidFill>
                          <a:schemeClr val="dk1"/>
                        </a:solidFill>
                        <a:latin typeface="+mn-lt"/>
                        <a:ea typeface="+mn-ea"/>
                        <a:cs typeface="+mn-cs"/>
                      </a:endParaRPr>
                    </a:p>
                  </a:txBody>
                  <a:tcPr marT="45712" marB="45712"/>
                </a:tc>
              </a:tr>
            </a:tbl>
          </a:graphicData>
        </a:graphic>
      </p:graphicFrame>
      <p:sp>
        <p:nvSpPr>
          <p:cNvPr id="12"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Tree>
    <p:extLst>
      <p:ext uri="{BB962C8B-B14F-4D97-AF65-F5344CB8AC3E}">
        <p14:creationId xmlns:p14="http://schemas.microsoft.com/office/powerpoint/2010/main" val="16856463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1951112"/>
          </a:xfrm>
        </p:spPr>
        <p:txBody>
          <a:bodyPr/>
          <a:lstStyle/>
          <a:p>
            <a:r>
              <a:rPr lang="en-US" altLang="en-US" dirty="0">
                <a:solidFill>
                  <a:srgbClr val="0000FF"/>
                </a:solidFill>
                <a:cs typeface="Times New Roman" panose="02020603050405020304" pitchFamily="18" charset="0"/>
              </a:rPr>
              <a:t>IEEE 802.11</a:t>
            </a:r>
            <a:br>
              <a:rPr lang="en-US" altLang="en-US" dirty="0">
                <a:solidFill>
                  <a:srgbClr val="0000FF"/>
                </a:solidFill>
                <a:cs typeface="Times New Roman" panose="02020603050405020304" pitchFamily="18" charset="0"/>
              </a:rPr>
            </a:br>
            <a:r>
              <a:rPr lang="en-US" altLang="en-US" dirty="0">
                <a:solidFill>
                  <a:srgbClr val="0000FF"/>
                </a:solidFill>
                <a:cs typeface="Times New Roman" panose="02020603050405020304" pitchFamily="18" charset="0"/>
              </a:rPr>
              <a:t>Task Group AZ</a:t>
            </a:r>
            <a:br>
              <a:rPr lang="en-US" altLang="en-US" dirty="0">
                <a:solidFill>
                  <a:srgbClr val="0000FF"/>
                </a:solidFill>
                <a:cs typeface="Times New Roman" panose="02020603050405020304" pitchFamily="18" charset="0"/>
              </a:rPr>
            </a:br>
            <a:r>
              <a:rPr lang="en-US" altLang="en-US" dirty="0">
                <a:solidFill>
                  <a:srgbClr val="0000FF"/>
                </a:solidFill>
                <a:cs typeface="Times New Roman" panose="02020603050405020304" pitchFamily="18" charset="0"/>
              </a:rPr>
              <a:t>Next Generation Positioning </a:t>
            </a:r>
            <a:endParaRPr lang="en-US" dirty="0"/>
          </a:p>
        </p:txBody>
      </p:sp>
      <p:sp>
        <p:nvSpPr>
          <p:cNvPr id="3" name="Content Placeholder 2"/>
          <p:cNvSpPr>
            <a:spLocks noGrp="1"/>
          </p:cNvSpPr>
          <p:nvPr>
            <p:ph idx="1"/>
          </p:nvPr>
        </p:nvSpPr>
        <p:spPr>
          <a:xfrm>
            <a:off x="685800" y="2636912"/>
            <a:ext cx="7770813" cy="3457501"/>
          </a:xfrm>
        </p:spPr>
        <p:txBody>
          <a:bodyPr/>
          <a:lstStyle/>
          <a:p>
            <a:pPr algn="ctr">
              <a:lnSpc>
                <a:spcPct val="90000"/>
              </a:lnSpc>
              <a:buFontTx/>
              <a:buNone/>
            </a:pPr>
            <a:r>
              <a:rPr lang="en-US" altLang="en-US" sz="4000" dirty="0" smtClean="0">
                <a:cs typeface="Times New Roman" panose="02020603050405020304" pitchFamily="18" charset="0"/>
              </a:rPr>
              <a:t>Orlando, Florida</a:t>
            </a:r>
            <a:endParaRPr lang="en-US" altLang="en-US" sz="4000" dirty="0">
              <a:cs typeface="Times New Roman" panose="02020603050405020304" pitchFamily="18" charset="0"/>
            </a:endParaRPr>
          </a:p>
          <a:p>
            <a:pPr algn="ctr">
              <a:lnSpc>
                <a:spcPct val="90000"/>
              </a:lnSpc>
              <a:buFontTx/>
              <a:buNone/>
            </a:pPr>
            <a:r>
              <a:rPr lang="en-US" altLang="en-US" sz="4000" dirty="0" smtClean="0">
                <a:cs typeface="Times New Roman" panose="02020603050405020304" pitchFamily="18" charset="0"/>
              </a:rPr>
              <a:t>Nov. 5</a:t>
            </a:r>
            <a:r>
              <a:rPr lang="en-US" altLang="en-US" sz="4000" baseline="30000" dirty="0" smtClean="0">
                <a:cs typeface="Times New Roman" panose="02020603050405020304" pitchFamily="18" charset="0"/>
              </a:rPr>
              <a:t>th</a:t>
            </a:r>
            <a:r>
              <a:rPr lang="en-US" altLang="en-US" sz="4000" dirty="0" smtClean="0">
                <a:cs typeface="Times New Roman" panose="02020603050405020304" pitchFamily="18" charset="0"/>
              </a:rPr>
              <a:t> -10</a:t>
            </a:r>
            <a:r>
              <a:rPr lang="en-US" altLang="en-US" sz="4000" baseline="30000" dirty="0" smtClean="0">
                <a:cs typeface="Times New Roman" panose="02020603050405020304" pitchFamily="18" charset="0"/>
              </a:rPr>
              <a:t>th</a:t>
            </a:r>
            <a:r>
              <a:rPr lang="en-US" altLang="en-US" sz="4000" dirty="0" smtClean="0">
                <a:cs typeface="Times New Roman" panose="02020603050405020304" pitchFamily="18" charset="0"/>
              </a:rPr>
              <a:t>, 2017</a:t>
            </a:r>
            <a:endParaRPr lang="en-US" altLang="en-US" sz="4000" dirty="0">
              <a:cs typeface="Times New Roman" panose="02020603050405020304" pitchFamily="18" charset="0"/>
            </a:endParaRP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buFontTx/>
              <a:buNone/>
            </a:pPr>
            <a:r>
              <a:rPr lang="en-US" altLang="en-US" sz="2000" dirty="0">
                <a:cs typeface="Times New Roman" panose="02020603050405020304" pitchFamily="18" charset="0"/>
              </a:rPr>
              <a:t>Vice-chair:</a:t>
            </a:r>
            <a:r>
              <a:rPr lang="en-US" altLang="en-US" sz="2000" b="0" dirty="0">
                <a:cs typeface="Times New Roman" panose="02020603050405020304" pitchFamily="18" charset="0"/>
              </a:rPr>
              <a:t> Carlos Aldana </a:t>
            </a:r>
            <a:r>
              <a:rPr lang="en-US" altLang="en-US" sz="1600" b="0" dirty="0">
                <a:cs typeface="Times New Roman" panose="02020603050405020304" pitchFamily="18" charset="0"/>
              </a:rPr>
              <a:t>(Intel Corporation)</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smtClean="0">
                <a:cs typeface="Times New Roman" panose="02020603050405020304" pitchFamily="18" charset="0"/>
              </a:rPr>
              <a:t>MediaTek</a:t>
            </a:r>
            <a:r>
              <a:rPr lang="en-US" altLang="en-US" sz="1600" b="0" dirty="0" smtClean="0">
                <a:cs typeface="Times New Roman" panose="02020603050405020304" pitchFamily="18" charset="0"/>
              </a:rPr>
              <a:t>)</a:t>
            </a:r>
          </a:p>
          <a:p>
            <a:pPr marL="1524000">
              <a:lnSpc>
                <a:spcPct val="90000"/>
              </a:lnSpc>
              <a:buFontTx/>
              <a:buNone/>
            </a:pPr>
            <a:r>
              <a:rPr lang="en-US" altLang="en-US" sz="2000" dirty="0" smtClean="0">
                <a:cs typeface="Times New Roman" panose="02020603050405020304" pitchFamily="18" charset="0"/>
              </a:rPr>
              <a:t>Secretary</a:t>
            </a:r>
            <a:r>
              <a:rPr lang="en-US" altLang="en-US" sz="2000" b="0" dirty="0" smtClean="0">
                <a:cs typeface="Times New Roman" panose="02020603050405020304" pitchFamily="18" charset="0"/>
              </a:rPr>
              <a:t>: Roy Want (Google)</a:t>
            </a:r>
            <a:endParaRPr lang="en-US" altLang="en-US" sz="2000" b="0" dirty="0">
              <a:cs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16193624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 Process</a:t>
            </a:r>
            <a:endParaRPr lang="en-US" dirty="0"/>
          </a:p>
        </p:txBody>
      </p:sp>
      <p:sp>
        <p:nvSpPr>
          <p:cNvPr id="3" name="Content Placeholder 2"/>
          <p:cNvSpPr>
            <a:spLocks noGrp="1"/>
          </p:cNvSpPr>
          <p:nvPr>
            <p:ph idx="1"/>
          </p:nvPr>
        </p:nvSpPr>
        <p:spPr>
          <a:xfrm>
            <a:off x="685801" y="1751014"/>
            <a:ext cx="6766520" cy="4343400"/>
          </a:xfrm>
        </p:spPr>
        <p:txBody>
          <a:bodyPr/>
          <a:lstStyle/>
          <a:p>
            <a:pPr>
              <a:buFont typeface="Arial" panose="020B0604020202020204" pitchFamily="34" charset="0"/>
              <a:buChar char="•"/>
            </a:pPr>
            <a:r>
              <a:rPr lang="en-US" dirty="0" smtClean="0"/>
              <a:t>Submissions ordering:</a:t>
            </a:r>
          </a:p>
          <a:p>
            <a:pPr lvl="1">
              <a:buFont typeface="Arial" panose="020B0604020202020204" pitchFamily="34" charset="0"/>
              <a:buChar char="•"/>
            </a:pPr>
            <a:r>
              <a:rPr lang="en-US" dirty="0" smtClean="0"/>
              <a:t>Approval of working drafts.</a:t>
            </a:r>
          </a:p>
          <a:p>
            <a:pPr lvl="1">
              <a:buFont typeface="Arial" panose="020B0604020202020204" pitchFamily="34" charset="0"/>
              <a:buChar char="•"/>
            </a:pPr>
            <a:r>
              <a:rPr lang="en-US" dirty="0" smtClean="0"/>
              <a:t>Review feedback PAR and CSD change proposal discussion (once available).</a:t>
            </a:r>
          </a:p>
          <a:p>
            <a:pPr lvl="1">
              <a:buFont typeface="Arial" panose="020B0604020202020204" pitchFamily="34" charset="0"/>
              <a:buChar char="•"/>
            </a:pPr>
            <a:r>
              <a:rPr lang="en-US" dirty="0" smtClean="0"/>
              <a:t>SFD text proposals</a:t>
            </a:r>
          </a:p>
          <a:p>
            <a:pPr lvl="1">
              <a:buFont typeface="Arial" panose="020B0604020202020204" pitchFamily="34" charset="0"/>
              <a:buChar char="•"/>
            </a:pPr>
            <a:r>
              <a:rPr lang="en-US" dirty="0" smtClean="0"/>
              <a:t>Initial amendment document structure.</a:t>
            </a:r>
          </a:p>
          <a:p>
            <a:pPr lvl="1">
              <a:buFont typeface="Arial" panose="020B0604020202020204" pitchFamily="34" charset="0"/>
              <a:buChar char="•"/>
            </a:pPr>
            <a:r>
              <a:rPr lang="en-US" dirty="0" smtClean="0"/>
              <a:t>Technical submissions</a:t>
            </a:r>
          </a:p>
          <a:p>
            <a:pPr lvl="1">
              <a:buFont typeface="Arial" panose="020B0604020202020204" pitchFamily="34" charset="0"/>
              <a:buChar char="•"/>
            </a:pPr>
            <a:endParaRPr lang="en-US" dirty="0" smtClean="0"/>
          </a:p>
          <a:p>
            <a:pPr marL="0" indent="0"/>
            <a:endParaRPr lang="en-US" dirty="0" smtClean="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grpSp>
        <p:nvGrpSpPr>
          <p:cNvPr id="15" name="Group 14"/>
          <p:cNvGrpSpPr/>
          <p:nvPr/>
        </p:nvGrpSpPr>
        <p:grpSpPr>
          <a:xfrm>
            <a:off x="7740352" y="1916832"/>
            <a:ext cx="1008112" cy="1726756"/>
            <a:chOff x="7164288" y="2386457"/>
            <a:chExt cx="1008112" cy="1726756"/>
          </a:xfrm>
        </p:grpSpPr>
        <p:cxnSp>
          <p:nvCxnSpPr>
            <p:cNvPr id="8" name="Straight Arrow Connector 7"/>
            <p:cNvCxnSpPr>
              <a:stCxn id="10" idx="2"/>
              <a:endCxn id="11" idx="0"/>
            </p:cNvCxnSpPr>
            <p:nvPr/>
          </p:nvCxnSpPr>
          <p:spPr bwMode="auto">
            <a:xfrm>
              <a:off x="7668344" y="2848122"/>
              <a:ext cx="0" cy="803426"/>
            </a:xfrm>
            <a:prstGeom prst="straightConnector1">
              <a:avLst/>
            </a:prstGeom>
            <a:solidFill>
              <a:srgbClr val="00B8FF"/>
            </a:solidFill>
            <a:ln w="28575" cap="flat" cmpd="sng" algn="ctr">
              <a:solidFill>
                <a:schemeClr val="tx1"/>
              </a:solidFill>
              <a:prstDash val="solid"/>
              <a:round/>
              <a:headEnd type="none" w="med" len="med"/>
              <a:tailEnd type="stealth" w="lg" len="lg"/>
            </a:ln>
            <a:effectLst/>
          </p:spPr>
        </p:cxnSp>
        <p:sp>
          <p:nvSpPr>
            <p:cNvPr id="10" name="TextBox 9"/>
            <p:cNvSpPr txBox="1"/>
            <p:nvPr/>
          </p:nvSpPr>
          <p:spPr>
            <a:xfrm>
              <a:off x="7164288" y="2386457"/>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High</a:t>
              </a:r>
              <a:endParaRPr lang="en-US" dirty="0">
                <a:solidFill>
                  <a:schemeClr val="tx1"/>
                </a:solidFill>
              </a:endParaRPr>
            </a:p>
          </p:txBody>
        </p:sp>
        <p:sp>
          <p:nvSpPr>
            <p:cNvPr id="11" name="TextBox 10"/>
            <p:cNvSpPr txBox="1"/>
            <p:nvPr/>
          </p:nvSpPr>
          <p:spPr>
            <a:xfrm>
              <a:off x="7164288" y="3651548"/>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Low</a:t>
              </a:r>
              <a:endParaRPr lang="en-US" dirty="0">
                <a:solidFill>
                  <a:schemeClr val="tx1"/>
                </a:solidFill>
              </a:endParaRPr>
            </a:p>
          </p:txBody>
        </p:sp>
      </p:grpSp>
    </p:spTree>
    <p:extLst>
      <p:ext uri="{BB962C8B-B14F-4D97-AF65-F5344CB8AC3E}">
        <p14:creationId xmlns:p14="http://schemas.microsoft.com/office/powerpoint/2010/main" val="14975098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a:xfrm>
            <a:off x="685800" y="685801"/>
            <a:ext cx="7770813" cy="726976"/>
          </a:xfrm>
        </p:spPr>
        <p:txBody>
          <a:bodyPr/>
          <a:lstStyle/>
          <a:p>
            <a:r>
              <a:rPr lang="en-US" altLang="en-US" dirty="0" smtClean="0">
                <a:solidFill>
                  <a:schemeClr val="tx2"/>
                </a:solidFill>
              </a:rPr>
              <a:t>Agenda For The Week</a:t>
            </a:r>
            <a:endParaRPr lang="en-US" dirty="0"/>
          </a:p>
        </p:txBody>
      </p:sp>
      <p:sp>
        <p:nvSpPr>
          <p:cNvPr id="13" name="Content Placeholder 2"/>
          <p:cNvSpPr>
            <a:spLocks noGrp="1"/>
          </p:cNvSpPr>
          <p:nvPr>
            <p:ph idx="1"/>
          </p:nvPr>
        </p:nvSpPr>
        <p:spPr>
          <a:xfrm>
            <a:off x="685800" y="1556792"/>
            <a:ext cx="7770813" cy="4537622"/>
          </a:xfrm>
        </p:spPr>
        <p:txBody>
          <a:bodyPr/>
          <a:lstStyle/>
          <a:p>
            <a:pPr algn="just">
              <a:spcBef>
                <a:spcPct val="20000"/>
              </a:spcBef>
              <a:buFontTx/>
              <a:buChar char="•"/>
            </a:pPr>
            <a:r>
              <a:rPr lang="en-US" altLang="en-US" sz="2000" b="0" dirty="0"/>
              <a:t>Call Meeting to </a:t>
            </a:r>
            <a:r>
              <a:rPr lang="en-US" altLang="en-US" sz="2000" b="0" dirty="0" smtClean="0"/>
              <a:t>Order</a:t>
            </a:r>
            <a:endParaRPr lang="en-US" altLang="en-US" sz="2000" b="0" dirty="0"/>
          </a:p>
          <a:p>
            <a:pPr algn="just">
              <a:spcBef>
                <a:spcPct val="20000"/>
              </a:spcBef>
              <a:buFontTx/>
              <a:buChar char="•"/>
            </a:pPr>
            <a:r>
              <a:rPr lang="en-US" altLang="en-US" sz="2000" b="0" dirty="0"/>
              <a:t>Patent Policy and </a:t>
            </a:r>
            <a:r>
              <a:rPr lang="en-US" altLang="en-US" sz="2000" b="0" dirty="0" smtClean="0"/>
              <a:t>Logistics</a:t>
            </a:r>
            <a:endParaRPr lang="en-US" altLang="en-US" sz="2000" b="0" dirty="0"/>
          </a:p>
          <a:p>
            <a:pPr algn="just">
              <a:spcBef>
                <a:spcPct val="20000"/>
              </a:spcBef>
              <a:buFontTx/>
              <a:buChar char="•"/>
            </a:pPr>
            <a:r>
              <a:rPr lang="en-US" altLang="en-US" sz="2000" b="0" dirty="0"/>
              <a:t>Last call for </a:t>
            </a:r>
            <a:r>
              <a:rPr lang="en-US" altLang="en-US" sz="2000" b="0" dirty="0" smtClean="0"/>
              <a:t>Submission</a:t>
            </a:r>
            <a:endParaRPr lang="en-US" altLang="en-US" sz="2000" b="0" dirty="0"/>
          </a:p>
          <a:p>
            <a:pPr algn="just">
              <a:spcBef>
                <a:spcPct val="20000"/>
              </a:spcBef>
              <a:buFontTx/>
              <a:buChar char="•"/>
            </a:pPr>
            <a:r>
              <a:rPr lang="en-US" altLang="en-US" sz="2000" b="0" dirty="0"/>
              <a:t>Agenda </a:t>
            </a:r>
            <a:r>
              <a:rPr lang="en-US" altLang="en-US" sz="2000" b="0" dirty="0" smtClean="0"/>
              <a:t>Setting.</a:t>
            </a:r>
            <a:endParaRPr lang="en-US" altLang="en-US" sz="2000" b="0" dirty="0"/>
          </a:p>
          <a:p>
            <a:pPr algn="just">
              <a:spcBef>
                <a:spcPct val="20000"/>
              </a:spcBef>
              <a:buFontTx/>
              <a:buChar char="•"/>
            </a:pPr>
            <a:r>
              <a:rPr lang="en-US" altLang="en-US" sz="2000" b="0" dirty="0"/>
              <a:t>Approval </a:t>
            </a:r>
            <a:r>
              <a:rPr lang="en-US" altLang="en-US" sz="2000" b="0" dirty="0" smtClean="0"/>
              <a:t>of </a:t>
            </a:r>
            <a:r>
              <a:rPr lang="en-US" altLang="en-US" sz="2000" b="0" dirty="0"/>
              <a:t>minutes </a:t>
            </a:r>
            <a:r>
              <a:rPr lang="en-US" altLang="en-US" sz="2000" b="0" dirty="0" smtClean="0"/>
              <a:t>from previous </a:t>
            </a:r>
            <a:r>
              <a:rPr lang="en-US" altLang="en-US" sz="2000" b="0" dirty="0"/>
              <a:t>meeting </a:t>
            </a:r>
            <a:r>
              <a:rPr lang="en-US" altLang="en-US" sz="2000" b="0" dirty="0" smtClean="0"/>
              <a:t>and </a:t>
            </a:r>
            <a:r>
              <a:rPr lang="en-US" altLang="en-US" sz="2000" b="0" dirty="0" err="1" smtClean="0"/>
              <a:t>telecon</a:t>
            </a:r>
            <a:r>
              <a:rPr lang="en-US" altLang="en-US" sz="2000" b="0" dirty="0" smtClean="0"/>
              <a:t>.</a:t>
            </a:r>
          </a:p>
          <a:p>
            <a:pPr algn="just">
              <a:spcBef>
                <a:spcPct val="20000"/>
              </a:spcBef>
              <a:buFontTx/>
              <a:buChar char="•"/>
            </a:pPr>
            <a:r>
              <a:rPr lang="en-US" altLang="en-US" sz="2000" b="0" dirty="0" smtClean="0"/>
              <a:t>Approval of SFD working draft.</a:t>
            </a:r>
          </a:p>
          <a:p>
            <a:pPr algn="just">
              <a:spcBef>
                <a:spcPct val="20000"/>
              </a:spcBef>
              <a:buFontTx/>
              <a:buChar char="•"/>
            </a:pPr>
            <a:r>
              <a:rPr lang="en-US" altLang="en-US" sz="2000" b="0" dirty="0" smtClean="0"/>
              <a:t>Review PAR and CSD change proposals.</a:t>
            </a:r>
          </a:p>
          <a:p>
            <a:pPr algn="just">
              <a:spcBef>
                <a:spcPct val="20000"/>
              </a:spcBef>
              <a:buFontTx/>
              <a:buChar char="•"/>
            </a:pPr>
            <a:r>
              <a:rPr lang="en-US" altLang="en-US" sz="2000" b="0" dirty="0" smtClean="0"/>
              <a:t>Review SFD related text submissions.</a:t>
            </a:r>
          </a:p>
          <a:p>
            <a:pPr algn="just">
              <a:spcBef>
                <a:spcPct val="20000"/>
              </a:spcBef>
              <a:buFontTx/>
              <a:buChar char="•"/>
            </a:pPr>
            <a:r>
              <a:rPr lang="en-US" altLang="en-US" sz="2000" b="0" dirty="0" smtClean="0"/>
              <a:t>Review amendment document initial structure.</a:t>
            </a:r>
          </a:p>
          <a:p>
            <a:pPr algn="just">
              <a:spcBef>
                <a:spcPct val="20000"/>
              </a:spcBef>
              <a:buFontTx/>
              <a:buChar char="•"/>
            </a:pPr>
            <a:r>
              <a:rPr lang="en-US" altLang="en-US" sz="2000" b="0" dirty="0" smtClean="0"/>
              <a:t>Review technical submissions.</a:t>
            </a:r>
          </a:p>
          <a:p>
            <a:pPr algn="just">
              <a:spcBef>
                <a:spcPct val="20000"/>
              </a:spcBef>
              <a:buFontTx/>
              <a:buChar char="•"/>
            </a:pPr>
            <a:r>
              <a:rPr lang="en-US" altLang="en-US" sz="2000" b="0" dirty="0" smtClean="0"/>
              <a:t>Review revised timelines.</a:t>
            </a:r>
          </a:p>
          <a:p>
            <a:pPr algn="just">
              <a:spcBef>
                <a:spcPct val="20000"/>
              </a:spcBef>
              <a:buFontTx/>
              <a:buChar char="•"/>
            </a:pPr>
            <a:r>
              <a:rPr lang="en-US" altLang="en-US" sz="2000" b="0" dirty="0" smtClean="0"/>
              <a:t>Adjourn.</a:t>
            </a:r>
          </a:p>
          <a:p>
            <a:pPr marL="0" indent="0" algn="just">
              <a:spcBef>
                <a:spcPct val="20000"/>
              </a:spcBef>
            </a:pPr>
            <a:endParaRPr lang="en-US" altLang="en-US" sz="1600" dirty="0"/>
          </a:p>
          <a:p>
            <a:pPr algn="just">
              <a:spcBef>
                <a:spcPct val="20000"/>
              </a:spcBef>
              <a:buFontTx/>
              <a:buChar char="•"/>
            </a:pPr>
            <a:endParaRPr lang="en-US" altLang="en-US" sz="1600" dirty="0"/>
          </a:p>
          <a:p>
            <a:pPr marL="457200" lvl="1" indent="0">
              <a:spcBef>
                <a:spcPct val="20000"/>
              </a:spcBef>
            </a:pPr>
            <a:r>
              <a:rPr lang="en-US" altLang="en-US" dirty="0"/>
              <a:t/>
            </a:r>
            <a:br>
              <a:rPr lang="en-US" altLang="en-US" dirty="0"/>
            </a:b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p:txBody>
      </p:sp>
      <p:sp>
        <p:nvSpPr>
          <p:cNvPr id="14"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21</a:t>
            </a:fld>
            <a:endParaRPr lang="en-GB" dirty="0"/>
          </a:p>
        </p:txBody>
      </p:sp>
      <p:sp>
        <p:nvSpPr>
          <p:cNvPr id="15"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8"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Tree>
    <p:extLst>
      <p:ext uri="{BB962C8B-B14F-4D97-AF65-F5344CB8AC3E}">
        <p14:creationId xmlns:p14="http://schemas.microsoft.com/office/powerpoint/2010/main" val="420266601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endParaRPr lang="en-US"/>
          </a:p>
        </p:txBody>
      </p:sp>
      <p:sp>
        <p:nvSpPr>
          <p:cNvPr id="8" name="Content Placeholder 2"/>
          <p:cNvSpPr>
            <a:spLocks noGrp="1"/>
          </p:cNvSpPr>
          <p:nvPr>
            <p:ph idx="1"/>
          </p:nvPr>
        </p:nvSpPr>
        <p:spPr>
          <a:xfrm>
            <a:off x="685800" y="1981200"/>
            <a:ext cx="7770813" cy="4113213"/>
          </a:xfrm>
        </p:spPr>
        <p:txBody>
          <a:bodyPr/>
          <a:lstStyle/>
          <a:p>
            <a:endParaRPr lang="en-US" altLang="en-US" sz="3600" dirty="0"/>
          </a:p>
          <a:p>
            <a:r>
              <a:rPr lang="en-US" altLang="en-US" sz="3600" dirty="0" smtClean="0"/>
              <a:t>Meeting </a:t>
            </a:r>
            <a:r>
              <a:rPr lang="en-US" altLang="en-US" sz="3600" dirty="0"/>
              <a:t>Slot #1</a:t>
            </a:r>
            <a:endParaRPr lang="en-US" altLang="en-US" sz="2000" dirty="0"/>
          </a:p>
          <a:p>
            <a:endParaRPr lang="en-US" sz="3600"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22</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Tree>
    <p:extLst>
      <p:ext uri="{BB962C8B-B14F-4D97-AF65-F5344CB8AC3E}">
        <p14:creationId xmlns:p14="http://schemas.microsoft.com/office/powerpoint/2010/main" val="241483811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a:xfrm>
            <a:off x="685800" y="685800"/>
            <a:ext cx="7770813" cy="1065213"/>
          </a:xfrm>
        </p:spPr>
        <p:txBody>
          <a:bodyPr/>
          <a:lstStyle/>
          <a:p>
            <a:r>
              <a:rPr lang="en-US" altLang="en-US" dirty="0">
                <a:solidFill>
                  <a:schemeClr val="tx2"/>
                </a:solidFill>
              </a:rPr>
              <a:t>Meeting Slot # 1 discussion items</a:t>
            </a:r>
            <a:endParaRPr lang="en-US" dirty="0"/>
          </a:p>
        </p:txBody>
      </p:sp>
      <p:sp>
        <p:nvSpPr>
          <p:cNvPr id="13"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(7 min)</a:t>
            </a:r>
          </a:p>
          <a:p>
            <a:pPr algn="just">
              <a:spcBef>
                <a:spcPct val="20000"/>
              </a:spcBef>
              <a:buFontTx/>
              <a:buChar char="•"/>
            </a:pPr>
            <a:r>
              <a:rPr lang="en-US" altLang="en-US" sz="2000" b="0" dirty="0"/>
              <a:t>Last call for Submission (2 min)</a:t>
            </a:r>
          </a:p>
          <a:p>
            <a:pPr algn="just">
              <a:spcBef>
                <a:spcPct val="20000"/>
              </a:spcBef>
              <a:buFontTx/>
              <a:buChar char="•"/>
            </a:pPr>
            <a:r>
              <a:rPr lang="en-US" altLang="en-US" sz="2000" b="0" dirty="0" smtClean="0"/>
              <a:t>Agenda setting and presentation ordering for the week (10 </a:t>
            </a:r>
            <a:r>
              <a:rPr lang="en-US" altLang="en-US" sz="2000" b="0" dirty="0"/>
              <a:t>min)</a:t>
            </a:r>
          </a:p>
          <a:p>
            <a:pPr algn="just">
              <a:spcBef>
                <a:spcPct val="20000"/>
              </a:spcBef>
              <a:buFontTx/>
              <a:buChar char="•"/>
            </a:pPr>
            <a:r>
              <a:rPr lang="en-US" altLang="en-US" sz="2000" b="0" dirty="0"/>
              <a:t>Approval </a:t>
            </a:r>
            <a:r>
              <a:rPr lang="en-US" altLang="en-US" sz="2000" b="0" dirty="0" smtClean="0"/>
              <a:t>of </a:t>
            </a:r>
            <a:r>
              <a:rPr lang="en-US" altLang="en-US" sz="2000" b="0" dirty="0"/>
              <a:t>previous meeting minutes (5min</a:t>
            </a:r>
            <a:r>
              <a:rPr lang="en-US" altLang="en-US" sz="2000" b="0" dirty="0" smtClean="0"/>
              <a:t>)</a:t>
            </a:r>
          </a:p>
          <a:p>
            <a:pPr algn="just">
              <a:spcBef>
                <a:spcPct val="20000"/>
              </a:spcBef>
              <a:buFontTx/>
              <a:buChar char="•"/>
            </a:pPr>
            <a:r>
              <a:rPr lang="en-US" altLang="en-US" sz="2000" b="0" dirty="0" smtClean="0"/>
              <a:t>Approval of SFD working draft (15min)</a:t>
            </a:r>
          </a:p>
          <a:p>
            <a:pPr algn="just">
              <a:spcBef>
                <a:spcPct val="20000"/>
              </a:spcBef>
              <a:buFontTx/>
              <a:buChar char="•"/>
            </a:pPr>
            <a:r>
              <a:rPr lang="en-US" altLang="en-US" sz="2000" b="0" dirty="0" smtClean="0"/>
              <a:t>Review proposed SFD text for adoption – as time permits</a:t>
            </a:r>
            <a:endParaRPr lang="en-US" altLang="en-US" sz="1600" dirty="0"/>
          </a:p>
          <a:p>
            <a:pPr algn="just">
              <a:spcBef>
                <a:spcPct val="20000"/>
              </a:spcBef>
              <a:buFontTx/>
              <a:buChar char="•"/>
            </a:pPr>
            <a:endParaRPr lang="en-US" altLang="en-US" sz="1600" dirty="0"/>
          </a:p>
          <a:p>
            <a:pPr marL="457200" lvl="1" indent="0">
              <a:spcBef>
                <a:spcPct val="20000"/>
              </a:spcBef>
            </a:pPr>
            <a:r>
              <a:rPr lang="en-US" altLang="en-US" dirty="0"/>
              <a:t/>
            </a:r>
            <a:br>
              <a:rPr lang="en-US" altLang="en-US" dirty="0"/>
            </a:b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p:txBody>
      </p:sp>
      <p:sp>
        <p:nvSpPr>
          <p:cNvPr id="14"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23</a:t>
            </a:fld>
            <a:endParaRPr lang="en-GB" dirty="0"/>
          </a:p>
        </p:txBody>
      </p:sp>
      <p:sp>
        <p:nvSpPr>
          <p:cNvPr id="15"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8"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Tree>
    <p:extLst>
      <p:ext uri="{BB962C8B-B14F-4D97-AF65-F5344CB8AC3E}">
        <p14:creationId xmlns:p14="http://schemas.microsoft.com/office/powerpoint/2010/main" val="405865914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a:t>
            </a:r>
            <a:r>
              <a:rPr lang="en-US" altLang="en-US" dirty="0" smtClean="0">
                <a:solidFill>
                  <a:schemeClr val="tx2"/>
                </a:solidFill>
              </a:rPr>
              <a:t>Slot #1</a:t>
            </a:r>
            <a:endParaRPr lang="en-US" dirty="0"/>
          </a:p>
        </p:txBody>
      </p:sp>
      <p:sp>
        <p:nvSpPr>
          <p:cNvPr id="8" name="Content Placeholder 2"/>
          <p:cNvSpPr>
            <a:spLocks noGrp="1"/>
          </p:cNvSpPr>
          <p:nvPr>
            <p:ph idx="1"/>
          </p:nvPr>
        </p:nvSpPr>
        <p:spPr>
          <a:xfrm>
            <a:off x="685800" y="1981200"/>
            <a:ext cx="7770813" cy="4113213"/>
          </a:xfrm>
        </p:spPr>
        <p:txBody>
          <a:bodyPr/>
          <a:lstStyle/>
          <a:p>
            <a:endParaRPr lang="en-US"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24</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2734509104"/>
              </p:ext>
            </p:extLst>
          </p:nvPr>
        </p:nvGraphicFramePr>
        <p:xfrm>
          <a:off x="288826" y="1507333"/>
          <a:ext cx="8640960" cy="3687960"/>
        </p:xfrm>
        <a:graphic>
          <a:graphicData uri="http://schemas.openxmlformats.org/drawingml/2006/table">
            <a:tbl>
              <a:tblPr firstRow="1" bandRow="1">
                <a:tableStyleId>{21E4AEA4-8DFA-4A89-87EB-49C32662AFE0}</a:tableStyleId>
              </a:tblPr>
              <a:tblGrid>
                <a:gridCol w="1186830"/>
                <a:gridCol w="1471927"/>
                <a:gridCol w="3175738"/>
                <a:gridCol w="1772505"/>
                <a:gridCol w="1033960"/>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r>
                        <a:rPr lang="en-US" sz="1600" dirty="0" smtClean="0"/>
                        <a:t>11-17-1552</a:t>
                      </a:r>
                      <a:r>
                        <a:rPr lang="en-US" sz="1600" baseline="0" dirty="0" smtClean="0"/>
                        <a:t> </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dirty="0" err="1" smtClean="0"/>
                        <a:t>TGaz</a:t>
                      </a:r>
                      <a:r>
                        <a:rPr lang="en-US" sz="1600" dirty="0" smtClean="0"/>
                        <a:t> September</a:t>
                      </a:r>
                      <a:r>
                        <a:rPr lang="en-US" sz="1600" baseline="0" dirty="0" smtClean="0"/>
                        <a:t> </a:t>
                      </a:r>
                      <a:r>
                        <a:rPr lang="en-US" sz="1600" dirty="0" smtClean="0"/>
                        <a:t>2017 Agenda</a:t>
                      </a:r>
                      <a:endParaRPr lang="en-US" sz="1600" dirty="0"/>
                    </a:p>
                  </a:txBody>
                  <a:tcPr marT="45712" marB="45712"/>
                </a:tc>
                <a:tc>
                  <a:txBody>
                    <a:bodyPr/>
                    <a:lstStyle/>
                    <a:p>
                      <a:r>
                        <a:rPr lang="en-US" sz="1600" dirty="0" smtClean="0"/>
                        <a:t>Agenda</a:t>
                      </a:r>
                      <a:r>
                        <a:rPr lang="en-US" sz="1600" baseline="0" dirty="0" smtClean="0"/>
                        <a:t> Deck</a:t>
                      </a:r>
                      <a:endParaRPr lang="en-US" sz="1600" dirty="0"/>
                    </a:p>
                  </a:txBody>
                  <a:tcPr marT="45712" marB="45712"/>
                </a:tc>
                <a:tc>
                  <a:txBody>
                    <a:bodyPr/>
                    <a:lstStyle/>
                    <a:p>
                      <a:r>
                        <a:rPr lang="en-US" sz="1600" dirty="0" smtClean="0"/>
                        <a:t>20min</a:t>
                      </a:r>
                      <a:endParaRPr lang="en-US" sz="1600" dirty="0"/>
                    </a:p>
                  </a:txBody>
                  <a:tcPr marT="45712" marB="45712"/>
                </a:tc>
              </a:tr>
              <a:tr h="3054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11-17-1481</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Roy Want</a:t>
                      </a: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Sep.</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meeting minutes</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Meeting minutes</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5 min</a:t>
                      </a:r>
                    </a:p>
                  </a:txBody>
                  <a:tcPr marT="45712" marB="45712"/>
                </a:tc>
              </a:tr>
              <a:tr h="305408">
                <a:tc>
                  <a:txBody>
                    <a:bodyPr/>
                    <a:lstStyle/>
                    <a:p>
                      <a:pPr marL="0" algn="l" defTabSz="914400" rtl="0" eaLnBrk="1" latinLnBrk="0" hangingPunct="1"/>
                      <a:r>
                        <a:rPr lang="en-US" sz="1600" kern="1200" dirty="0" smtClean="0">
                          <a:solidFill>
                            <a:schemeClr val="dk1"/>
                          </a:solidFill>
                          <a:latin typeface="+mn-lt"/>
                          <a:ea typeface="+mn-ea"/>
                          <a:cs typeface="+mn-cs"/>
                        </a:rPr>
                        <a:t>11-17-462</a:t>
                      </a: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Yongho Seok</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SFD Working</a:t>
                      </a:r>
                      <a:r>
                        <a:rPr lang="en-US" sz="1600" kern="1200" baseline="0" dirty="0" smtClean="0">
                          <a:solidFill>
                            <a:schemeClr val="dk1"/>
                          </a:solidFill>
                          <a:latin typeface="+mn-lt"/>
                          <a:ea typeface="+mn-ea"/>
                          <a:cs typeface="+mn-cs"/>
                        </a:rPr>
                        <a:t> Draft Approval</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SFD</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15 min</a:t>
                      </a:r>
                    </a:p>
                  </a:txBody>
                  <a:tcPr marT="45712" marB="45712"/>
                </a:tc>
              </a:tr>
              <a:tr h="305408">
                <a:tc>
                  <a:txBody>
                    <a:bodyPr/>
                    <a:lstStyle/>
                    <a:p>
                      <a:r>
                        <a:rPr lang="en-US" sz="1600" b="0" strike="noStrike" dirty="0" smtClean="0"/>
                        <a:t>11-17-1700</a:t>
                      </a:r>
                      <a:endParaRPr lang="en-US" sz="1600" b="0" strike="noStrike"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0" strike="noStrike" dirty="0" smtClean="0"/>
                        <a:t>Feng Jiang</a:t>
                      </a:r>
                    </a:p>
                  </a:txBody>
                  <a:tcPr marT="45712" marB="45712"/>
                </a:tc>
                <a:tc>
                  <a:txBody>
                    <a:bodyPr/>
                    <a:lstStyle/>
                    <a:p>
                      <a:r>
                        <a:rPr lang="en-US" sz="1600" b="0" strike="noStrike" dirty="0" smtClean="0"/>
                        <a:t>Power Control for Multiuser Ranging </a:t>
                      </a:r>
                      <a:endParaRPr lang="en-US" sz="1600" b="0" strike="noStrike" dirty="0"/>
                    </a:p>
                  </a:txBody>
                  <a:tcPr marT="45712" marB="45712"/>
                </a:tc>
                <a:tc>
                  <a:txBody>
                    <a:bodyPr/>
                    <a:lstStyle/>
                    <a:p>
                      <a:r>
                        <a:rPr lang="en-US" sz="1600" b="0" strike="noStrike" dirty="0" smtClean="0"/>
                        <a:t>SFD</a:t>
                      </a:r>
                      <a:endParaRPr lang="en-US" sz="1600" b="0" strike="noStrike" dirty="0"/>
                    </a:p>
                  </a:txBody>
                  <a:tcPr marT="45712" marB="45712"/>
                </a:tc>
                <a:tc>
                  <a:txBody>
                    <a:bodyPr/>
                    <a:lstStyle/>
                    <a:p>
                      <a:r>
                        <a:rPr lang="en-US" sz="1600" dirty="0" smtClean="0"/>
                        <a:t>30 min</a:t>
                      </a:r>
                      <a:endParaRPr lang="en-US" sz="1600" dirty="0"/>
                    </a:p>
                  </a:txBody>
                  <a:tcPr marT="45712" marB="45712"/>
                </a:tc>
              </a:tr>
              <a:tr h="365752">
                <a:tc>
                  <a:txBody>
                    <a:bodyPr/>
                    <a:lstStyle/>
                    <a:p>
                      <a:pPr marL="0" algn="l" defTabSz="914400" rtl="0" eaLnBrk="1" latinLnBrk="0" hangingPunct="1"/>
                      <a:r>
                        <a:rPr lang="en-US" sz="1600" strike="noStrike" kern="1200" dirty="0" smtClean="0">
                          <a:solidFill>
                            <a:schemeClr val="dk1"/>
                          </a:solidFill>
                          <a:latin typeface="+mn-lt"/>
                          <a:ea typeface="+mn-ea"/>
                          <a:cs typeface="+mn-cs"/>
                        </a:rPr>
                        <a:t>11-17-1737</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Nehru Bhandaru </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Pre-association Security Negotiation for 11az</a:t>
                      </a:r>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SFD</a:t>
                      </a:r>
                    </a:p>
                  </a:txBody>
                  <a:tcPr marT="45712" marB="45712"/>
                </a:tc>
                <a:tc>
                  <a:txBody>
                    <a:bodyPr/>
                    <a:lstStyle/>
                    <a:p>
                      <a:r>
                        <a:rPr lang="en-US" sz="1600" dirty="0" smtClean="0"/>
                        <a:t>35 min</a:t>
                      </a:r>
                      <a:endParaRPr lang="en-US" sz="1600" dirty="0"/>
                    </a:p>
                  </a:txBody>
                  <a:tcPr marT="45712" marB="45712"/>
                </a:tc>
              </a:tr>
              <a:tr h="365752">
                <a:tc>
                  <a:txBody>
                    <a:bodyPr/>
                    <a:lstStyle/>
                    <a:p>
                      <a:pPr marL="0" algn="l" defTabSz="914400" rtl="0" eaLnBrk="1" latinLnBrk="0" hangingPunct="1"/>
                      <a:r>
                        <a:rPr lang="en-US" sz="1600" strike="noStrike" kern="1200" dirty="0" smtClean="0">
                          <a:solidFill>
                            <a:schemeClr val="dk1"/>
                          </a:solidFill>
                          <a:latin typeface="+mn-lt"/>
                          <a:ea typeface="+mn-ea"/>
                          <a:cs typeface="+mn-cs"/>
                        </a:rPr>
                        <a:t>11-17-1733</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Ganesh </a:t>
                      </a:r>
                      <a:r>
                        <a:rPr lang="en-US" sz="1600" strike="noStrike" kern="1200" dirty="0" err="1" smtClean="0">
                          <a:solidFill>
                            <a:schemeClr val="dk1"/>
                          </a:solidFill>
                          <a:latin typeface="+mn-lt"/>
                          <a:ea typeface="+mn-ea"/>
                          <a:cs typeface="+mn-cs"/>
                        </a:rPr>
                        <a:t>Venkatesan</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Ranging ID and its Lifetime Management</a:t>
                      </a:r>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SFD</a:t>
                      </a:r>
                    </a:p>
                  </a:txBody>
                  <a:tcPr marT="45712" marB="45712"/>
                </a:tc>
                <a:tc>
                  <a:txBody>
                    <a:bodyPr/>
                    <a:lstStyle/>
                    <a:p>
                      <a:r>
                        <a:rPr lang="en-US" sz="1400" dirty="0" smtClean="0"/>
                        <a:t>As time</a:t>
                      </a:r>
                      <a:r>
                        <a:rPr lang="en-US" sz="1400" baseline="0" dirty="0" smtClean="0"/>
                        <a:t> permits</a:t>
                      </a:r>
                      <a:endParaRPr lang="en-US" sz="1400" dirty="0"/>
                    </a:p>
                  </a:txBody>
                  <a:tcPr marT="45712" marB="45712"/>
                </a:tc>
              </a:tr>
              <a:tr h="365752">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r>
            </a:tbl>
          </a:graphicData>
        </a:graphic>
      </p:graphicFrame>
      <p:sp>
        <p:nvSpPr>
          <p:cNvPr id="14"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Tree>
    <p:extLst>
      <p:ext uri="{BB962C8B-B14F-4D97-AF65-F5344CB8AC3E}">
        <p14:creationId xmlns:p14="http://schemas.microsoft.com/office/powerpoint/2010/main" val="269432631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b="0" dirty="0"/>
              <a:t>Approval of previous meeting minutes</a:t>
            </a:r>
            <a:endParaRPr lang="en-US" dirty="0"/>
          </a:p>
        </p:txBody>
      </p:sp>
      <p:sp>
        <p:nvSpPr>
          <p:cNvPr id="8" name="Content Placeholder 2"/>
          <p:cNvSpPr>
            <a:spLocks noGrp="1"/>
          </p:cNvSpPr>
          <p:nvPr>
            <p:ph idx="1"/>
          </p:nvPr>
        </p:nvSpPr>
        <p:spPr>
          <a:xfrm>
            <a:off x="685800" y="1981200"/>
            <a:ext cx="7770813" cy="4113213"/>
          </a:xfrm>
        </p:spPr>
        <p:txBody>
          <a:bodyPr/>
          <a:lstStyle/>
          <a:p>
            <a:r>
              <a:rPr lang="en-US" b="0" dirty="0"/>
              <a:t>Document </a:t>
            </a:r>
            <a:r>
              <a:rPr lang="en-US" b="0" dirty="0" smtClean="0"/>
              <a:t>11-17/1481 “</a:t>
            </a:r>
            <a:r>
              <a:rPr lang="en-US" dirty="0"/>
              <a:t>Meeting Minutes </a:t>
            </a:r>
            <a:r>
              <a:rPr lang="en-US" dirty="0" smtClean="0"/>
              <a:t>Sep 2017 </a:t>
            </a:r>
            <a:r>
              <a:rPr lang="en-US" dirty="0"/>
              <a:t>Session</a:t>
            </a:r>
            <a:r>
              <a:rPr lang="en-US" b="0" dirty="0" smtClean="0"/>
              <a:t>” </a:t>
            </a:r>
            <a:r>
              <a:rPr lang="en-US" b="0" dirty="0"/>
              <a:t>posted to Mentor </a:t>
            </a:r>
            <a:r>
              <a:rPr lang="en-US" b="0" dirty="0" smtClean="0"/>
              <a:t>on Sep. 21</a:t>
            </a:r>
            <a:r>
              <a:rPr lang="en-US" b="0" baseline="30000" dirty="0" smtClean="0"/>
              <a:t>st</a:t>
            </a:r>
            <a:r>
              <a:rPr lang="en-US" b="0" dirty="0" smtClean="0"/>
              <a:t>. </a:t>
            </a:r>
            <a:endParaRPr lang="en-US" b="0" dirty="0"/>
          </a:p>
          <a:p>
            <a:endParaRPr lang="en-US" dirty="0"/>
          </a:p>
          <a:p>
            <a:r>
              <a:rPr lang="en-US" dirty="0"/>
              <a:t>Motion:</a:t>
            </a:r>
          </a:p>
          <a:p>
            <a:pPr marL="0" indent="0"/>
            <a:r>
              <a:rPr lang="en-US" b="0" dirty="0" smtClean="0"/>
              <a:t>Move to </a:t>
            </a:r>
            <a:r>
              <a:rPr lang="en-US" b="0" dirty="0"/>
              <a:t>approve document </a:t>
            </a:r>
            <a:r>
              <a:rPr lang="en-US" b="0" dirty="0" smtClean="0"/>
              <a:t>11-17/1481r0 as </a:t>
            </a:r>
            <a:r>
              <a:rPr lang="en-US" b="0" dirty="0" err="1" smtClean="0"/>
              <a:t>TGaz</a:t>
            </a:r>
            <a:r>
              <a:rPr lang="en-US" b="0" dirty="0" smtClean="0"/>
              <a:t> </a:t>
            </a:r>
            <a:r>
              <a:rPr lang="en-US" b="0" dirty="0"/>
              <a:t>meeting minutes for the </a:t>
            </a:r>
            <a:r>
              <a:rPr lang="en-US" b="0" dirty="0" smtClean="0"/>
              <a:t>Sep. meeting</a:t>
            </a:r>
            <a:r>
              <a:rPr lang="en-US" b="0" dirty="0"/>
              <a:t>. </a:t>
            </a:r>
          </a:p>
          <a:p>
            <a:endParaRPr lang="en-US" b="0" dirty="0" smtClean="0"/>
          </a:p>
          <a:p>
            <a:r>
              <a:rPr lang="en-US" b="0" dirty="0" smtClean="0"/>
              <a:t>Moved by: Roy Want </a:t>
            </a:r>
            <a:endParaRPr lang="en-US" b="0" dirty="0"/>
          </a:p>
          <a:p>
            <a:r>
              <a:rPr lang="en-US" b="0" dirty="0"/>
              <a:t>Seconded by</a:t>
            </a:r>
            <a:r>
              <a:rPr lang="en-US" b="0" dirty="0" smtClean="0"/>
              <a:t>: Assaf Kasher</a:t>
            </a:r>
          </a:p>
          <a:p>
            <a:r>
              <a:rPr lang="en-US" b="0" dirty="0" smtClean="0"/>
              <a:t>Results </a:t>
            </a:r>
            <a:r>
              <a:rPr lang="en-US" b="0" dirty="0"/>
              <a:t>(Y/N/A</a:t>
            </a:r>
            <a:r>
              <a:rPr lang="en-US" b="0" dirty="0" smtClean="0"/>
              <a:t>): 20/0/2 motion passes.</a:t>
            </a:r>
          </a:p>
          <a:p>
            <a:endParaRPr lang="en-US" b="0" dirty="0" smtClean="0"/>
          </a:p>
        </p:txBody>
      </p:sp>
      <p:sp>
        <p:nvSpPr>
          <p:cNvPr id="15"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157641605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26</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Tree>
    <p:extLst>
      <p:ext uri="{BB962C8B-B14F-4D97-AF65-F5344CB8AC3E}">
        <p14:creationId xmlns:p14="http://schemas.microsoft.com/office/powerpoint/2010/main" val="177466059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a:t>Attendance reminder</a:t>
            </a:r>
          </a:p>
        </p:txBody>
      </p:sp>
      <p:sp>
        <p:nvSpPr>
          <p:cNvPr id="8" name="Content Placeholder 2"/>
          <p:cNvSpPr>
            <a:spLocks noGrp="1"/>
          </p:cNvSpPr>
          <p:nvPr>
            <p:ph idx="1"/>
          </p:nvPr>
        </p:nvSpPr>
        <p:spPr>
          <a:xfrm>
            <a:off x="685800" y="1981200"/>
            <a:ext cx="7770813" cy="4113213"/>
          </a:xfrm>
        </p:spPr>
        <p:txBody>
          <a:bodyPr/>
          <a:lstStyle/>
          <a:p>
            <a:endParaRPr lang="en-US"/>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27</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Tree>
    <p:extLst>
      <p:ext uri="{BB962C8B-B14F-4D97-AF65-F5344CB8AC3E}">
        <p14:creationId xmlns:p14="http://schemas.microsoft.com/office/powerpoint/2010/main" val="188475928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a:t>Recess</a:t>
            </a:r>
          </a:p>
        </p:txBody>
      </p:sp>
      <p:sp>
        <p:nvSpPr>
          <p:cNvPr id="8" name="Content Placeholder 2"/>
          <p:cNvSpPr>
            <a:spLocks noGrp="1"/>
          </p:cNvSpPr>
          <p:nvPr>
            <p:ph idx="1"/>
          </p:nvPr>
        </p:nvSpPr>
        <p:spPr>
          <a:xfrm>
            <a:off x="685800" y="1981200"/>
            <a:ext cx="7770813" cy="4113213"/>
          </a:xfrm>
        </p:spPr>
        <p:txBody>
          <a:bodyPr/>
          <a:lstStyle/>
          <a:p>
            <a:endParaRPr lang="en-US"/>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28</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Tree>
    <p:extLst>
      <p:ext uri="{BB962C8B-B14F-4D97-AF65-F5344CB8AC3E}">
        <p14:creationId xmlns:p14="http://schemas.microsoft.com/office/powerpoint/2010/main" val="350634681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#2</a:t>
            </a:r>
            <a:endParaRPr lang="en-US" altLang="en-US" sz="2000" dirty="0"/>
          </a:p>
          <a:p>
            <a:endParaRPr lang="en-US" sz="3600" dirty="0"/>
          </a:p>
        </p:txBody>
      </p:sp>
    </p:spTree>
    <p:extLst>
      <p:ext uri="{BB962C8B-B14F-4D97-AF65-F5344CB8AC3E}">
        <p14:creationId xmlns:p14="http://schemas.microsoft.com/office/powerpoint/2010/main" val="20235151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Nov 2017</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indent="12700" algn="just">
              <a:spcBef>
                <a:spcPct val="20000"/>
              </a:spcBef>
            </a:pPr>
            <a:r>
              <a:rPr lang="en-US" altLang="en-US" dirty="0"/>
              <a:t>This presentation contains the IEEE 802.11 </a:t>
            </a:r>
            <a:r>
              <a:rPr lang="en-US" altLang="en-US" dirty="0" err="1"/>
              <a:t>TGaz</a:t>
            </a:r>
            <a:r>
              <a:rPr lang="en-US" altLang="en-US" dirty="0"/>
              <a:t> Next Generation Positioning agenda for the </a:t>
            </a:r>
            <a:r>
              <a:rPr lang="en-US" altLang="en-US" dirty="0" smtClean="0"/>
              <a:t>November, Orlando meeting</a:t>
            </a:r>
            <a:r>
              <a:rPr lang="en-US" altLang="en-US" dirty="0"/>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Review other WG feedback on PAR and CSD change proposal for secured location.</a:t>
            </a:r>
          </a:p>
          <a:p>
            <a:pPr algn="just">
              <a:spcBef>
                <a:spcPct val="20000"/>
              </a:spcBef>
              <a:buFontTx/>
              <a:buChar char="•"/>
            </a:pPr>
            <a:r>
              <a:rPr lang="en-US" altLang="en-US" sz="2000" b="0" dirty="0" smtClean="0"/>
              <a:t>Presentations </a:t>
            </a:r>
            <a:r>
              <a:rPr lang="en-US" altLang="en-US" sz="2000" b="0" dirty="0"/>
              <a:t>to inform the TG (as time permits</a:t>
            </a:r>
            <a:r>
              <a:rPr lang="en-US" altLang="en-US" sz="2000" b="0" dirty="0" smtClean="0"/>
              <a:t>):</a:t>
            </a:r>
          </a:p>
          <a:p>
            <a:pPr lvl="1" algn="just">
              <a:spcBef>
                <a:spcPct val="20000"/>
              </a:spcBef>
              <a:buFontTx/>
              <a:buChar char="•"/>
            </a:pPr>
            <a:r>
              <a:rPr lang="en-US" dirty="0" smtClean="0"/>
              <a:t>SFD related submission</a:t>
            </a:r>
            <a:endParaRPr lang="en-US" sz="2000" b="0" dirty="0"/>
          </a:p>
          <a:p>
            <a:endParaRPr lang="en-US" dirty="0"/>
          </a:p>
        </p:txBody>
      </p:sp>
    </p:spTree>
    <p:extLst>
      <p:ext uri="{BB962C8B-B14F-4D97-AF65-F5344CB8AC3E}">
        <p14:creationId xmlns:p14="http://schemas.microsoft.com/office/powerpoint/2010/main" val="388241800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
        <p:nvSpPr>
          <p:cNvPr id="7" name="Title 1"/>
          <p:cNvSpPr>
            <a:spLocks noGrp="1"/>
          </p:cNvSpPr>
          <p:nvPr>
            <p:ph type="title"/>
          </p:nvPr>
        </p:nvSpPr>
        <p:spPr>
          <a:xfrm>
            <a:off x="685800" y="685801"/>
            <a:ext cx="7770813" cy="798984"/>
          </a:xfrm>
        </p:spPr>
        <p:txBody>
          <a:bodyPr/>
          <a:lstStyle/>
          <a:p>
            <a:r>
              <a:rPr lang="en-US" altLang="en-US" dirty="0">
                <a:solidFill>
                  <a:schemeClr val="tx2"/>
                </a:solidFill>
              </a:rPr>
              <a:t>Submission order – Slot </a:t>
            </a:r>
            <a:r>
              <a:rPr lang="en-US" altLang="en-US" dirty="0" smtClean="0">
                <a:solidFill>
                  <a:schemeClr val="tx2"/>
                </a:solidFill>
              </a:rPr>
              <a:t># 2</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4197918390"/>
              </p:ext>
            </p:extLst>
          </p:nvPr>
        </p:nvGraphicFramePr>
        <p:xfrm>
          <a:off x="400113" y="1484784"/>
          <a:ext cx="8342185" cy="4612384"/>
        </p:xfrm>
        <a:graphic>
          <a:graphicData uri="http://schemas.openxmlformats.org/drawingml/2006/table">
            <a:tbl>
              <a:tblPr firstRow="1" bandRow="1">
                <a:tableStyleId>{21E4AEA4-8DFA-4A89-87EB-49C32662AFE0}</a:tableStyleId>
              </a:tblPr>
              <a:tblGrid>
                <a:gridCol w="1225059"/>
                <a:gridCol w="1860543"/>
                <a:gridCol w="2952328"/>
                <a:gridCol w="1368152"/>
                <a:gridCol w="936103"/>
              </a:tblGrid>
              <a:tr h="370760">
                <a:tc>
                  <a:txBody>
                    <a:bodyPr/>
                    <a:lstStyle/>
                    <a:p>
                      <a:r>
                        <a:rPr lang="en-US" sz="1500" dirty="0" smtClean="0"/>
                        <a:t>DCN</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r>
                        <a:rPr lang="en-US" sz="1500" dirty="0" smtClean="0"/>
                        <a:t>Time</a:t>
                      </a:r>
                      <a:endParaRPr lang="en-US" sz="1500" dirty="0"/>
                    </a:p>
                  </a:txBody>
                  <a:tcPr marT="45712" marB="45712"/>
                </a:tc>
              </a:tr>
              <a:tr h="370760">
                <a:tc>
                  <a:txBody>
                    <a:bodyPr/>
                    <a:lstStyle/>
                    <a:p>
                      <a:r>
                        <a:rPr lang="en-US" sz="1600" dirty="0" smtClean="0"/>
                        <a:t>11-17-1552</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Sep. 2017</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10 min</a:t>
                      </a:r>
                      <a:endParaRPr lang="en-US" sz="1600" kern="1200" dirty="0">
                        <a:solidFill>
                          <a:schemeClr val="dk1"/>
                        </a:solidFill>
                        <a:latin typeface="+mn-lt"/>
                        <a:ea typeface="+mn-ea"/>
                        <a:cs typeface="+mn-cs"/>
                      </a:endParaRPr>
                    </a:p>
                  </a:txBody>
                  <a:tcPr marT="45712" marB="45712"/>
                </a:tc>
              </a:tr>
              <a:tr h="182872">
                <a:tc>
                  <a:txBody>
                    <a:bodyPr/>
                    <a:lstStyle/>
                    <a:p>
                      <a:r>
                        <a:rPr lang="en-US" sz="1600" dirty="0" smtClean="0"/>
                        <a:t>11-17-1733</a:t>
                      </a:r>
                      <a:endParaRPr lang="en-US" sz="1600" dirty="0"/>
                    </a:p>
                  </a:txBody>
                  <a:tcPr marT="45712" marB="45712"/>
                </a:tc>
                <a:tc>
                  <a:txBody>
                    <a:bodyPr/>
                    <a:lstStyle/>
                    <a:p>
                      <a:r>
                        <a:rPr lang="en-US" sz="1600" dirty="0" smtClean="0"/>
                        <a:t>Ganesh</a:t>
                      </a:r>
                      <a:r>
                        <a:rPr lang="en-US" sz="1600" baseline="0" dirty="0" smtClean="0"/>
                        <a:t> </a:t>
                      </a:r>
                      <a:r>
                        <a:rPr lang="en-US" sz="1600" baseline="0" dirty="0" err="1" smtClean="0"/>
                        <a:t>Venkatesan</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noProof="0" dirty="0" smtClean="0">
                          <a:solidFill>
                            <a:schemeClr val="dk1"/>
                          </a:solidFill>
                          <a:latin typeface="+mn-lt"/>
                          <a:ea typeface="+mn-ea"/>
                          <a:cs typeface="+mn-cs"/>
                        </a:rPr>
                        <a:t>Ranging ID and its Lifetime Management</a:t>
                      </a:r>
                    </a:p>
                  </a:txBody>
                  <a:tcPr marT="45712" marB="45712"/>
                </a:tc>
                <a:tc>
                  <a:txBody>
                    <a:bodyPr/>
                    <a:lstStyle/>
                    <a:p>
                      <a:r>
                        <a:rPr lang="en-US" sz="1600" dirty="0" smtClean="0"/>
                        <a:t>SFD</a:t>
                      </a:r>
                      <a:endParaRPr lang="en-US" sz="1600" dirty="0"/>
                    </a:p>
                  </a:txBody>
                  <a:tcPr marT="45712" marB="45712"/>
                </a:tc>
                <a:tc>
                  <a:txBody>
                    <a:bodyPr/>
                    <a:lstStyle/>
                    <a:p>
                      <a:r>
                        <a:rPr lang="en-US" sz="1600" dirty="0" smtClean="0"/>
                        <a:t>10min </a:t>
                      </a:r>
                      <a:endParaRPr lang="en-US" sz="1600" dirty="0"/>
                    </a:p>
                  </a:txBody>
                  <a:tcPr marT="45712" marB="45712"/>
                </a:tc>
              </a:tr>
              <a:tr h="182872">
                <a:tc>
                  <a:txBody>
                    <a:bodyPr/>
                    <a:lstStyle/>
                    <a:p>
                      <a:r>
                        <a:rPr lang="en-US" sz="1600" dirty="0" smtClean="0"/>
                        <a:t>11-17-1767</a:t>
                      </a:r>
                      <a:endParaRPr lang="en-US" sz="1600" dirty="0"/>
                    </a:p>
                  </a:txBody>
                  <a:tcPr marT="45712" marB="45712"/>
                </a:tc>
                <a:tc>
                  <a:txBody>
                    <a:bodyPr/>
                    <a:lstStyle/>
                    <a:p>
                      <a:r>
                        <a:rPr lang="en-US" sz="1600" dirty="0" smtClean="0"/>
                        <a:t>SK Yong</a:t>
                      </a:r>
                      <a:endParaRPr lang="en-US" dirty="0"/>
                    </a:p>
                  </a:txBody>
                  <a:tcPr marT="45712" marB="45712"/>
                </a:tc>
                <a:tc>
                  <a:txBody>
                    <a:bodyPr/>
                    <a:lstStyle/>
                    <a:p>
                      <a:r>
                        <a:rPr lang="en-US" sz="1600" dirty="0" smtClean="0"/>
                        <a:t>PHY Security SFD text</a:t>
                      </a:r>
                      <a:r>
                        <a:rPr lang="en-US" sz="1600" baseline="0" dirty="0" smtClean="0"/>
                        <a:t> update</a:t>
                      </a:r>
                      <a:endParaRPr lang="en-US" sz="1600" dirty="0"/>
                    </a:p>
                  </a:txBody>
                  <a:tcPr marT="45712" marB="45712"/>
                </a:tc>
                <a:tc>
                  <a:txBody>
                    <a:bodyPr/>
                    <a:lstStyle/>
                    <a:p>
                      <a:r>
                        <a:rPr lang="en-US" sz="1600" dirty="0" smtClean="0"/>
                        <a:t>SFD</a:t>
                      </a:r>
                      <a:endParaRPr lang="en-US" sz="1600" dirty="0"/>
                    </a:p>
                  </a:txBody>
                  <a:tcPr marT="45712" marB="45712"/>
                </a:tc>
                <a:tc>
                  <a:txBody>
                    <a:bodyPr/>
                    <a:lstStyle/>
                    <a:p>
                      <a:r>
                        <a:rPr lang="en-US" sz="1600" baseline="0" dirty="0" smtClean="0"/>
                        <a:t>30 min </a:t>
                      </a:r>
                      <a:endParaRPr lang="en-US" sz="1600" dirty="0"/>
                    </a:p>
                  </a:txBody>
                  <a:tcPr marT="45712" marB="45712"/>
                </a:tc>
              </a:tr>
              <a:tr h="289552">
                <a:tc>
                  <a:txBody>
                    <a:bodyPr/>
                    <a:lstStyle/>
                    <a:p>
                      <a:pPr marL="0" algn="l" defTabSz="914400" rtl="0" eaLnBrk="1" latinLnBrk="0" hangingPunct="1"/>
                      <a:r>
                        <a:rPr lang="en-US" sz="1600" strike="noStrike" kern="1200" dirty="0" smtClean="0">
                          <a:solidFill>
                            <a:schemeClr val="dk1"/>
                          </a:solidFill>
                          <a:latin typeface="+mn-lt"/>
                          <a:ea typeface="+mn-ea"/>
                          <a:cs typeface="+mn-cs"/>
                        </a:rPr>
                        <a:t>11-17-1739</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Chitto</a:t>
                      </a:r>
                      <a:r>
                        <a:rPr lang="en-US" sz="1600" strike="noStrike" kern="1200" dirty="0" smtClean="0">
                          <a:solidFill>
                            <a:schemeClr val="dk1"/>
                          </a:solidFill>
                          <a:latin typeface="+mn-lt"/>
                          <a:ea typeface="+mn-ea"/>
                          <a:cs typeface="+mn-cs"/>
                        </a:rPr>
                        <a:t> Ghosh</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Power Save Operation for Ranging Measurements</a:t>
                      </a:r>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SFD</a:t>
                      </a:r>
                    </a:p>
                  </a:txBody>
                  <a:tcPr marT="45712" marB="45712"/>
                </a:tc>
                <a:tc>
                  <a:txBody>
                    <a:bodyPr/>
                    <a:lstStyle/>
                    <a:p>
                      <a:r>
                        <a:rPr lang="en-US" dirty="0" smtClean="0"/>
                        <a:t>35 min</a:t>
                      </a:r>
                      <a:endParaRPr lang="en-US" dirty="0"/>
                    </a:p>
                  </a:txBody>
                  <a:tcPr marT="45712" marB="45712"/>
                </a:tc>
              </a:tr>
              <a:tr h="0">
                <a:tc>
                  <a:txBody>
                    <a:bodyPr/>
                    <a:lstStyle/>
                    <a:p>
                      <a:pPr marL="0" algn="l" defTabSz="914400" rtl="0" eaLnBrk="1" latinLnBrk="0" hangingPunct="1"/>
                      <a:r>
                        <a:rPr lang="en-US" sz="1600" strike="noStrike" kern="1200" dirty="0" smtClean="0">
                          <a:solidFill>
                            <a:schemeClr val="dk1"/>
                          </a:solidFill>
                          <a:latin typeface="+mn-lt"/>
                          <a:ea typeface="+mn-ea"/>
                          <a:cs typeface="+mn-cs"/>
                        </a:rPr>
                        <a:t>11-17-1741</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Erik Lindskog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MU Ranging Sequence</a:t>
                      </a:r>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SFD</a:t>
                      </a:r>
                    </a:p>
                  </a:txBody>
                  <a:tcPr marT="45712" marB="45712"/>
                </a:tc>
                <a:tc>
                  <a:txBody>
                    <a:bodyPr/>
                    <a:lstStyle/>
                    <a:p>
                      <a:r>
                        <a:rPr lang="en-US" sz="1600" dirty="0" smtClean="0"/>
                        <a:t>35min as time permits</a:t>
                      </a:r>
                      <a:endParaRPr lang="en-US" sz="1600" dirty="0"/>
                    </a:p>
                  </a:txBody>
                  <a:tcPr marT="45712" marB="45712"/>
                </a:tc>
              </a:tr>
              <a:tr h="411472">
                <a:tc>
                  <a:txBody>
                    <a:bodyPr/>
                    <a:lstStyle/>
                    <a:p>
                      <a:pPr marL="0" algn="l" defTabSz="914400" rtl="0" eaLnBrk="1" latinLnBrk="0" hangingPunct="1"/>
                      <a:r>
                        <a:rPr lang="en-US" sz="1600" strike="noStrike" kern="1200" dirty="0" smtClean="0">
                          <a:solidFill>
                            <a:schemeClr val="dk1"/>
                          </a:solidFill>
                          <a:latin typeface="+mn-lt"/>
                          <a:ea typeface="+mn-ea"/>
                          <a:cs typeface="+mn-cs"/>
                        </a:rPr>
                        <a:t>11-17-1742</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Erik Lindskog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SU </a:t>
                      </a:r>
                      <a:r>
                        <a:rPr lang="en-US" sz="1600" b="0" i="0" kern="1200" dirty="0" smtClean="0">
                          <a:solidFill>
                            <a:schemeClr val="dk1"/>
                          </a:solidFill>
                          <a:effectLst/>
                          <a:latin typeface="+mn-lt"/>
                          <a:ea typeface="+mn-ea"/>
                          <a:cs typeface="+mn-cs"/>
                        </a:rPr>
                        <a:t>Ranging Feedback</a:t>
                      </a:r>
                      <a:endParaRPr lang="en-US" sz="14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SFD</a:t>
                      </a:r>
                    </a:p>
                  </a:txBody>
                  <a:tcPr marT="45712" marB="45712"/>
                </a:tc>
                <a:tc>
                  <a:txBody>
                    <a:bodyPr/>
                    <a:lstStyle/>
                    <a:p>
                      <a:r>
                        <a:rPr lang="en-US" sz="1400" dirty="0" smtClean="0"/>
                        <a:t>20</a:t>
                      </a:r>
                      <a:r>
                        <a:rPr lang="en-US" sz="1400" baseline="0" dirty="0" smtClean="0"/>
                        <a:t> min as time permits</a:t>
                      </a:r>
                      <a:endParaRPr lang="en-US" sz="1400" dirty="0"/>
                    </a:p>
                  </a:txBody>
                  <a:tcPr marT="45712" marB="45712"/>
                </a:tc>
              </a:tr>
              <a:tr h="365752">
                <a:tc>
                  <a:txBody>
                    <a:bodyPr/>
                    <a:lstStyle/>
                    <a:p>
                      <a:pPr marL="0" algn="l" defTabSz="914400" rtl="0" eaLnBrk="1" latinLnBrk="0" hangingPunct="1"/>
                      <a:r>
                        <a:rPr lang="en-US" sz="1600" strike="noStrike" kern="1200" dirty="0" smtClean="0">
                          <a:solidFill>
                            <a:schemeClr val="dk1"/>
                          </a:solidFill>
                          <a:latin typeface="+mn-lt"/>
                          <a:ea typeface="+mn-ea"/>
                          <a:cs typeface="+mn-cs"/>
                        </a:rPr>
                        <a:t>11-17-1770</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Chitto</a:t>
                      </a:r>
                      <a:r>
                        <a:rPr lang="en-US" sz="1600" strike="noStrike" kern="1200" dirty="0" smtClean="0">
                          <a:solidFill>
                            <a:schemeClr val="dk1"/>
                          </a:solidFill>
                          <a:latin typeface="+mn-lt"/>
                          <a:ea typeface="+mn-ea"/>
                          <a:cs typeface="+mn-cs"/>
                        </a:rPr>
                        <a:t> Ghosh</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Protected LTF using PMF in SU and MU modes</a:t>
                      </a:r>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Technical</a:t>
                      </a:r>
                    </a:p>
                  </a:txBody>
                  <a:tcPr marT="45712" marB="45712"/>
                </a:tc>
                <a:tc>
                  <a:txBody>
                    <a:bodyPr/>
                    <a:lstStyle/>
                    <a:p>
                      <a:r>
                        <a:rPr lang="en-US" sz="1600" dirty="0" smtClean="0"/>
                        <a:t>35 min as time permits</a:t>
                      </a:r>
                      <a:endParaRPr lang="en-US" sz="1600" dirty="0"/>
                    </a:p>
                  </a:txBody>
                  <a:tcPr marT="45712" marB="45712"/>
                </a:tc>
              </a:tr>
            </a:tbl>
          </a:graphicData>
        </a:graphic>
      </p:graphicFrame>
    </p:spTree>
    <p:extLst>
      <p:ext uri="{BB962C8B-B14F-4D97-AF65-F5344CB8AC3E}">
        <p14:creationId xmlns:p14="http://schemas.microsoft.com/office/powerpoint/2010/main" val="390259539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32</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Tree>
    <p:extLst>
      <p:ext uri="{BB962C8B-B14F-4D97-AF65-F5344CB8AC3E}">
        <p14:creationId xmlns:p14="http://schemas.microsoft.com/office/powerpoint/2010/main" val="171055131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252044423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412507672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#3</a:t>
            </a:r>
            <a:endParaRPr lang="en-US" altLang="en-US" sz="2000" dirty="0"/>
          </a:p>
          <a:p>
            <a:endParaRPr lang="en-US" sz="3600" dirty="0"/>
          </a:p>
        </p:txBody>
      </p:sp>
    </p:spTree>
    <p:extLst>
      <p:ext uri="{BB962C8B-B14F-4D97-AF65-F5344CB8AC3E}">
        <p14:creationId xmlns:p14="http://schemas.microsoft.com/office/powerpoint/2010/main" val="40555719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smtClean="0">
                <a:solidFill>
                  <a:schemeClr val="tx2"/>
                </a:solidFill>
              </a:rPr>
              <a:t>3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(as time permits</a:t>
            </a:r>
            <a:r>
              <a:rPr lang="en-US" altLang="en-US" sz="2000" b="0" dirty="0" smtClean="0"/>
              <a:t>):</a:t>
            </a:r>
          </a:p>
          <a:p>
            <a:pPr lvl="1" algn="just">
              <a:spcBef>
                <a:spcPct val="20000"/>
              </a:spcBef>
              <a:buFontTx/>
              <a:buChar char="•"/>
            </a:pPr>
            <a:r>
              <a:rPr lang="en-US" dirty="0" smtClean="0"/>
              <a:t>SFD related </a:t>
            </a:r>
          </a:p>
          <a:p>
            <a:pPr lvl="1" algn="just">
              <a:spcBef>
                <a:spcPct val="20000"/>
              </a:spcBef>
              <a:buFontTx/>
              <a:buChar char="•"/>
            </a:pPr>
            <a:r>
              <a:rPr lang="en-US" dirty="0" smtClean="0"/>
              <a:t>Technical nature</a:t>
            </a:r>
            <a:endParaRPr lang="en-US" sz="2000" b="0" dirty="0"/>
          </a:p>
          <a:p>
            <a:endParaRPr lang="en-US" dirty="0"/>
          </a:p>
        </p:txBody>
      </p:sp>
    </p:spTree>
    <p:extLst>
      <p:ext uri="{BB962C8B-B14F-4D97-AF65-F5344CB8AC3E}">
        <p14:creationId xmlns:p14="http://schemas.microsoft.com/office/powerpoint/2010/main" val="23182563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smtClean="0">
                <a:solidFill>
                  <a:schemeClr val="tx2"/>
                </a:solidFill>
              </a:rPr>
              <a:t>#3</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1314739634"/>
              </p:ext>
            </p:extLst>
          </p:nvPr>
        </p:nvGraphicFramePr>
        <p:xfrm>
          <a:off x="251519" y="1556792"/>
          <a:ext cx="8640960" cy="4432459"/>
        </p:xfrm>
        <a:graphic>
          <a:graphicData uri="http://schemas.openxmlformats.org/drawingml/2006/table">
            <a:tbl>
              <a:tblPr firstRow="1" bandRow="1">
                <a:tableStyleId>{21E4AEA4-8DFA-4A89-87EB-49C32662AFE0}</a:tableStyleId>
              </a:tblPr>
              <a:tblGrid>
                <a:gridCol w="1200233"/>
                <a:gridCol w="1575305"/>
                <a:gridCol w="2841087"/>
                <a:gridCol w="1778192"/>
                <a:gridCol w="1246143"/>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370760">
                <a:tc>
                  <a:txBody>
                    <a:bodyPr/>
                    <a:lstStyle/>
                    <a:p>
                      <a:r>
                        <a:rPr lang="en-US" sz="1600" dirty="0" smtClean="0"/>
                        <a:t>11-17-1209</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t>TGaz</a:t>
                      </a:r>
                      <a:r>
                        <a:rPr lang="en-US" sz="1600" kern="1200" dirty="0" smtClean="0"/>
                        <a:t> Sep 2017</a:t>
                      </a:r>
                      <a:r>
                        <a:rPr lang="en-US" sz="1600" kern="1200" baseline="0" dirty="0" smtClean="0"/>
                        <a:t> </a:t>
                      </a:r>
                      <a:r>
                        <a:rPr lang="en-US" sz="1600" kern="1200" dirty="0" smtClean="0"/>
                        <a:t>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t>10 min</a:t>
                      </a:r>
                      <a:endParaRPr lang="en-US" sz="1600" kern="1200" dirty="0">
                        <a:solidFill>
                          <a:schemeClr val="dk1"/>
                        </a:solidFill>
                        <a:latin typeface="+mn-lt"/>
                        <a:ea typeface="+mn-ea"/>
                        <a:cs typeface="+mn-cs"/>
                      </a:endParaRPr>
                    </a:p>
                  </a:txBody>
                  <a:tcPr marT="45712" marB="45712"/>
                </a:tc>
              </a:tr>
              <a:tr h="487675">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noProof="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r>
              <a:tr h="551584">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noProof="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endParaRPr lang="en-US" sz="1600" dirty="0"/>
                    </a:p>
                  </a:txBody>
                  <a:tcPr marT="45712" marB="45712"/>
                </a:tc>
              </a:tr>
              <a:tr h="487675">
                <a:tc>
                  <a:txBody>
                    <a:bodyPr/>
                    <a:lstStyle/>
                    <a:p>
                      <a:r>
                        <a:rPr lang="en-US" sz="1600" dirty="0" smtClean="0"/>
                        <a:t>11-17-1771</a:t>
                      </a:r>
                      <a:endParaRPr lang="en-US" sz="1600" dirty="0"/>
                    </a:p>
                  </a:txBody>
                  <a:tcPr marT="45712" marB="45712"/>
                </a:tc>
                <a:tc>
                  <a:txBody>
                    <a:bodyPr/>
                    <a:lstStyle/>
                    <a:p>
                      <a:r>
                        <a:rPr lang="en-US" sz="1600" dirty="0" smtClean="0"/>
                        <a:t>Yongho Seok</a:t>
                      </a:r>
                      <a:endParaRPr lang="en-US" sz="1600" dirty="0"/>
                    </a:p>
                  </a:txBody>
                  <a:tcPr marT="45712" marB="45712"/>
                </a:tc>
                <a:tc>
                  <a:txBody>
                    <a:bodyPr/>
                    <a:lstStyle/>
                    <a:p>
                      <a:r>
                        <a:rPr lang="en-US" sz="1600" dirty="0" smtClean="0"/>
                        <a:t>Amendment</a:t>
                      </a:r>
                      <a:r>
                        <a:rPr lang="en-US" sz="1600" baseline="0" dirty="0" smtClean="0"/>
                        <a:t> text</a:t>
                      </a:r>
                      <a:endParaRPr lang="en-US" sz="1600" dirty="0"/>
                    </a:p>
                  </a:txBody>
                  <a:tcPr marT="45712" marB="45712"/>
                </a:tc>
                <a:tc>
                  <a:txBody>
                    <a:bodyPr/>
                    <a:lstStyle/>
                    <a:p>
                      <a:r>
                        <a:rPr lang="en-US" sz="1600" dirty="0" smtClean="0"/>
                        <a:t>Initial Amendment</a:t>
                      </a:r>
                      <a:r>
                        <a:rPr lang="en-US" sz="1600" baseline="0" dirty="0" smtClean="0"/>
                        <a:t> Document structure review</a:t>
                      </a:r>
                      <a:endParaRPr lang="en-US" sz="1600" dirty="0"/>
                    </a:p>
                  </a:txBody>
                  <a:tcPr marT="45712" marB="45712"/>
                </a:tc>
                <a:tc>
                  <a:txBody>
                    <a:bodyPr/>
                    <a:lstStyle/>
                    <a:p>
                      <a:r>
                        <a:rPr lang="en-US" sz="1600" dirty="0" smtClean="0"/>
                        <a:t>15min</a:t>
                      </a:r>
                      <a:endParaRPr lang="en-US" sz="1600" dirty="0"/>
                    </a:p>
                  </a:txBody>
                  <a:tcPr marT="45712" marB="45712"/>
                </a:tc>
              </a:tr>
              <a:tr h="167632">
                <a:tc>
                  <a:txBody>
                    <a:bodyPr/>
                    <a:lstStyle/>
                    <a:p>
                      <a:pPr marL="0" algn="l" defTabSz="914400" rtl="0" eaLnBrk="1" latinLnBrk="0" hangingPunct="1"/>
                      <a:r>
                        <a:rPr lang="en-US" sz="1600" strike="noStrike" kern="1200" dirty="0" smtClean="0"/>
                        <a:t>11-17-1725</a:t>
                      </a:r>
                      <a:endParaRPr lang="en-US" sz="16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t>Yongho Seok</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t>Ranging ID Management</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t>SFD</a:t>
                      </a:r>
                      <a:endParaRPr lang="en-US" sz="1600" strike="noStrike" kern="1200" dirty="0">
                        <a:solidFill>
                          <a:schemeClr val="dk1"/>
                        </a:solidFill>
                        <a:latin typeface="+mn-lt"/>
                        <a:ea typeface="+mn-ea"/>
                        <a:cs typeface="+mn-cs"/>
                      </a:endParaRPr>
                    </a:p>
                  </a:txBody>
                  <a:tcPr marT="45712" marB="45712"/>
                </a:tc>
                <a:tc>
                  <a:txBody>
                    <a:bodyPr/>
                    <a:lstStyle/>
                    <a:p>
                      <a:r>
                        <a:rPr lang="en-US" sz="1600" strike="noStrike" dirty="0" smtClean="0"/>
                        <a:t>35 min</a:t>
                      </a:r>
                      <a:endParaRPr lang="en-US" sz="1600" strike="noStrike" dirty="0"/>
                    </a:p>
                  </a:txBody>
                  <a:tcPr marT="45712" marB="45712"/>
                </a:tc>
              </a:tr>
              <a:tr h="167632">
                <a:tc>
                  <a:txBody>
                    <a:bodyPr/>
                    <a:lstStyle/>
                    <a:p>
                      <a:pPr marL="0" algn="l" defTabSz="914400" rtl="0" eaLnBrk="1" latinLnBrk="0" hangingPunct="1"/>
                      <a:r>
                        <a:rPr lang="en-US" sz="1600" strike="noStrike" kern="1200" dirty="0" smtClean="0"/>
                        <a:t>11-17-1754</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t>Liwen</a:t>
                      </a:r>
                      <a:r>
                        <a:rPr lang="en-US" sz="1600" strike="noStrike" kern="1200" baseline="0" dirty="0" smtClean="0"/>
                        <a:t> Chu</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t>Responding Rules for NDP Ranging</a:t>
                      </a:r>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t>SFD</a:t>
                      </a:r>
                      <a:endParaRPr lang="en-US" sz="1600" strike="noStrike" kern="1200" dirty="0" smtClean="0">
                        <a:solidFill>
                          <a:schemeClr val="dk1"/>
                        </a:solidFill>
                        <a:latin typeface="+mn-lt"/>
                        <a:ea typeface="+mn-ea"/>
                        <a:cs typeface="+mn-cs"/>
                      </a:endParaRPr>
                    </a:p>
                  </a:txBody>
                  <a:tcPr marT="45712" marB="45712"/>
                </a:tc>
                <a:tc>
                  <a:txBody>
                    <a:bodyPr/>
                    <a:lstStyle/>
                    <a:p>
                      <a:r>
                        <a:rPr lang="en-US" sz="1600" dirty="0" smtClean="0"/>
                        <a:t>35 </a:t>
                      </a:r>
                      <a:r>
                        <a:rPr lang="en-US" sz="1600" dirty="0" smtClean="0"/>
                        <a:t>min</a:t>
                      </a:r>
                      <a:endParaRPr lang="en-US" sz="1600" dirty="0"/>
                    </a:p>
                  </a:txBody>
                  <a:tcPr marT="45712" marB="45712"/>
                </a:tc>
              </a:tr>
              <a:tr h="167632">
                <a:tc>
                  <a:txBody>
                    <a:bodyPr/>
                    <a:lstStyle/>
                    <a:p>
                      <a:r>
                        <a:rPr lang="en-US" sz="1600" strike="noStrike" dirty="0" smtClean="0"/>
                        <a:t>11-17-1701</a:t>
                      </a:r>
                      <a:endParaRPr lang="en-US" sz="1600" strike="noStrike" dirty="0"/>
                    </a:p>
                  </a:txBody>
                  <a:tcPr marT="45712" marB="45712"/>
                </a:tc>
                <a:tc>
                  <a:txBody>
                    <a:bodyPr/>
                    <a:lstStyle/>
                    <a:p>
                      <a:r>
                        <a:rPr lang="en-US" sz="1600" strike="noStrike" dirty="0" smtClean="0"/>
                        <a:t>Feng Jiang</a:t>
                      </a:r>
                      <a:endParaRPr lang="en-US" sz="1600" strike="noStrike" dirty="0"/>
                    </a:p>
                  </a:txBody>
                  <a:tcPr marT="45712" marB="45712"/>
                </a:tc>
                <a:tc>
                  <a:txBody>
                    <a:bodyPr/>
                    <a:lstStyle/>
                    <a:p>
                      <a:r>
                        <a:rPr lang="en-US" sz="1600" strike="noStrike" dirty="0" smtClean="0"/>
                        <a:t>Two-sided LMR Feedback between AP and STA </a:t>
                      </a:r>
                      <a:endParaRPr lang="en-US" sz="1600" strike="noStrike" dirty="0"/>
                    </a:p>
                  </a:txBody>
                  <a:tcPr marT="45712" marB="45712"/>
                </a:tc>
                <a:tc>
                  <a:txBody>
                    <a:bodyPr/>
                    <a:lstStyle/>
                    <a:p>
                      <a:r>
                        <a:rPr lang="en-US" sz="1600" strike="noStrike" dirty="0" smtClean="0"/>
                        <a:t>Technical</a:t>
                      </a:r>
                      <a:endParaRPr lang="en-US" sz="1600" strike="noStrike" dirty="0"/>
                    </a:p>
                  </a:txBody>
                  <a:tcPr marT="45712" marB="45712"/>
                </a:tc>
                <a:tc>
                  <a:txBody>
                    <a:bodyPr/>
                    <a:lstStyle/>
                    <a:p>
                      <a:r>
                        <a:rPr lang="en-US" sz="1600" dirty="0" smtClean="0"/>
                        <a:t>30</a:t>
                      </a:r>
                      <a:r>
                        <a:rPr lang="en-US" sz="1600" baseline="0" dirty="0" smtClean="0"/>
                        <a:t> min</a:t>
                      </a:r>
                      <a:endParaRPr lang="en-US" sz="1600" dirty="0"/>
                    </a:p>
                  </a:txBody>
                  <a:tcPr marT="45712" marB="45712"/>
                </a:tc>
              </a:tr>
              <a:tr h="1676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t>11-17-1726</a:t>
                      </a: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t>Yongho</a:t>
                      </a:r>
                      <a:r>
                        <a:rPr lang="en-US" sz="1600" strike="noStrike" kern="1200" baseline="0" dirty="0" smtClean="0"/>
                        <a:t> Seok</a:t>
                      </a:r>
                      <a:endParaRPr lang="en-US" sz="16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t>Secure Ranging Measurement</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t>Technical</a:t>
                      </a: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30</a:t>
                      </a:r>
                      <a:r>
                        <a:rPr lang="en-US" sz="1600" baseline="0" dirty="0" smtClean="0"/>
                        <a:t> min</a:t>
                      </a:r>
                      <a:endParaRPr lang="en-US" sz="1600" dirty="0" smtClean="0"/>
                    </a:p>
                  </a:txBody>
                  <a:tcPr marT="45712" marB="45712"/>
                </a:tc>
              </a:tr>
            </a:tbl>
          </a:graphicData>
        </a:graphic>
      </p:graphicFrame>
    </p:spTree>
    <p:extLst>
      <p:ext uri="{BB962C8B-B14F-4D97-AF65-F5344CB8AC3E}">
        <p14:creationId xmlns:p14="http://schemas.microsoft.com/office/powerpoint/2010/main" val="36246502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38</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Tree>
    <p:extLst>
      <p:ext uri="{BB962C8B-B14F-4D97-AF65-F5344CB8AC3E}">
        <p14:creationId xmlns:p14="http://schemas.microsoft.com/office/powerpoint/2010/main" val="41929099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684215"/>
          </a:xfrm>
        </p:spPr>
        <p:txBody>
          <a:bodyPr/>
          <a:lstStyle/>
          <a:p>
            <a:r>
              <a:rPr lang="en-US" dirty="0" smtClean="0"/>
              <a:t>Submission 11-17-1455</a:t>
            </a:r>
            <a:endParaRPr lang="en-US" dirty="0"/>
          </a:p>
        </p:txBody>
      </p:sp>
      <p:sp>
        <p:nvSpPr>
          <p:cNvPr id="3" name="Content Placeholder 2"/>
          <p:cNvSpPr>
            <a:spLocks noGrp="1"/>
          </p:cNvSpPr>
          <p:nvPr>
            <p:ph idx="1"/>
          </p:nvPr>
        </p:nvSpPr>
        <p:spPr>
          <a:xfrm>
            <a:off x="685800" y="1370015"/>
            <a:ext cx="7770813" cy="4724399"/>
          </a:xfrm>
        </p:spPr>
        <p:txBody>
          <a:bodyPr/>
          <a:lstStyle/>
          <a:p>
            <a:pPr marL="0" indent="0">
              <a:buNone/>
            </a:pPr>
            <a:r>
              <a:rPr lang="en-US" sz="1800" dirty="0" smtClean="0"/>
              <a:t>Motion</a:t>
            </a:r>
          </a:p>
          <a:p>
            <a:pPr marL="0" indent="0">
              <a:buNone/>
            </a:pPr>
            <a:r>
              <a:rPr lang="en-US" sz="1800" dirty="0" smtClean="0"/>
              <a:t>Move to adopt the following  text to the SFD and instruct the SFD editor to include it in section 3.2 and grant editorial license:</a:t>
            </a:r>
          </a:p>
          <a:p>
            <a:pPr marL="0" indent="0">
              <a:buNone/>
            </a:pPr>
            <a:r>
              <a:rPr lang="en-US" sz="1800" dirty="0" smtClean="0"/>
              <a:t>“Availability windows where the </a:t>
            </a:r>
            <a:r>
              <a:rPr lang="en-US" sz="1800" dirty="0" err="1" smtClean="0"/>
              <a:t>rSTA</a:t>
            </a:r>
            <a:r>
              <a:rPr lang="en-US" sz="1800" dirty="0" smtClean="0"/>
              <a:t> shall perform MU measurements</a:t>
            </a:r>
          </a:p>
          <a:p>
            <a:pPr marL="0" indent="0">
              <a:buNone/>
            </a:pPr>
            <a:r>
              <a:rPr lang="en-US" sz="1800" dirty="0" smtClean="0"/>
              <a:t>are defined as follows:</a:t>
            </a:r>
          </a:p>
          <a:p>
            <a:pPr lvl="1"/>
            <a:r>
              <a:rPr lang="en-US" sz="1600" dirty="0" smtClean="0"/>
              <a:t>These availability windows are scheduled</a:t>
            </a:r>
          </a:p>
          <a:p>
            <a:pPr lvl="1"/>
            <a:r>
              <a:rPr lang="en-US" sz="1400" dirty="0" smtClean="0"/>
              <a:t>Within an availability window, </a:t>
            </a:r>
            <a:r>
              <a:rPr lang="en-US" sz="1400" dirty="0" err="1" smtClean="0"/>
              <a:t>rSTAs</a:t>
            </a:r>
            <a:r>
              <a:rPr lang="en-US" sz="1400" dirty="0" smtClean="0"/>
              <a:t> shall perform ranging activities related to polling, measurement, and measurement results and group related scheduling</a:t>
            </a:r>
          </a:p>
          <a:p>
            <a:pPr lvl="1"/>
            <a:r>
              <a:rPr lang="en-US" sz="1400" dirty="0" smtClean="0"/>
              <a:t>Each availability window consists by default of a single TXOP and can be extended to multiple </a:t>
            </a:r>
            <a:r>
              <a:rPr lang="en-US" sz="1400" dirty="0" err="1" smtClean="0"/>
              <a:t>TxOPs</a:t>
            </a:r>
            <a:r>
              <a:rPr lang="en-US" sz="1400" dirty="0" smtClean="0"/>
              <a:t> by announcement if single </a:t>
            </a:r>
            <a:r>
              <a:rPr lang="en-US" sz="1400" dirty="0" err="1" smtClean="0"/>
              <a:t>TxOP</a:t>
            </a:r>
            <a:r>
              <a:rPr lang="en-US" sz="1400" dirty="0" smtClean="0"/>
              <a:t> is insufficient to accommodate all STAs responding to the polling phase</a:t>
            </a:r>
          </a:p>
          <a:p>
            <a:pPr lvl="1"/>
            <a:r>
              <a:rPr lang="en-US" sz="1400" dirty="0" smtClean="0"/>
              <a:t>Availability windows are negotiated/signaled between AP and a STA such that the STA knows when those availability windows occur.</a:t>
            </a:r>
          </a:p>
          <a:p>
            <a:pPr lvl="1"/>
            <a:r>
              <a:rPr lang="en-US" sz="1400" dirty="0" smtClean="0"/>
              <a:t>A STA is not expected and does not perform MU ranging measurement and measurement results activities outside these windows.</a:t>
            </a:r>
            <a:r>
              <a:rPr lang="en-US" sz="1800" dirty="0" smtClean="0"/>
              <a:t>”</a:t>
            </a:r>
            <a:endParaRPr lang="en-US" sz="1400" dirty="0" smtClean="0"/>
          </a:p>
          <a:p>
            <a:pPr marL="0" indent="0"/>
            <a:r>
              <a:rPr lang="en-US" sz="1800" dirty="0" smtClean="0"/>
              <a:t>Moved: Ganesh </a:t>
            </a:r>
            <a:r>
              <a:rPr lang="en-US" sz="1800" dirty="0" err="1" smtClean="0"/>
              <a:t>Venkatesan</a:t>
            </a:r>
            <a:endParaRPr lang="en-US" sz="1800" dirty="0" smtClean="0"/>
          </a:p>
          <a:p>
            <a:pPr marL="0" indent="0"/>
            <a:r>
              <a:rPr lang="en-US" sz="1800" dirty="0" smtClean="0"/>
              <a:t>Seconded: SK Yong</a:t>
            </a:r>
          </a:p>
          <a:p>
            <a:pPr marL="0" indent="0"/>
            <a:r>
              <a:rPr lang="en-US" sz="1800" dirty="0" smtClean="0"/>
              <a:t>Result (Y/N/A): 11-0-7</a:t>
            </a:r>
          </a:p>
          <a:p>
            <a:pPr marL="0" indent="0"/>
            <a:r>
              <a:rPr lang="en-US" sz="1800" dirty="0" smtClean="0"/>
              <a:t>Motion passes</a:t>
            </a:r>
          </a:p>
          <a:p>
            <a:pPr marL="0" indent="0"/>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1873217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Logistics</a:t>
            </a:r>
            <a:endParaRPr lang="en-US"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smtClean="0"/>
              <a:t>You </a:t>
            </a:r>
            <a:r>
              <a:rPr lang="en-US" altLang="en-US" dirty="0"/>
              <a:t>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419731329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38944"/>
          </a:xfrm>
        </p:spPr>
        <p:txBody>
          <a:bodyPr/>
          <a:lstStyle/>
          <a:p>
            <a:r>
              <a:rPr lang="en-US" dirty="0" smtClean="0"/>
              <a:t>Submission 1455 (con.)</a:t>
            </a:r>
            <a:endParaRPr lang="en-US" dirty="0"/>
          </a:p>
        </p:txBody>
      </p:sp>
      <p:sp>
        <p:nvSpPr>
          <p:cNvPr id="3" name="Content Placeholder 2"/>
          <p:cNvSpPr>
            <a:spLocks noGrp="1"/>
          </p:cNvSpPr>
          <p:nvPr>
            <p:ph idx="1"/>
          </p:nvPr>
        </p:nvSpPr>
        <p:spPr>
          <a:xfrm>
            <a:off x="685800" y="1340768"/>
            <a:ext cx="7770813" cy="4753645"/>
          </a:xfrm>
        </p:spPr>
        <p:txBody>
          <a:bodyPr/>
          <a:lstStyle/>
          <a:p>
            <a:pPr marL="0" indent="0">
              <a:buNone/>
            </a:pPr>
            <a:r>
              <a:rPr lang="en-US" sz="2000" dirty="0" smtClean="0"/>
              <a:t>Motion</a:t>
            </a:r>
          </a:p>
          <a:p>
            <a:pPr marL="0" indent="0">
              <a:buNone/>
            </a:pPr>
            <a:r>
              <a:rPr lang="en-US" sz="2000" dirty="0" smtClean="0"/>
              <a:t>Move </a:t>
            </a:r>
            <a:r>
              <a:rPr lang="en-US" sz="2000" dirty="0"/>
              <a:t>to adopt the following  text to the SFD and instruct the editor to include it in section 3.2 and grant editorial license:</a:t>
            </a:r>
          </a:p>
          <a:p>
            <a:pPr marL="0" lvl="0" indent="0">
              <a:buNone/>
            </a:pPr>
            <a:r>
              <a:rPr lang="en-US" sz="2000" dirty="0"/>
              <a:t>“signaling behavior on LMR feedback scheduling is </a:t>
            </a:r>
            <a:r>
              <a:rPr lang="en-US" sz="2000" dirty="0" smtClean="0"/>
              <a:t>as </a:t>
            </a:r>
            <a:r>
              <a:rPr lang="en-US" sz="2000" dirty="0"/>
              <a:t>follows:</a:t>
            </a:r>
          </a:p>
          <a:p>
            <a:pPr marL="400050" lvl="1" indent="0">
              <a:buNone/>
            </a:pPr>
            <a:r>
              <a:rPr lang="en-US" sz="1600" dirty="0"/>
              <a:t>- Measurements and/or measurement results are provided for in the same availability window</a:t>
            </a:r>
          </a:p>
          <a:p>
            <a:pPr marL="400050" lvl="1" indent="0">
              <a:buNone/>
            </a:pPr>
            <a:r>
              <a:rPr lang="en-US" sz="1600" dirty="0"/>
              <a:t>- Measurement results may be from this window’s measurement or the results of a measurement performed in a prior window</a:t>
            </a:r>
          </a:p>
          <a:p>
            <a:pPr marL="400050" lvl="1" indent="0">
              <a:buNone/>
            </a:pPr>
            <a:r>
              <a:rPr lang="en-US" sz="1600" dirty="0"/>
              <a:t>- Protocol will support signaling for measurement results availability for current or next availability window within the measurement phase </a:t>
            </a:r>
          </a:p>
          <a:p>
            <a:pPr marL="400050" lvl="1" indent="0">
              <a:buNone/>
            </a:pPr>
            <a:r>
              <a:rPr lang="en-US" sz="1600" dirty="0"/>
              <a:t>- The Trigger control frame or the NDPA control frame carries a dynamic signaling of measurement results availability in this or next availability window”</a:t>
            </a:r>
          </a:p>
          <a:p>
            <a:r>
              <a:rPr lang="en-US" sz="2000" dirty="0" smtClean="0"/>
              <a:t>Moved: Jiang Feng</a:t>
            </a:r>
          </a:p>
          <a:p>
            <a:r>
              <a:rPr lang="en-US" sz="2000" dirty="0" smtClean="0"/>
              <a:t>Second: Yongho Seok</a:t>
            </a:r>
          </a:p>
          <a:p>
            <a:r>
              <a:rPr lang="en-US" sz="2000" dirty="0" smtClean="0"/>
              <a:t>Results (Y/N/A): 9/0/4</a:t>
            </a:r>
          </a:p>
          <a:p>
            <a:r>
              <a:rPr lang="en-US" sz="2000" dirty="0" smtClean="0"/>
              <a:t>Motion passes.</a:t>
            </a: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1247005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FRD Working Draft Approval</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GB" b="0" dirty="0" smtClean="0"/>
              <a:t>Move </a:t>
            </a:r>
            <a:r>
              <a:rPr lang="en-GB" b="0" dirty="0"/>
              <a:t>to adopt document </a:t>
            </a:r>
            <a:r>
              <a:rPr lang="en-GB" b="0" dirty="0" smtClean="0"/>
              <a:t>11-16-424r9 as </a:t>
            </a:r>
            <a:r>
              <a:rPr lang="en-GB" b="0" dirty="0" err="1" smtClean="0"/>
              <a:t>TGaz</a:t>
            </a:r>
            <a:r>
              <a:rPr lang="en-GB" b="0" dirty="0" smtClean="0"/>
              <a:t> Functional </a:t>
            </a:r>
            <a:r>
              <a:rPr lang="en-GB" b="0" dirty="0"/>
              <a:t>Requirement </a:t>
            </a:r>
            <a:r>
              <a:rPr lang="en-GB" b="0" dirty="0" smtClean="0"/>
              <a:t>Document.</a:t>
            </a:r>
            <a:endParaRPr lang="en-US" b="0" dirty="0"/>
          </a:p>
          <a:p>
            <a:pPr marL="0" indent="0"/>
            <a:r>
              <a:rPr lang="en-GB" dirty="0" smtClean="0"/>
              <a:t>Mover: </a:t>
            </a:r>
            <a:r>
              <a:rPr lang="en-GB" b="0" dirty="0" smtClean="0"/>
              <a:t>Allan Zhu</a:t>
            </a:r>
          </a:p>
          <a:p>
            <a:pPr marL="0" indent="0"/>
            <a:r>
              <a:rPr lang="en-GB" dirty="0" smtClean="0"/>
              <a:t>Seconder: </a:t>
            </a:r>
            <a:r>
              <a:rPr lang="en-GB" b="0" dirty="0" err="1" smtClean="0"/>
              <a:t>Yunsong</a:t>
            </a:r>
            <a:r>
              <a:rPr lang="en-GB" b="0" dirty="0" smtClean="0"/>
              <a:t> Yang</a:t>
            </a:r>
          </a:p>
          <a:p>
            <a:pPr marL="0" indent="0"/>
            <a:r>
              <a:rPr lang="en-GB" dirty="0" smtClean="0"/>
              <a:t>Results </a:t>
            </a:r>
            <a:r>
              <a:rPr lang="en-GB" b="0" dirty="0" smtClean="0"/>
              <a:t>(Y/N/A): 10-0-1</a:t>
            </a:r>
          </a:p>
          <a:p>
            <a:pPr marL="0" indent="0"/>
            <a:r>
              <a:rPr lang="en-GB" b="0" dirty="0" smtClean="0"/>
              <a:t>Motion passes.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299610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1461</a:t>
            </a:r>
            <a:endParaRPr lang="en-US" dirty="0"/>
          </a:p>
        </p:txBody>
      </p:sp>
      <p:sp>
        <p:nvSpPr>
          <p:cNvPr id="3" name="Content Placeholder 2"/>
          <p:cNvSpPr>
            <a:spLocks noGrp="1"/>
          </p:cNvSpPr>
          <p:nvPr>
            <p:ph idx="1"/>
          </p:nvPr>
        </p:nvSpPr>
        <p:spPr/>
        <p:txBody>
          <a:bodyPr/>
          <a:lstStyle/>
          <a:p>
            <a:pPr marL="0" indent="0" defTabSz="447675"/>
            <a:r>
              <a:rPr lang="en-US" sz="2000" dirty="0" smtClean="0"/>
              <a:t>Motion</a:t>
            </a:r>
          </a:p>
          <a:p>
            <a:pPr marL="0" indent="0" defTabSz="539750">
              <a:defRPr/>
            </a:pPr>
            <a:r>
              <a:rPr lang="en-US" sz="2000" b="0" dirty="0" smtClean="0"/>
              <a:t>Move </a:t>
            </a:r>
            <a:r>
              <a:rPr lang="en-US" sz="2000" b="0" dirty="0"/>
              <a:t>to add the following requirement to section </a:t>
            </a:r>
            <a:r>
              <a:rPr lang="en-US" sz="2000" b="0" dirty="0" smtClean="0"/>
              <a:t>3.1.6 </a:t>
            </a:r>
            <a:r>
              <a:rPr lang="en-US" sz="2000" b="0" dirty="0"/>
              <a:t>(Security and Privacy) of the 802.11az FRD and grant the FRD Editor editorial license </a:t>
            </a:r>
            <a:r>
              <a:rPr lang="en-US" sz="2000" b="0" dirty="0" smtClean="0"/>
              <a:t>:</a:t>
            </a:r>
            <a:endParaRPr lang="en-US" sz="2000" b="0" dirty="0"/>
          </a:p>
          <a:p>
            <a:pPr marL="0" indent="0" defTabSz="447675">
              <a:defRPr/>
            </a:pPr>
            <a:r>
              <a:rPr lang="en-US" sz="2000" b="0" dirty="0"/>
              <a:t>The 11az protocol shall support a shared key generation between Responding-Station and Initiating-Station when no previous shared secret </a:t>
            </a:r>
            <a:r>
              <a:rPr lang="en-US" sz="2000" b="0" dirty="0" smtClean="0"/>
              <a:t>has been pre-configured.</a:t>
            </a:r>
            <a:endParaRPr lang="en-US" sz="2000" b="0" dirty="0"/>
          </a:p>
          <a:p>
            <a:pPr marL="0" indent="0" defTabSz="447675">
              <a:buFontTx/>
              <a:buNone/>
              <a:defRPr/>
            </a:pPr>
            <a:r>
              <a:rPr lang="en-US" sz="2000" b="0" dirty="0"/>
              <a:t>Moved: </a:t>
            </a:r>
            <a:r>
              <a:rPr lang="en-US" sz="2000" b="0" dirty="0" smtClean="0"/>
              <a:t>Ganesh </a:t>
            </a:r>
            <a:r>
              <a:rPr lang="en-US" sz="2000" b="0" dirty="0" err="1" smtClean="0"/>
              <a:t>Venkatesan</a:t>
            </a:r>
            <a:endParaRPr lang="en-US" sz="2000" b="0" dirty="0"/>
          </a:p>
          <a:p>
            <a:pPr marL="0" indent="0" defTabSz="447675">
              <a:buFontTx/>
              <a:buNone/>
              <a:defRPr/>
            </a:pPr>
            <a:r>
              <a:rPr lang="en-US" sz="2000" b="0" dirty="0"/>
              <a:t>Seconded</a:t>
            </a:r>
            <a:r>
              <a:rPr lang="en-US" sz="2000" b="0" dirty="0" smtClean="0"/>
              <a:t>: SK Yong</a:t>
            </a:r>
            <a:endParaRPr lang="en-US" sz="2000" b="0" dirty="0"/>
          </a:p>
          <a:p>
            <a:pPr marL="0" indent="0" defTabSz="447675">
              <a:buFontTx/>
              <a:buNone/>
              <a:defRPr/>
            </a:pPr>
            <a:r>
              <a:rPr lang="en-US" sz="2000" b="0" dirty="0" smtClean="0"/>
              <a:t>Result</a:t>
            </a:r>
            <a:r>
              <a:rPr lang="en-US" sz="2000" b="0" dirty="0"/>
              <a:t> </a:t>
            </a:r>
            <a:r>
              <a:rPr lang="en-US" sz="2000" b="0" dirty="0" smtClean="0"/>
              <a:t>(Y/N/A): 9/0/1</a:t>
            </a:r>
          </a:p>
          <a:p>
            <a:pPr marL="0" indent="0" defTabSz="447675">
              <a:buFontTx/>
              <a:buNone/>
              <a:defRPr/>
            </a:pPr>
            <a:r>
              <a:rPr lang="en-US" sz="2000" b="0" dirty="0" smtClean="0"/>
              <a:t>Motion passes</a:t>
            </a:r>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474095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4559866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14095569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#4</a:t>
            </a:r>
            <a:endParaRPr lang="en-US" altLang="en-US" sz="2000" dirty="0"/>
          </a:p>
          <a:p>
            <a:endParaRPr lang="en-US" sz="3600" dirty="0"/>
          </a:p>
        </p:txBody>
      </p:sp>
    </p:spTree>
    <p:extLst>
      <p:ext uri="{BB962C8B-B14F-4D97-AF65-F5344CB8AC3E}">
        <p14:creationId xmlns:p14="http://schemas.microsoft.com/office/powerpoint/2010/main" val="15805955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4</a:t>
            </a:r>
            <a:r>
              <a:rPr lang="en-US" altLang="en-US" dirty="0" smtClean="0">
                <a:solidFill>
                  <a:schemeClr val="tx2"/>
                </a:solidFill>
              </a:rPr>
              <a:t>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(as time permits</a:t>
            </a:r>
            <a:r>
              <a:rPr lang="en-US" altLang="en-US" sz="2000" b="0" dirty="0" smtClean="0"/>
              <a:t>):</a:t>
            </a:r>
          </a:p>
          <a:p>
            <a:pPr lvl="1" algn="just">
              <a:spcBef>
                <a:spcPct val="20000"/>
              </a:spcBef>
              <a:buFontTx/>
              <a:buChar char="•"/>
            </a:pPr>
            <a:r>
              <a:rPr lang="en-US" dirty="0" smtClean="0"/>
              <a:t>SFD related </a:t>
            </a:r>
          </a:p>
          <a:p>
            <a:pPr lvl="1" algn="just">
              <a:spcBef>
                <a:spcPct val="20000"/>
              </a:spcBef>
              <a:buFontTx/>
              <a:buChar char="•"/>
            </a:pPr>
            <a:r>
              <a:rPr lang="en-US" dirty="0" smtClean="0"/>
              <a:t>Technical nature</a:t>
            </a:r>
            <a:endParaRPr lang="en-US" b="0" dirty="0"/>
          </a:p>
        </p:txBody>
      </p:sp>
    </p:spTree>
    <p:extLst>
      <p:ext uri="{BB962C8B-B14F-4D97-AF65-F5344CB8AC3E}">
        <p14:creationId xmlns:p14="http://schemas.microsoft.com/office/powerpoint/2010/main" val="20047271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smtClean="0">
                <a:solidFill>
                  <a:schemeClr val="tx2"/>
                </a:solidFill>
              </a:rPr>
              <a:t>#4</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3085888871"/>
              </p:ext>
            </p:extLst>
          </p:nvPr>
        </p:nvGraphicFramePr>
        <p:xfrm>
          <a:off x="323528" y="1556792"/>
          <a:ext cx="8640961" cy="2509296"/>
        </p:xfrm>
        <a:graphic>
          <a:graphicData uri="http://schemas.openxmlformats.org/drawingml/2006/table">
            <a:tbl>
              <a:tblPr firstRow="1" bandRow="1">
                <a:tableStyleId>{21E4AEA4-8DFA-4A89-87EB-49C32662AFE0}</a:tableStyleId>
              </a:tblPr>
              <a:tblGrid>
                <a:gridCol w="1296144"/>
                <a:gridCol w="1656184"/>
                <a:gridCol w="2808312"/>
                <a:gridCol w="1368152"/>
                <a:gridCol w="1512169"/>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370760">
                <a:tc>
                  <a:txBody>
                    <a:bodyPr/>
                    <a:lstStyle/>
                    <a:p>
                      <a:r>
                        <a:rPr lang="en-US" sz="1600" dirty="0" smtClean="0"/>
                        <a:t>11-17-1209</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Sep 2017</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10</a:t>
                      </a:r>
                      <a:r>
                        <a:rPr lang="en-US" sz="1600" kern="1200" baseline="0" dirty="0" smtClean="0">
                          <a:solidFill>
                            <a:schemeClr val="dk1"/>
                          </a:solidFill>
                          <a:latin typeface="+mn-lt"/>
                          <a:ea typeface="+mn-ea"/>
                          <a:cs typeface="+mn-cs"/>
                        </a:rPr>
                        <a:t> min</a:t>
                      </a:r>
                      <a:endParaRPr lang="en-US" sz="1600" kern="1200" dirty="0">
                        <a:solidFill>
                          <a:schemeClr val="dk1"/>
                        </a:solidFill>
                        <a:latin typeface="+mn-lt"/>
                        <a:ea typeface="+mn-ea"/>
                        <a:cs typeface="+mn-cs"/>
                      </a:endParaRPr>
                    </a:p>
                  </a:txBody>
                  <a:tcPr marT="45712" marB="45712"/>
                </a:tc>
              </a:tr>
              <a:tr h="28955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11-17-1726</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Yongho</a:t>
                      </a:r>
                      <a:r>
                        <a:rPr lang="en-US" sz="1600" strike="noStrike" kern="1200" baseline="0" dirty="0" smtClean="0">
                          <a:solidFill>
                            <a:schemeClr val="dk1"/>
                          </a:solidFill>
                          <a:latin typeface="+mn-lt"/>
                          <a:ea typeface="+mn-ea"/>
                          <a:cs typeface="+mn-cs"/>
                        </a:rPr>
                        <a:t> Seok</a:t>
                      </a:r>
                      <a:endParaRPr lang="en-US" sz="16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Secure Ranging Measurement</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Technical</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30</a:t>
                      </a:r>
                      <a:r>
                        <a:rPr lang="en-US" sz="1600" baseline="0" dirty="0" smtClean="0"/>
                        <a:t> min</a:t>
                      </a:r>
                      <a:endParaRPr lang="en-US" sz="1600" dirty="0" smtClean="0"/>
                    </a:p>
                  </a:txBody>
                  <a:tcPr marT="45712" marB="45712"/>
                </a:tc>
              </a:tr>
              <a:tr h="289552">
                <a:tc>
                  <a:txBody>
                    <a:bodyPr/>
                    <a:lstStyle/>
                    <a:p>
                      <a:pPr marL="0" algn="l" defTabSz="914400" rtl="0" eaLnBrk="1" latinLnBrk="0" hangingPunct="1"/>
                      <a:r>
                        <a:rPr lang="en-US" sz="1600" strike="noStrike" kern="1200" dirty="0" smtClean="0">
                          <a:solidFill>
                            <a:schemeClr val="dk1"/>
                          </a:solidFill>
                          <a:latin typeface="+mn-lt"/>
                          <a:ea typeface="+mn-ea"/>
                          <a:cs typeface="+mn-cs"/>
                        </a:rPr>
                        <a:t>11-17-1747</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Rob</a:t>
                      </a:r>
                      <a:r>
                        <a:rPr lang="en-US" sz="1600" strike="noStrike" kern="1200" baseline="0" dirty="0" smtClean="0">
                          <a:solidFill>
                            <a:schemeClr val="dk1"/>
                          </a:solidFill>
                          <a:latin typeface="+mn-lt"/>
                          <a:ea typeface="+mn-ea"/>
                          <a:cs typeface="+mn-cs"/>
                        </a:rPr>
                        <a:t> Sun</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FTM with</a:t>
                      </a:r>
                      <a:r>
                        <a:rPr lang="en-US" sz="1600" strike="noStrike" kern="1200" baseline="0" noProof="0" dirty="0" smtClean="0">
                          <a:solidFill>
                            <a:schemeClr val="dk1"/>
                          </a:solidFill>
                          <a:latin typeface="+mn-lt"/>
                          <a:ea typeface="+mn-ea"/>
                          <a:cs typeface="+mn-cs"/>
                        </a:rPr>
                        <a:t> DB Protocol</a:t>
                      </a:r>
                      <a:endParaRPr lang="en-US" sz="1600" strike="noStrike" kern="1200" noProof="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Technical</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35 min as</a:t>
                      </a:r>
                      <a:r>
                        <a:rPr lang="en-US" sz="1400" kern="1200" baseline="0" dirty="0" smtClean="0">
                          <a:solidFill>
                            <a:schemeClr val="dk1"/>
                          </a:solidFill>
                          <a:latin typeface="+mn-lt"/>
                          <a:ea typeface="+mn-ea"/>
                          <a:cs typeface="+mn-cs"/>
                        </a:rPr>
                        <a:t> time permits</a:t>
                      </a:r>
                      <a:endParaRPr lang="en-US" sz="1400" kern="1200" dirty="0">
                        <a:solidFill>
                          <a:schemeClr val="dk1"/>
                        </a:solidFill>
                        <a:latin typeface="+mn-lt"/>
                        <a:ea typeface="+mn-ea"/>
                        <a:cs typeface="+mn-cs"/>
                      </a:endParaRPr>
                    </a:p>
                  </a:txBody>
                  <a:tcPr marT="45712" marB="45712"/>
                </a:tc>
              </a:tr>
              <a:tr h="289552">
                <a:tc>
                  <a:txBody>
                    <a:bodyPr/>
                    <a:lstStyle/>
                    <a:p>
                      <a:pPr marL="0" algn="l" defTabSz="914400" rtl="0" eaLnBrk="1" latinLnBrk="0" hangingPunct="1"/>
                      <a:r>
                        <a:rPr lang="en-US" sz="1600" strike="noStrike" kern="1200" dirty="0" smtClean="0">
                          <a:solidFill>
                            <a:schemeClr val="dk1"/>
                          </a:solidFill>
                          <a:latin typeface="+mn-lt"/>
                          <a:ea typeface="+mn-ea"/>
                          <a:cs typeface="+mn-cs"/>
                        </a:rPr>
                        <a:t>11-17-1758</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Erik Lindskog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Further</a:t>
                      </a:r>
                      <a:r>
                        <a:rPr lang="en-US" sz="1600" strike="noStrike" kern="1200" baseline="0" noProof="0" dirty="0" smtClean="0">
                          <a:solidFill>
                            <a:schemeClr val="dk1"/>
                          </a:solidFill>
                          <a:latin typeface="+mn-lt"/>
                          <a:ea typeface="+mn-ea"/>
                          <a:cs typeface="+mn-cs"/>
                        </a:rPr>
                        <a:t> Scalable Location Performance Analysis</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Technical</a:t>
                      </a:r>
                      <a:endParaRPr lang="en-US" sz="1600" strike="noStrike" kern="1200" dirty="0">
                        <a:solidFill>
                          <a:schemeClr val="dk1"/>
                        </a:solidFill>
                        <a:latin typeface="+mn-lt"/>
                        <a:ea typeface="+mn-ea"/>
                        <a:cs typeface="+mn-cs"/>
                      </a:endParaRPr>
                    </a:p>
                  </a:txBody>
                  <a:tcPr marT="45712" marB="45712"/>
                </a:tc>
                <a:tc>
                  <a:txBody>
                    <a:bodyPr/>
                    <a:lstStyle/>
                    <a:p>
                      <a:r>
                        <a:rPr lang="en-US" sz="1600" dirty="0" smtClean="0"/>
                        <a:t>35</a:t>
                      </a:r>
                      <a:r>
                        <a:rPr lang="en-US" sz="1600" baseline="0" dirty="0" smtClean="0"/>
                        <a:t> min</a:t>
                      </a:r>
                      <a:endParaRPr lang="en-US" sz="1600" dirty="0"/>
                    </a:p>
                  </a:txBody>
                  <a:tcPr marT="45712" marB="45712"/>
                </a:tc>
              </a:tr>
              <a:tr h="289552">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noProof="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17874328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48</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Tree>
    <p:extLst>
      <p:ext uri="{BB962C8B-B14F-4D97-AF65-F5344CB8AC3E}">
        <p14:creationId xmlns:p14="http://schemas.microsoft.com/office/powerpoint/2010/main" val="18819968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23616797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156616262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16768070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#5</a:t>
            </a:r>
            <a:endParaRPr lang="en-US" altLang="en-US" sz="2000" dirty="0"/>
          </a:p>
          <a:p>
            <a:endParaRPr lang="en-US" sz="3600" dirty="0"/>
          </a:p>
        </p:txBody>
      </p:sp>
    </p:spTree>
    <p:extLst>
      <p:ext uri="{BB962C8B-B14F-4D97-AF65-F5344CB8AC3E}">
        <p14:creationId xmlns:p14="http://schemas.microsoft.com/office/powerpoint/2010/main" val="12626117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smtClean="0">
                <a:solidFill>
                  <a:schemeClr val="tx2"/>
                </a:solidFill>
              </a:rPr>
              <a:t>5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(as time permits</a:t>
            </a:r>
            <a:r>
              <a:rPr lang="en-US" altLang="en-US" sz="2000" b="0" dirty="0" smtClean="0"/>
              <a:t>):</a:t>
            </a:r>
          </a:p>
          <a:p>
            <a:pPr lvl="1" algn="just">
              <a:spcBef>
                <a:spcPct val="20000"/>
              </a:spcBef>
              <a:buFontTx/>
              <a:buChar char="•"/>
            </a:pPr>
            <a:r>
              <a:rPr lang="en-US" dirty="0" smtClean="0"/>
              <a:t>SFD related </a:t>
            </a:r>
          </a:p>
          <a:p>
            <a:pPr lvl="1" algn="just">
              <a:spcBef>
                <a:spcPct val="20000"/>
              </a:spcBef>
              <a:buFontTx/>
              <a:buChar char="•"/>
            </a:pPr>
            <a:r>
              <a:rPr lang="en-US" dirty="0" smtClean="0"/>
              <a:t>Technical nature</a:t>
            </a:r>
            <a:endParaRPr lang="en-US" b="0" dirty="0"/>
          </a:p>
          <a:p>
            <a:pPr algn="just">
              <a:spcBef>
                <a:spcPct val="20000"/>
              </a:spcBef>
              <a:buFontTx/>
              <a:buChar char="•"/>
            </a:pPr>
            <a:r>
              <a:rPr lang="en-US" altLang="en-US" sz="2000" b="0" dirty="0"/>
              <a:t>Review TG timelines (10 min – special order)</a:t>
            </a:r>
          </a:p>
          <a:p>
            <a:pPr algn="just">
              <a:spcBef>
                <a:spcPct val="20000"/>
              </a:spcBef>
              <a:buFontTx/>
              <a:buChar char="•"/>
            </a:pPr>
            <a:r>
              <a:rPr lang="en-US" altLang="en-US" sz="2000" b="0" dirty="0"/>
              <a:t>Set goals for Nov. meeting (5min – special order)</a:t>
            </a:r>
          </a:p>
          <a:p>
            <a:pPr algn="just">
              <a:spcBef>
                <a:spcPct val="20000"/>
              </a:spcBef>
              <a:buFontTx/>
              <a:buChar char="•"/>
            </a:pPr>
            <a:r>
              <a:rPr lang="en-US" altLang="en-US" sz="2000" b="0" dirty="0"/>
              <a:t>Set teleconference times (5min – special order)</a:t>
            </a:r>
          </a:p>
          <a:p>
            <a:endParaRPr lang="en-US" sz="2000" dirty="0"/>
          </a:p>
        </p:txBody>
      </p:sp>
    </p:spTree>
    <p:extLst>
      <p:ext uri="{BB962C8B-B14F-4D97-AF65-F5344CB8AC3E}">
        <p14:creationId xmlns:p14="http://schemas.microsoft.com/office/powerpoint/2010/main" val="24949694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smtClean="0">
                <a:solidFill>
                  <a:schemeClr val="tx2"/>
                </a:solidFill>
              </a:rPr>
              <a:t>#5</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618672834"/>
              </p:ext>
            </p:extLst>
          </p:nvPr>
        </p:nvGraphicFramePr>
        <p:xfrm>
          <a:off x="323528" y="1556792"/>
          <a:ext cx="8640961" cy="2717650"/>
        </p:xfrm>
        <a:graphic>
          <a:graphicData uri="http://schemas.openxmlformats.org/drawingml/2006/table">
            <a:tbl>
              <a:tblPr firstRow="1" bandRow="1">
                <a:tableStyleId>{21E4AEA4-8DFA-4A89-87EB-49C32662AFE0}</a:tableStyleId>
              </a:tblPr>
              <a:tblGrid>
                <a:gridCol w="1296144"/>
                <a:gridCol w="1656184"/>
                <a:gridCol w="2808312"/>
                <a:gridCol w="1368152"/>
                <a:gridCol w="1512169"/>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274315">
                <a:tc>
                  <a:txBody>
                    <a:bodyPr/>
                    <a:lstStyle/>
                    <a:p>
                      <a:r>
                        <a:rPr lang="en-US" sz="1600" dirty="0" smtClean="0"/>
                        <a:t>11-17-1209</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Sep 2017</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10</a:t>
                      </a:r>
                      <a:r>
                        <a:rPr lang="en-US" sz="1600" kern="1200" baseline="0" dirty="0" smtClean="0">
                          <a:solidFill>
                            <a:schemeClr val="dk1"/>
                          </a:solidFill>
                          <a:latin typeface="+mn-lt"/>
                          <a:ea typeface="+mn-ea"/>
                          <a:cs typeface="+mn-cs"/>
                        </a:rPr>
                        <a:t> min</a:t>
                      </a:r>
                      <a:endParaRPr lang="en-US" sz="1600" kern="1200" dirty="0">
                        <a:solidFill>
                          <a:schemeClr val="dk1"/>
                        </a:solidFill>
                        <a:latin typeface="+mn-lt"/>
                        <a:ea typeface="+mn-ea"/>
                        <a:cs typeface="+mn-cs"/>
                      </a:endParaRPr>
                    </a:p>
                  </a:txBody>
                  <a:tcPr marT="45712" marB="45712"/>
                </a:tc>
              </a:tr>
              <a:tr h="274315">
                <a:tc>
                  <a:txBody>
                    <a:bodyPr/>
                    <a:lstStyle/>
                    <a:p>
                      <a:pPr marL="0" algn="l" defTabSz="914400" rtl="0" eaLnBrk="1" latinLnBrk="0" hangingPunct="1"/>
                      <a:r>
                        <a:rPr lang="en-US" sz="1600" strike="noStrike" kern="1200" dirty="0" smtClean="0">
                          <a:solidFill>
                            <a:schemeClr val="dk1"/>
                          </a:solidFill>
                          <a:latin typeface="+mn-lt"/>
                          <a:ea typeface="+mn-ea"/>
                          <a:cs typeface="+mn-cs"/>
                        </a:rPr>
                        <a:t>11-17-1747</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Rob</a:t>
                      </a:r>
                      <a:r>
                        <a:rPr lang="en-US" sz="1600" strike="noStrike" kern="1200" baseline="0" dirty="0" smtClean="0">
                          <a:solidFill>
                            <a:schemeClr val="dk1"/>
                          </a:solidFill>
                          <a:latin typeface="+mn-lt"/>
                          <a:ea typeface="+mn-ea"/>
                          <a:cs typeface="+mn-cs"/>
                        </a:rPr>
                        <a:t> Sun</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FTM with</a:t>
                      </a:r>
                      <a:r>
                        <a:rPr lang="en-US" sz="1600" strike="noStrike" kern="1200" baseline="0" noProof="0" dirty="0" smtClean="0">
                          <a:solidFill>
                            <a:schemeClr val="dk1"/>
                          </a:solidFill>
                          <a:latin typeface="+mn-lt"/>
                          <a:ea typeface="+mn-ea"/>
                          <a:cs typeface="+mn-cs"/>
                        </a:rPr>
                        <a:t> DB Protocol</a:t>
                      </a:r>
                      <a:endParaRPr lang="en-US" sz="1600" strike="noStrike" kern="1200" noProof="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Technical</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35 min as needed</a:t>
                      </a:r>
                      <a:endParaRPr lang="en-US" sz="1400" kern="1200" dirty="0">
                        <a:solidFill>
                          <a:schemeClr val="dk1"/>
                        </a:solidFill>
                        <a:latin typeface="+mn-lt"/>
                        <a:ea typeface="+mn-ea"/>
                        <a:cs typeface="+mn-cs"/>
                      </a:endParaRPr>
                    </a:p>
                  </a:txBody>
                  <a:tcPr marT="45712" marB="45712"/>
                </a:tc>
              </a:tr>
              <a:tr h="548629">
                <a:tc>
                  <a:txBody>
                    <a:bodyPr/>
                    <a:lstStyle/>
                    <a:p>
                      <a:pPr marL="0" algn="l" defTabSz="914400" rtl="0" eaLnBrk="1" latinLnBrk="0" hangingPunct="1"/>
                      <a:r>
                        <a:rPr lang="en-US" sz="1600" strike="noStrike" kern="1200" dirty="0" smtClean="0">
                          <a:solidFill>
                            <a:schemeClr val="dk1"/>
                          </a:solidFill>
                          <a:latin typeface="+mn-lt"/>
                          <a:ea typeface="+mn-ea"/>
                          <a:cs typeface="+mn-cs"/>
                        </a:rPr>
                        <a:t>11-17-1758</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Erik Lindskog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Further</a:t>
                      </a:r>
                      <a:r>
                        <a:rPr lang="en-US" sz="1600" strike="noStrike" kern="1200" baseline="0" noProof="0" dirty="0" smtClean="0">
                          <a:solidFill>
                            <a:schemeClr val="dk1"/>
                          </a:solidFill>
                          <a:latin typeface="+mn-lt"/>
                          <a:ea typeface="+mn-ea"/>
                          <a:cs typeface="+mn-cs"/>
                        </a:rPr>
                        <a:t> Scalable Location Performance Analysis</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Technical</a:t>
                      </a:r>
                      <a:endParaRPr lang="en-US" sz="1600" strike="noStrike" kern="1200" dirty="0">
                        <a:solidFill>
                          <a:schemeClr val="dk1"/>
                        </a:solidFill>
                        <a:latin typeface="+mn-lt"/>
                        <a:ea typeface="+mn-ea"/>
                        <a:cs typeface="+mn-cs"/>
                      </a:endParaRPr>
                    </a:p>
                  </a:txBody>
                  <a:tcPr marT="45712" marB="45712"/>
                </a:tc>
                <a:tc>
                  <a:txBody>
                    <a:bodyPr/>
                    <a:lstStyle/>
                    <a:p>
                      <a:r>
                        <a:rPr lang="en-US" sz="1600" dirty="0" smtClean="0"/>
                        <a:t>35</a:t>
                      </a:r>
                      <a:r>
                        <a:rPr lang="en-US" sz="1600" baseline="0" dirty="0" smtClean="0"/>
                        <a:t> min</a:t>
                      </a:r>
                      <a:endParaRPr lang="en-US" sz="1600" dirty="0"/>
                    </a:p>
                  </a:txBody>
                  <a:tcPr marT="45712" marB="45712"/>
                </a:tc>
              </a:tr>
              <a:tr h="548629">
                <a:tc>
                  <a:txBody>
                    <a:bodyPr/>
                    <a:lstStyle/>
                    <a:p>
                      <a:endParaRPr lang="en-US" dirty="0"/>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r>
              <a:tr h="548629">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tr>
            </a:tbl>
          </a:graphicData>
        </a:graphic>
      </p:graphicFrame>
    </p:spTree>
    <p:extLst>
      <p:ext uri="{BB962C8B-B14F-4D97-AF65-F5344CB8AC3E}">
        <p14:creationId xmlns:p14="http://schemas.microsoft.com/office/powerpoint/2010/main" val="541425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54</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Tree>
    <p:extLst>
      <p:ext uri="{BB962C8B-B14F-4D97-AF65-F5344CB8AC3E}">
        <p14:creationId xmlns:p14="http://schemas.microsoft.com/office/powerpoint/2010/main" val="21842258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26362438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#6</a:t>
            </a:r>
            <a:endParaRPr lang="en-US" altLang="en-US" sz="2000" dirty="0"/>
          </a:p>
          <a:p>
            <a:endParaRPr lang="en-US" sz="3600" dirty="0"/>
          </a:p>
        </p:txBody>
      </p:sp>
    </p:spTree>
    <p:extLst>
      <p:ext uri="{BB962C8B-B14F-4D97-AF65-F5344CB8AC3E}">
        <p14:creationId xmlns:p14="http://schemas.microsoft.com/office/powerpoint/2010/main" val="27299261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6</a:t>
            </a:r>
            <a:r>
              <a:rPr lang="en-US" altLang="en-US" dirty="0" smtClean="0">
                <a:solidFill>
                  <a:schemeClr val="tx2"/>
                </a:solidFill>
              </a:rPr>
              <a:t>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Review </a:t>
            </a:r>
            <a:r>
              <a:rPr lang="en-US" altLang="en-US" sz="2000" b="0" dirty="0"/>
              <a:t>TG timelines (10 min – special order)</a:t>
            </a:r>
          </a:p>
          <a:p>
            <a:pPr algn="just">
              <a:spcBef>
                <a:spcPct val="20000"/>
              </a:spcBef>
              <a:buFontTx/>
              <a:buChar char="•"/>
            </a:pPr>
            <a:r>
              <a:rPr lang="en-US" altLang="en-US" sz="2000" b="0" dirty="0"/>
              <a:t>Set goals for Nov. meeting (5min – special order)</a:t>
            </a:r>
          </a:p>
          <a:p>
            <a:pPr algn="just">
              <a:spcBef>
                <a:spcPct val="20000"/>
              </a:spcBef>
              <a:buFontTx/>
              <a:buChar char="•"/>
            </a:pPr>
            <a:r>
              <a:rPr lang="en-US" altLang="en-US" sz="2000" b="0" dirty="0"/>
              <a:t>Set teleconference times (5min – special order)</a:t>
            </a:r>
          </a:p>
          <a:p>
            <a:endParaRPr lang="en-US" sz="2000" dirty="0"/>
          </a:p>
        </p:txBody>
      </p:sp>
    </p:spTree>
    <p:extLst>
      <p:ext uri="{BB962C8B-B14F-4D97-AF65-F5344CB8AC3E}">
        <p14:creationId xmlns:p14="http://schemas.microsoft.com/office/powerpoint/2010/main" val="6544631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smtClean="0">
                <a:solidFill>
                  <a:schemeClr val="tx2"/>
                </a:solidFill>
              </a:rPr>
              <a:t>#6</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3584456130"/>
              </p:ext>
            </p:extLst>
          </p:nvPr>
        </p:nvGraphicFramePr>
        <p:xfrm>
          <a:off x="323528" y="1556792"/>
          <a:ext cx="8640961" cy="2961490"/>
        </p:xfrm>
        <a:graphic>
          <a:graphicData uri="http://schemas.openxmlformats.org/drawingml/2006/table">
            <a:tbl>
              <a:tblPr firstRow="1" bandRow="1">
                <a:tableStyleId>{21E4AEA4-8DFA-4A89-87EB-49C32662AFE0}</a:tableStyleId>
              </a:tblPr>
              <a:tblGrid>
                <a:gridCol w="1296144"/>
                <a:gridCol w="1656184"/>
                <a:gridCol w="2808312"/>
                <a:gridCol w="1368152"/>
                <a:gridCol w="1512169"/>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274315">
                <a:tc>
                  <a:txBody>
                    <a:bodyPr/>
                    <a:lstStyle/>
                    <a:p>
                      <a:r>
                        <a:rPr lang="en-US" sz="1600" dirty="0" smtClean="0"/>
                        <a:t>11-17-1209</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Sep 2017</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10</a:t>
                      </a:r>
                      <a:r>
                        <a:rPr lang="en-US" sz="1600" kern="1200" baseline="0" dirty="0" smtClean="0">
                          <a:solidFill>
                            <a:schemeClr val="dk1"/>
                          </a:solidFill>
                          <a:latin typeface="+mn-lt"/>
                          <a:ea typeface="+mn-ea"/>
                          <a:cs typeface="+mn-cs"/>
                        </a:rPr>
                        <a:t> min</a:t>
                      </a:r>
                      <a:endParaRPr lang="en-US" sz="1600" kern="1200" dirty="0">
                        <a:solidFill>
                          <a:schemeClr val="dk1"/>
                        </a:solidFill>
                        <a:latin typeface="+mn-lt"/>
                        <a:ea typeface="+mn-ea"/>
                        <a:cs typeface="+mn-cs"/>
                      </a:endParaRPr>
                    </a:p>
                  </a:txBody>
                  <a:tcPr marT="45712" marB="45712"/>
                </a:tc>
              </a:tr>
              <a:tr h="54862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11-17-1726</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smtClean="0">
                          <a:solidFill>
                            <a:schemeClr val="dk1"/>
                          </a:solidFill>
                          <a:latin typeface="+mn-lt"/>
                          <a:ea typeface="+mn-ea"/>
                          <a:cs typeface="+mn-cs"/>
                        </a:rPr>
                        <a:t>Yongho</a:t>
                      </a:r>
                      <a:r>
                        <a:rPr lang="en-US" sz="1600" strike="noStrike" kern="1200" baseline="0" smtClean="0">
                          <a:solidFill>
                            <a:schemeClr val="dk1"/>
                          </a:solidFill>
                          <a:latin typeface="+mn-lt"/>
                          <a:ea typeface="+mn-ea"/>
                          <a:cs typeface="+mn-cs"/>
                        </a:rPr>
                        <a:t> Seok</a:t>
                      </a:r>
                      <a:endParaRPr lang="en-US" sz="16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smtClean="0">
                          <a:solidFill>
                            <a:schemeClr val="dk1"/>
                          </a:solidFill>
                          <a:latin typeface="+mn-lt"/>
                          <a:ea typeface="+mn-ea"/>
                          <a:cs typeface="+mn-cs"/>
                        </a:rPr>
                        <a:t>Secure Ranging Measurement</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smtClean="0">
                          <a:solidFill>
                            <a:schemeClr val="dk1"/>
                          </a:solidFill>
                          <a:latin typeface="+mn-lt"/>
                          <a:ea typeface="+mn-ea"/>
                          <a:cs typeface="+mn-cs"/>
                        </a:rPr>
                        <a:t>Technical</a:t>
                      </a: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30</a:t>
                      </a:r>
                      <a:r>
                        <a:rPr lang="en-US" sz="1600" baseline="0" dirty="0" smtClean="0"/>
                        <a:t> min as needed</a:t>
                      </a:r>
                      <a:endParaRPr lang="en-US" sz="1600" dirty="0" smtClean="0"/>
                    </a:p>
                  </a:txBody>
                  <a:tcPr marT="45712" marB="45712"/>
                </a:tc>
              </a:tr>
              <a:tr h="548629">
                <a:tc>
                  <a:txBody>
                    <a:bodyPr/>
                    <a:lstStyle/>
                    <a:p>
                      <a:pPr marL="0" algn="l" defTabSz="914400" rtl="0" eaLnBrk="1" latinLnBrk="0" hangingPunct="1"/>
                      <a:r>
                        <a:rPr lang="en-US" sz="1600" strike="noStrike" kern="1200" smtClean="0">
                          <a:solidFill>
                            <a:schemeClr val="dk1"/>
                          </a:solidFill>
                          <a:latin typeface="+mn-lt"/>
                          <a:ea typeface="+mn-ea"/>
                          <a:cs typeface="+mn-cs"/>
                        </a:rPr>
                        <a:t>11-17-1758</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smtClean="0">
                          <a:solidFill>
                            <a:schemeClr val="dk1"/>
                          </a:solidFill>
                          <a:latin typeface="+mn-lt"/>
                          <a:ea typeface="+mn-ea"/>
                          <a:cs typeface="+mn-cs"/>
                        </a:rPr>
                        <a:t>Erik Lindskog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smtClean="0">
                          <a:solidFill>
                            <a:schemeClr val="dk1"/>
                          </a:solidFill>
                          <a:latin typeface="+mn-lt"/>
                          <a:ea typeface="+mn-ea"/>
                          <a:cs typeface="+mn-cs"/>
                        </a:rPr>
                        <a:t>Further</a:t>
                      </a:r>
                      <a:r>
                        <a:rPr lang="en-US" sz="1600" strike="noStrike" kern="1200" baseline="0" noProof="0" smtClean="0">
                          <a:solidFill>
                            <a:schemeClr val="dk1"/>
                          </a:solidFill>
                          <a:latin typeface="+mn-lt"/>
                          <a:ea typeface="+mn-ea"/>
                          <a:cs typeface="+mn-cs"/>
                        </a:rPr>
                        <a:t> Scalable Location Performance Analysis</a:t>
                      </a:r>
                      <a:endParaRPr lang="en-US" sz="1600" strike="noStrike" kern="1200" baseline="0" noProof="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smtClean="0">
                          <a:solidFill>
                            <a:schemeClr val="dk1"/>
                          </a:solidFill>
                          <a:latin typeface="+mn-lt"/>
                          <a:ea typeface="+mn-ea"/>
                          <a:cs typeface="+mn-cs"/>
                        </a:rPr>
                        <a:t>Technical</a:t>
                      </a:r>
                      <a:endParaRPr lang="en-US" sz="1600" strike="noStrike" kern="1200" dirty="0">
                        <a:solidFill>
                          <a:schemeClr val="dk1"/>
                        </a:solidFill>
                        <a:latin typeface="+mn-lt"/>
                        <a:ea typeface="+mn-ea"/>
                        <a:cs typeface="+mn-cs"/>
                      </a:endParaRPr>
                    </a:p>
                  </a:txBody>
                  <a:tcPr marT="45712" marB="45712"/>
                </a:tc>
                <a:tc>
                  <a:txBody>
                    <a:bodyPr/>
                    <a:lstStyle/>
                    <a:p>
                      <a:r>
                        <a:rPr lang="en-US" sz="1600" dirty="0" smtClean="0"/>
                        <a:t>35</a:t>
                      </a:r>
                      <a:r>
                        <a:rPr lang="en-US" sz="1600" baseline="0" dirty="0" smtClean="0"/>
                        <a:t> min as needed</a:t>
                      </a:r>
                      <a:endParaRPr lang="en-US" sz="1600" dirty="0"/>
                    </a:p>
                  </a:txBody>
                  <a:tcPr marT="45712" marB="45712"/>
                </a:tc>
              </a:tr>
              <a:tr h="548629">
                <a:tc>
                  <a:txBody>
                    <a:bodyPr/>
                    <a:lstStyle/>
                    <a:p>
                      <a:endParaRPr lang="en-US" dirty="0"/>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r>
              <a:tr h="548629">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tr>
            </a:tbl>
          </a:graphicData>
        </a:graphic>
      </p:graphicFrame>
    </p:spTree>
    <p:extLst>
      <p:ext uri="{BB962C8B-B14F-4D97-AF65-F5344CB8AC3E}">
        <p14:creationId xmlns:p14="http://schemas.microsoft.com/office/powerpoint/2010/main" val="25046120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59</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Nov 2017</a:t>
            </a:r>
            <a:endParaRPr lang="en-GB" dirty="0"/>
          </a:p>
        </p:txBody>
      </p:sp>
    </p:spTree>
    <p:extLst>
      <p:ext uri="{BB962C8B-B14F-4D97-AF65-F5344CB8AC3E}">
        <p14:creationId xmlns:p14="http://schemas.microsoft.com/office/powerpoint/2010/main" val="23671888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66936"/>
          </a:xfrm>
        </p:spPr>
        <p:txBody>
          <a:bodyPr/>
          <a:lstStyle/>
          <a:p>
            <a:r>
              <a:rPr lang="en-US" altLang="en-US" u="sng" dirty="0">
                <a:solidFill>
                  <a:schemeClr val="accent2"/>
                </a:solidFill>
              </a:rPr>
              <a:t>Participants, Patents, and Duty to Inform</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
        <p:nvSpPr>
          <p:cNvPr id="7" name="Rectangle 1027"/>
          <p:cNvSpPr txBox="1">
            <a:spLocks noChangeArrowheads="1"/>
          </p:cNvSpPr>
          <p:nvPr/>
        </p:nvSpPr>
        <p:spPr bwMode="auto">
          <a:xfrm>
            <a:off x="0" y="1340768"/>
            <a:ext cx="9144000" cy="5334000"/>
          </a:xfrm>
          <a:prstGeom prst="rect">
            <a:avLst/>
          </a:prstGeom>
          <a:noFill/>
          <a:ln w="9525">
            <a:noFill/>
            <a:round/>
            <a:headEnd/>
            <a:tailEnd/>
          </a:ln>
          <a:effectLst/>
        </p:spPr>
        <p:txBody>
          <a:bodyPr vert="horz" wrap="square" lIns="91440" tIns="45720" rIns="91440" bIns="4572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buFont typeface="Monotype Sorts"/>
              <a:buNone/>
            </a:pPr>
            <a:r>
              <a:rPr lang="en-US" altLang="en-US" sz="1800" kern="0" dirty="0" smtClean="0"/>
              <a:t>All participants in this meeting have certain obligations under the IEEE-SA Patent Policy. </a:t>
            </a:r>
          </a:p>
          <a:p>
            <a:pPr lvl="1">
              <a:buFont typeface="Arial" pitchFamily="34" charset="0"/>
              <a:buChar char="•"/>
            </a:pPr>
            <a:r>
              <a:rPr lang="en-US" altLang="en-US" sz="1800" b="1" kern="0" dirty="0" smtClean="0">
                <a:solidFill>
                  <a:srgbClr val="003399"/>
                </a:solidFill>
              </a:rPr>
              <a:t>Participants [Note: </a:t>
            </a:r>
            <a:r>
              <a:rPr lang="en-GB" altLang="en-US" sz="1800" b="1" kern="0" dirty="0" smtClean="0">
                <a:solidFill>
                  <a:srgbClr val="003399"/>
                </a:solidFill>
              </a:rPr>
              <a:t>Quoted text excerpted from IEEE-SA Standards Board Bylaws </a:t>
            </a:r>
            <a:r>
              <a:rPr lang="en-GB" altLang="en-US" sz="1800" b="1" kern="0" dirty="0" err="1" smtClean="0">
                <a:solidFill>
                  <a:srgbClr val="003399"/>
                </a:solidFill>
              </a:rPr>
              <a:t>subclause</a:t>
            </a:r>
            <a:r>
              <a:rPr lang="en-GB" altLang="en-US" sz="1800" b="1" kern="0" dirty="0" smtClean="0">
                <a:solidFill>
                  <a:srgbClr val="003399"/>
                </a:solidFill>
              </a:rPr>
              <a:t> 6.2</a:t>
            </a:r>
            <a:r>
              <a:rPr lang="en-US" altLang="en-US" sz="1800" b="1" kern="0" dirty="0" smtClean="0">
                <a:solidFill>
                  <a:srgbClr val="003399"/>
                </a:solidFill>
              </a:rPr>
              <a:t>]:</a:t>
            </a:r>
          </a:p>
          <a:p>
            <a:pPr lvl="2">
              <a:buFont typeface="Arial" pitchFamily="34" charset="0"/>
              <a:buChar char="•"/>
            </a:pPr>
            <a:r>
              <a:rPr lang="en-US" altLang="en-US" sz="1800" b="1" kern="0"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800" kern="0" dirty="0" smtClean="0"/>
          </a:p>
          <a:p>
            <a:pPr lvl="2">
              <a:buFont typeface="Arial" pitchFamily="34" charset="0"/>
              <a:buChar char="•"/>
            </a:pPr>
            <a:r>
              <a:rPr lang="en-US" altLang="en-US" sz="1800" b="1" kern="0"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800" b="1" kern="0"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800" b="1" kern="0" dirty="0" smtClean="0">
                <a:solidFill>
                  <a:srgbClr val="003399"/>
                </a:solidFill>
              </a:rPr>
              <a:t>Early identification of holders of potential Essential Patent Claims is strongly encouraged</a:t>
            </a:r>
          </a:p>
          <a:p>
            <a:pPr lvl="1">
              <a:buFont typeface="Arial" pitchFamily="34" charset="0"/>
              <a:buChar char="•"/>
            </a:pPr>
            <a:r>
              <a:rPr lang="en-US" altLang="en-US" sz="1800" b="1" kern="0" dirty="0" smtClean="0">
                <a:solidFill>
                  <a:srgbClr val="003399"/>
                </a:solidFill>
              </a:rPr>
              <a:t>No duty to perform a patent search</a:t>
            </a:r>
            <a:endParaRPr lang="en-US" altLang="en-US" sz="1800" kern="0" dirty="0"/>
          </a:p>
        </p:txBody>
      </p:sp>
    </p:spTree>
    <p:extLst>
      <p:ext uri="{BB962C8B-B14F-4D97-AF65-F5344CB8AC3E}">
        <p14:creationId xmlns:p14="http://schemas.microsoft.com/office/powerpoint/2010/main" val="3131564239"/>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
        <p:nvSpPr>
          <p:cNvPr id="8" name="Text Box 24"/>
          <p:cNvSpPr txBox="1">
            <a:spLocks noChangeArrowheads="1"/>
          </p:cNvSpPr>
          <p:nvPr/>
        </p:nvSpPr>
        <p:spPr bwMode="auto">
          <a:xfrm>
            <a:off x="74364" y="223211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11" name="Rectangle 10"/>
          <p:cNvSpPr>
            <a:spLocks noChangeArrowheads="1"/>
          </p:cNvSpPr>
          <p:nvPr/>
        </p:nvSpPr>
        <p:spPr bwMode="auto">
          <a:xfrm>
            <a:off x="119990" y="1844824"/>
            <a:ext cx="8989276"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6511536"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3" name="Rectangle 12"/>
          <p:cNvSpPr>
            <a:spLocks noChangeArrowheads="1"/>
          </p:cNvSpPr>
          <p:nvPr/>
        </p:nvSpPr>
        <p:spPr bwMode="auto">
          <a:xfrm>
            <a:off x="5246042" y="184482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4" name="Rectangle 13"/>
          <p:cNvSpPr>
            <a:spLocks noChangeArrowheads="1"/>
          </p:cNvSpPr>
          <p:nvPr/>
        </p:nvSpPr>
        <p:spPr bwMode="auto">
          <a:xfrm>
            <a:off x="2707935" y="184482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5" name="Rectangle 14"/>
          <p:cNvSpPr>
            <a:spLocks noChangeArrowheads="1"/>
          </p:cNvSpPr>
          <p:nvPr/>
        </p:nvSpPr>
        <p:spPr bwMode="auto">
          <a:xfrm>
            <a:off x="1392602" y="1844823"/>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6" name="Rectangle 15"/>
          <p:cNvSpPr>
            <a:spLocks noChangeArrowheads="1"/>
          </p:cNvSpPr>
          <p:nvPr/>
        </p:nvSpPr>
        <p:spPr bwMode="auto">
          <a:xfrm>
            <a:off x="119990" y="1844823"/>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7" name="Rectangle 16"/>
          <p:cNvSpPr>
            <a:spLocks noChangeArrowheads="1"/>
          </p:cNvSpPr>
          <p:nvPr/>
        </p:nvSpPr>
        <p:spPr bwMode="auto">
          <a:xfrm>
            <a:off x="3971649" y="1844823"/>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8" name="Text Box 29"/>
          <p:cNvSpPr txBox="1">
            <a:spLocks noChangeArrowheads="1"/>
          </p:cNvSpPr>
          <p:nvPr/>
        </p:nvSpPr>
        <p:spPr bwMode="auto">
          <a:xfrm flipH="1">
            <a:off x="8052350" y="2221522"/>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9" name="Isosceles Triangle 18"/>
          <p:cNvSpPr>
            <a:spLocks noChangeArrowheads="1"/>
          </p:cNvSpPr>
          <p:nvPr/>
        </p:nvSpPr>
        <p:spPr bwMode="auto">
          <a:xfrm>
            <a:off x="167026" y="224701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a:off x="8029176" y="2261942"/>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Isosceles Triangle 20"/>
          <p:cNvSpPr>
            <a:spLocks noChangeArrowheads="1"/>
          </p:cNvSpPr>
          <p:nvPr/>
        </p:nvSpPr>
        <p:spPr bwMode="auto">
          <a:xfrm>
            <a:off x="866400" y="225273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2" name="Rectangle 21"/>
          <p:cNvSpPr/>
          <p:nvPr/>
        </p:nvSpPr>
        <p:spPr>
          <a:xfrm>
            <a:off x="2513659" y="2871112"/>
            <a:ext cx="2483778" cy="156338"/>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3" name="Rectangle 22"/>
          <p:cNvSpPr/>
          <p:nvPr/>
        </p:nvSpPr>
        <p:spPr>
          <a:xfrm>
            <a:off x="475194" y="2683662"/>
            <a:ext cx="710728"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4" name="Rectangle 23"/>
          <p:cNvSpPr/>
          <p:nvPr/>
        </p:nvSpPr>
        <p:spPr>
          <a:xfrm>
            <a:off x="3187445" y="3030271"/>
            <a:ext cx="4892101"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Amendment text</a:t>
            </a:r>
          </a:p>
        </p:txBody>
      </p:sp>
      <p:sp>
        <p:nvSpPr>
          <p:cNvPr id="25" name="Rectangle 24"/>
          <p:cNvSpPr/>
          <p:nvPr/>
        </p:nvSpPr>
        <p:spPr>
          <a:xfrm>
            <a:off x="1185921" y="268366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6" name="Text Box 24"/>
          <p:cNvSpPr txBox="1">
            <a:spLocks noChangeArrowheads="1"/>
          </p:cNvSpPr>
          <p:nvPr/>
        </p:nvSpPr>
        <p:spPr bwMode="auto">
          <a:xfrm>
            <a:off x="98149" y="2681837"/>
            <a:ext cx="659530"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7" name="Rectangle 26"/>
          <p:cNvSpPr>
            <a:spLocks noChangeArrowheads="1"/>
          </p:cNvSpPr>
          <p:nvPr/>
        </p:nvSpPr>
        <p:spPr bwMode="auto">
          <a:xfrm>
            <a:off x="7804614"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8" name="Group 27"/>
          <p:cNvGrpSpPr/>
          <p:nvPr/>
        </p:nvGrpSpPr>
        <p:grpSpPr>
          <a:xfrm>
            <a:off x="1339290" y="1844824"/>
            <a:ext cx="6503157" cy="4176464"/>
            <a:chOff x="1339290" y="1268760"/>
            <a:chExt cx="6503157" cy="3782041"/>
          </a:xfrm>
        </p:grpSpPr>
        <p:sp>
          <p:nvSpPr>
            <p:cNvPr id="70"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1"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2"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3"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4"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5"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9" name="Text Box 26"/>
          <p:cNvSpPr txBox="1">
            <a:spLocks noChangeArrowheads="1"/>
          </p:cNvSpPr>
          <p:nvPr/>
        </p:nvSpPr>
        <p:spPr bwMode="auto">
          <a:xfrm flipH="1">
            <a:off x="6029548" y="2271910"/>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2.0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5-2019</a:t>
            </a:r>
            <a:endParaRPr lang="en-US" altLang="en-US" sz="800" dirty="0">
              <a:latin typeface="Arial" panose="020B0604020202020204" pitchFamily="34" charset="0"/>
              <a:cs typeface="Arial" panose="020B0604020202020204" pitchFamily="34" charset="0"/>
            </a:endParaRPr>
          </a:p>
        </p:txBody>
      </p:sp>
      <p:sp>
        <p:nvSpPr>
          <p:cNvPr id="30" name="Isosceles Triangle 29"/>
          <p:cNvSpPr>
            <a:spLocks noChangeArrowheads="1"/>
          </p:cNvSpPr>
          <p:nvPr/>
        </p:nvSpPr>
        <p:spPr bwMode="auto">
          <a:xfrm flipH="1">
            <a:off x="5887977" y="2264324"/>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1" name="Text Box 24"/>
          <p:cNvSpPr txBox="1">
            <a:spLocks noChangeArrowheads="1"/>
          </p:cNvSpPr>
          <p:nvPr/>
        </p:nvSpPr>
        <p:spPr bwMode="auto">
          <a:xfrm>
            <a:off x="5199338" y="2272091"/>
            <a:ext cx="5616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1.0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11-2018</a:t>
            </a:r>
            <a:endParaRPr lang="en-US" altLang="en-US" sz="800" dirty="0">
              <a:latin typeface="Arial" panose="020B0604020202020204" pitchFamily="34" charset="0"/>
              <a:cs typeface="Arial" panose="020B0604020202020204" pitchFamily="34" charset="0"/>
            </a:endParaRPr>
          </a:p>
        </p:txBody>
      </p:sp>
      <p:sp>
        <p:nvSpPr>
          <p:cNvPr id="32" name="Isosceles Triangle 31"/>
          <p:cNvSpPr>
            <a:spLocks noChangeArrowheads="1"/>
          </p:cNvSpPr>
          <p:nvPr/>
        </p:nvSpPr>
        <p:spPr bwMode="auto">
          <a:xfrm>
            <a:off x="5032526" y="225956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3" name="Isosceles Triangle 32"/>
          <p:cNvSpPr>
            <a:spLocks noChangeArrowheads="1"/>
          </p:cNvSpPr>
          <p:nvPr/>
        </p:nvSpPr>
        <p:spPr bwMode="auto">
          <a:xfrm>
            <a:off x="2441683" y="2275890"/>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4" name="Text Box 24"/>
          <p:cNvSpPr txBox="1">
            <a:spLocks noChangeArrowheads="1"/>
          </p:cNvSpPr>
          <p:nvPr/>
        </p:nvSpPr>
        <p:spPr bwMode="auto">
          <a:xfrm>
            <a:off x="1849178" y="2230830"/>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grpSp>
        <p:nvGrpSpPr>
          <p:cNvPr id="35" name="Group 34"/>
          <p:cNvGrpSpPr/>
          <p:nvPr/>
        </p:nvGrpSpPr>
        <p:grpSpPr>
          <a:xfrm>
            <a:off x="4139952" y="2244287"/>
            <a:ext cx="699794" cy="359852"/>
            <a:chOff x="3349527" y="1607958"/>
            <a:chExt cx="699794" cy="359852"/>
          </a:xfrm>
        </p:grpSpPr>
        <p:sp>
          <p:nvSpPr>
            <p:cNvPr id="68" name="Text Box 24"/>
            <p:cNvSpPr txBox="1">
              <a:spLocks noChangeArrowheads="1"/>
            </p:cNvSpPr>
            <p:nvPr/>
          </p:nvSpPr>
          <p:spPr bwMode="auto">
            <a:xfrm>
              <a:off x="3474848" y="1607958"/>
              <a:ext cx="574473"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0.1</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March 2018</a:t>
              </a:r>
              <a:endParaRPr lang="en-US" altLang="en-US" sz="600" dirty="0">
                <a:latin typeface="Arial" panose="020B0604020202020204" pitchFamily="34" charset="0"/>
                <a:cs typeface="Arial" panose="020B0604020202020204" pitchFamily="34" charset="0"/>
              </a:endParaRPr>
            </a:p>
          </p:txBody>
        </p:sp>
        <p:sp>
          <p:nvSpPr>
            <p:cNvPr id="69" name="Isosceles Triangle 68"/>
            <p:cNvSpPr>
              <a:spLocks noChangeArrowheads="1"/>
            </p:cNvSpPr>
            <p:nvPr/>
          </p:nvSpPr>
          <p:spPr bwMode="auto">
            <a:xfrm>
              <a:off x="3349527" y="162418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36" name="Text Box 24"/>
          <p:cNvSpPr txBox="1">
            <a:spLocks noChangeArrowheads="1"/>
          </p:cNvSpPr>
          <p:nvPr/>
        </p:nvSpPr>
        <p:spPr bwMode="auto">
          <a:xfrm>
            <a:off x="4080240" y="302745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37" name="Text Box 24"/>
          <p:cNvSpPr txBox="1">
            <a:spLocks noChangeArrowheads="1"/>
          </p:cNvSpPr>
          <p:nvPr/>
        </p:nvSpPr>
        <p:spPr bwMode="auto">
          <a:xfrm>
            <a:off x="1096725" y="2675472"/>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38" name="Text Box 24"/>
          <p:cNvSpPr txBox="1">
            <a:spLocks noChangeArrowheads="1"/>
          </p:cNvSpPr>
          <p:nvPr/>
        </p:nvSpPr>
        <p:spPr bwMode="auto">
          <a:xfrm>
            <a:off x="2339752" y="2860718"/>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39" name="TextBox 38"/>
          <p:cNvSpPr txBox="1"/>
          <p:nvPr/>
        </p:nvSpPr>
        <p:spPr>
          <a:xfrm>
            <a:off x="209157" y="3140968"/>
            <a:ext cx="97451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0" name="Rectangle 39"/>
          <p:cNvSpPr/>
          <p:nvPr/>
        </p:nvSpPr>
        <p:spPr>
          <a:xfrm>
            <a:off x="1185921" y="321677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1" name="TextBox 40"/>
          <p:cNvSpPr txBox="1"/>
          <p:nvPr/>
        </p:nvSpPr>
        <p:spPr>
          <a:xfrm>
            <a:off x="218568" y="3763924"/>
            <a:ext cx="926442"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2" name="TextBox 41"/>
          <p:cNvSpPr txBox="1"/>
          <p:nvPr/>
        </p:nvSpPr>
        <p:spPr>
          <a:xfrm>
            <a:off x="208283" y="4238344"/>
            <a:ext cx="926442"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3" name="TextBox 42"/>
          <p:cNvSpPr txBox="1"/>
          <p:nvPr/>
        </p:nvSpPr>
        <p:spPr>
          <a:xfrm>
            <a:off x="204625" y="4794948"/>
            <a:ext cx="926442"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4" name="Rectangle 43"/>
          <p:cNvSpPr/>
          <p:nvPr/>
        </p:nvSpPr>
        <p:spPr>
          <a:xfrm>
            <a:off x="2005377" y="3754382"/>
            <a:ext cx="1211685"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45" name="Rectangle 44"/>
          <p:cNvSpPr/>
          <p:nvPr/>
        </p:nvSpPr>
        <p:spPr>
          <a:xfrm>
            <a:off x="2006377" y="3753749"/>
            <a:ext cx="644461"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46" name="Rectangle 45"/>
          <p:cNvSpPr/>
          <p:nvPr/>
        </p:nvSpPr>
        <p:spPr>
          <a:xfrm>
            <a:off x="2513659" y="4407475"/>
            <a:ext cx="2483778"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7" name="Rectangle 46"/>
          <p:cNvSpPr/>
          <p:nvPr/>
        </p:nvSpPr>
        <p:spPr>
          <a:xfrm>
            <a:off x="1185921" y="4220027"/>
            <a:ext cx="2033064"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8" name="Rectangle 47"/>
          <p:cNvSpPr/>
          <p:nvPr/>
        </p:nvSpPr>
        <p:spPr>
          <a:xfrm>
            <a:off x="2513659" y="4982396"/>
            <a:ext cx="2483778"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9" name="Rectangle 48"/>
          <p:cNvSpPr/>
          <p:nvPr/>
        </p:nvSpPr>
        <p:spPr>
          <a:xfrm>
            <a:off x="1184525" y="4794948"/>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0" name="Rectangle 49"/>
          <p:cNvSpPr/>
          <p:nvPr/>
        </p:nvSpPr>
        <p:spPr>
          <a:xfrm>
            <a:off x="3187446" y="3943095"/>
            <a:ext cx="1809991"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1" name="Straight Connector 50"/>
          <p:cNvCxnSpPr/>
          <p:nvPr/>
        </p:nvCxnSpPr>
        <p:spPr bwMode="auto">
          <a:xfrm>
            <a:off x="467447" y="2899544"/>
            <a:ext cx="72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Connector 52"/>
          <p:cNvCxnSpPr/>
          <p:nvPr/>
        </p:nvCxnSpPr>
        <p:spPr bwMode="auto">
          <a:xfrm>
            <a:off x="1184524" y="4434263"/>
            <a:ext cx="2052000"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Straight Connector 53"/>
          <p:cNvCxnSpPr/>
          <p:nvPr/>
        </p:nvCxnSpPr>
        <p:spPr bwMode="auto">
          <a:xfrm>
            <a:off x="1199765" y="3429000"/>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Straight Connector 54"/>
          <p:cNvCxnSpPr/>
          <p:nvPr/>
        </p:nvCxnSpPr>
        <p:spPr bwMode="auto">
          <a:xfrm>
            <a:off x="1200323" y="2899544"/>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170516" y="4996494"/>
            <a:ext cx="205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Rectangle 57"/>
          <p:cNvSpPr/>
          <p:nvPr/>
        </p:nvSpPr>
        <p:spPr>
          <a:xfrm>
            <a:off x="2513659" y="5485977"/>
            <a:ext cx="2483778" cy="2020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9" name="TextBox 58"/>
          <p:cNvSpPr txBox="1"/>
          <p:nvPr/>
        </p:nvSpPr>
        <p:spPr>
          <a:xfrm>
            <a:off x="269862" y="5266822"/>
            <a:ext cx="878097" cy="351026"/>
          </a:xfrm>
          <a:prstGeom prst="rect">
            <a:avLst/>
          </a:prstGeom>
          <a:noFill/>
        </p:spPr>
        <p:txBody>
          <a:bodyPr wrap="square" lIns="0" tIns="0" rIns="0" bIns="0" rtlCol="0">
            <a:noAutofit/>
          </a:bodyPr>
          <a:lstStyle/>
          <a:p>
            <a:r>
              <a:rPr lang="en-US" sz="1100" dirty="0" smtClean="0">
                <a:solidFill>
                  <a:schemeClr val="tx1"/>
                </a:solidFill>
              </a:rPr>
              <a:t>Angular in</a:t>
            </a:r>
          </a:p>
          <a:p>
            <a:r>
              <a:rPr lang="en-US" sz="1100" dirty="0" smtClean="0">
                <a:solidFill>
                  <a:schemeClr val="tx1"/>
                </a:solidFill>
              </a:rPr>
              <a:t> &lt;6Ghz</a:t>
            </a:r>
            <a:endParaRPr lang="en-US" sz="1100" dirty="0">
              <a:solidFill>
                <a:schemeClr val="tx1"/>
              </a:solidFill>
            </a:endParaRPr>
          </a:p>
        </p:txBody>
      </p:sp>
      <p:sp>
        <p:nvSpPr>
          <p:cNvPr id="60" name="Rectangle 59"/>
          <p:cNvSpPr/>
          <p:nvPr/>
        </p:nvSpPr>
        <p:spPr>
          <a:xfrm>
            <a:off x="2003247" y="5296357"/>
            <a:ext cx="127591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61" name="Oval Callout 60"/>
          <p:cNvSpPr/>
          <p:nvPr/>
        </p:nvSpPr>
        <p:spPr bwMode="auto">
          <a:xfrm>
            <a:off x="5348681" y="3356364"/>
            <a:ext cx="729796"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6418793" y="3403699"/>
            <a:ext cx="729796" cy="350050"/>
          </a:xfrm>
          <a:prstGeom prst="wedgeEllipseCallout">
            <a:avLst>
              <a:gd name="adj1" fmla="val -243182"/>
              <a:gd name="adj2" fmla="val -1853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3107923" y="2267934"/>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4" name="Text Box 24"/>
          <p:cNvSpPr txBox="1">
            <a:spLocks noChangeArrowheads="1"/>
          </p:cNvSpPr>
          <p:nvPr/>
        </p:nvSpPr>
        <p:spPr bwMode="auto">
          <a:xfrm>
            <a:off x="3144537" y="2221522"/>
            <a:ext cx="73110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65" name="Text Box 24"/>
          <p:cNvSpPr txBox="1">
            <a:spLocks noChangeArrowheads="1"/>
          </p:cNvSpPr>
          <p:nvPr/>
        </p:nvSpPr>
        <p:spPr bwMode="auto">
          <a:xfrm>
            <a:off x="1013037" y="223409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6" name="Straight Connector 65"/>
          <p:cNvCxnSpPr/>
          <p:nvPr/>
        </p:nvCxnSpPr>
        <p:spPr bwMode="auto">
          <a:xfrm>
            <a:off x="2003247" y="3977809"/>
            <a:ext cx="12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2521868" y="4618712"/>
            <a:ext cx="20402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Straight Connector 81"/>
          <p:cNvCxnSpPr/>
          <p:nvPr/>
        </p:nvCxnSpPr>
        <p:spPr bwMode="auto">
          <a:xfrm>
            <a:off x="2002572" y="5517232"/>
            <a:ext cx="18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Straight Connector 82"/>
          <p:cNvCxnSpPr/>
          <p:nvPr/>
        </p:nvCxnSpPr>
        <p:spPr bwMode="auto">
          <a:xfrm>
            <a:off x="2519150" y="3059295"/>
            <a:ext cx="86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itle 1"/>
          <p:cNvSpPr>
            <a:spLocks noGrp="1"/>
          </p:cNvSpPr>
          <p:nvPr>
            <p:ph type="title"/>
          </p:nvPr>
        </p:nvSpPr>
        <p:spPr/>
        <p:txBody>
          <a:bodyPr/>
          <a:lstStyle/>
          <a:p>
            <a:r>
              <a:rPr lang="en-US" dirty="0" smtClean="0"/>
              <a:t>Current Approved Timelines</a:t>
            </a:r>
            <a:endParaRPr lang="en-US" dirty="0"/>
          </a:p>
        </p:txBody>
      </p:sp>
      <p:sp>
        <p:nvSpPr>
          <p:cNvPr id="88" name="Rectangle 87"/>
          <p:cNvSpPr/>
          <p:nvPr/>
        </p:nvSpPr>
        <p:spPr>
          <a:xfrm>
            <a:off x="3799051" y="3940038"/>
            <a:ext cx="61623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91" name="Rectangle 90"/>
          <p:cNvSpPr/>
          <p:nvPr/>
        </p:nvSpPr>
        <p:spPr>
          <a:xfrm>
            <a:off x="4427985" y="3933056"/>
            <a:ext cx="563806"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smtClean="0">
                <a:solidFill>
                  <a:schemeClr val="tx1"/>
                </a:solidFill>
              </a:rPr>
              <a:t>Unassociated </a:t>
            </a:r>
          </a:p>
          <a:p>
            <a:pPr algn="ctr">
              <a:defRPr/>
            </a:pPr>
            <a:r>
              <a:rPr lang="en-US" sz="600" dirty="0" smtClean="0">
                <a:solidFill>
                  <a:schemeClr val="tx1"/>
                </a:solidFill>
              </a:rPr>
              <a:t>neg.</a:t>
            </a:r>
            <a:endParaRPr lang="en-US" sz="600" dirty="0">
              <a:solidFill>
                <a:schemeClr val="tx1"/>
              </a:solidFill>
            </a:endParaRPr>
          </a:p>
        </p:txBody>
      </p:sp>
      <p:cxnSp>
        <p:nvCxnSpPr>
          <p:cNvPr id="92" name="Straight Connector 91"/>
          <p:cNvCxnSpPr/>
          <p:nvPr/>
        </p:nvCxnSpPr>
        <p:spPr bwMode="auto">
          <a:xfrm>
            <a:off x="4500435" y="4134478"/>
            <a:ext cx="14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6" name="Rectangle 85"/>
          <p:cNvSpPr/>
          <p:nvPr/>
        </p:nvSpPr>
        <p:spPr>
          <a:xfrm>
            <a:off x="3194458" y="3940038"/>
            <a:ext cx="60577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85" name="Straight Connector 84"/>
          <p:cNvCxnSpPr/>
          <p:nvPr/>
        </p:nvCxnSpPr>
        <p:spPr bwMode="auto">
          <a:xfrm>
            <a:off x="3187445" y="4141460"/>
            <a:ext cx="2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779928" y="4141460"/>
            <a:ext cx="14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Rectangle 8"/>
          <p:cNvSpPr/>
          <p:nvPr/>
        </p:nvSpPr>
        <p:spPr>
          <a:xfrm>
            <a:off x="2507489" y="3406394"/>
            <a:ext cx="2489948"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2" name="Straight Connector 51"/>
          <p:cNvCxnSpPr/>
          <p:nvPr/>
        </p:nvCxnSpPr>
        <p:spPr bwMode="auto">
          <a:xfrm>
            <a:off x="2506801" y="3685282"/>
            <a:ext cx="68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Connector 55"/>
          <p:cNvCxnSpPr/>
          <p:nvPr/>
        </p:nvCxnSpPr>
        <p:spPr bwMode="auto">
          <a:xfrm>
            <a:off x="4402600" y="3680842"/>
            <a:ext cx="3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Straight Connector 80"/>
          <p:cNvCxnSpPr/>
          <p:nvPr/>
        </p:nvCxnSpPr>
        <p:spPr bwMode="auto">
          <a:xfrm>
            <a:off x="3800232" y="3680842"/>
            <a:ext cx="54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Straight Connector 83"/>
          <p:cNvCxnSpPr/>
          <p:nvPr/>
        </p:nvCxnSpPr>
        <p:spPr bwMode="auto">
          <a:xfrm>
            <a:off x="3203848" y="3680842"/>
            <a:ext cx="50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0" name="Group 9"/>
          <p:cNvGrpSpPr/>
          <p:nvPr/>
        </p:nvGrpSpPr>
        <p:grpSpPr>
          <a:xfrm>
            <a:off x="2515384" y="3403855"/>
            <a:ext cx="2482054" cy="257760"/>
            <a:chOff x="2515383" y="2827791"/>
            <a:chExt cx="2920713" cy="187855"/>
          </a:xfrm>
        </p:grpSpPr>
        <p:sp>
          <p:nvSpPr>
            <p:cNvPr id="76" name="Rectangle 75"/>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77" name="Rectangle 76"/>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78" name="Rectangle 77"/>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79" name="Rectangle 78"/>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Tree>
    <p:extLst>
      <p:ext uri="{BB962C8B-B14F-4D97-AF65-F5344CB8AC3E}">
        <p14:creationId xmlns:p14="http://schemas.microsoft.com/office/powerpoint/2010/main" val="5820896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Rectangle 93"/>
          <p:cNvSpPr/>
          <p:nvPr/>
        </p:nvSpPr>
        <p:spPr>
          <a:xfrm>
            <a:off x="4989332" y="3406393"/>
            <a:ext cx="693783" cy="252611"/>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5 M</a:t>
            </a:r>
            <a:endParaRPr lang="en-US" sz="1100" dirty="0">
              <a:solidFill>
                <a:schemeClr val="tx1"/>
              </a:solidFill>
            </a:endParaRPr>
          </a:p>
        </p:txBody>
      </p:sp>
      <p:sp>
        <p:nvSpPr>
          <p:cNvPr id="88" name="Rectangle 87"/>
          <p:cNvSpPr/>
          <p:nvPr/>
        </p:nvSpPr>
        <p:spPr>
          <a:xfrm>
            <a:off x="4989333" y="2882628"/>
            <a:ext cx="693783" cy="15390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5 M</a:t>
            </a:r>
            <a:endParaRPr lang="en-US" sz="1100" dirty="0">
              <a:solidFill>
                <a:schemeClr val="tx1"/>
              </a:solidFill>
            </a:endParaRPr>
          </a:p>
        </p:txBody>
      </p:sp>
      <p:sp>
        <p:nvSpPr>
          <p:cNvPr id="86" name="Rectangle 85"/>
          <p:cNvSpPr/>
          <p:nvPr/>
        </p:nvSpPr>
        <p:spPr>
          <a:xfrm>
            <a:off x="3219088" y="2681708"/>
            <a:ext cx="576000" cy="188880"/>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4 M</a:t>
            </a:r>
            <a:endParaRPr lang="en-US" sz="1100" dirty="0">
              <a:solidFill>
                <a:schemeClr val="tx1"/>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grpSp>
        <p:nvGrpSpPr>
          <p:cNvPr id="7" name="Group 6"/>
          <p:cNvGrpSpPr/>
          <p:nvPr/>
        </p:nvGrpSpPr>
        <p:grpSpPr>
          <a:xfrm>
            <a:off x="74364" y="1844823"/>
            <a:ext cx="9404908" cy="4176465"/>
            <a:chOff x="74364" y="1844823"/>
            <a:chExt cx="9404908" cy="4176465"/>
          </a:xfrm>
        </p:grpSpPr>
        <p:sp>
          <p:nvSpPr>
            <p:cNvPr id="8" name="Text Box 24"/>
            <p:cNvSpPr txBox="1">
              <a:spLocks noChangeArrowheads="1"/>
            </p:cNvSpPr>
            <p:nvPr/>
          </p:nvSpPr>
          <p:spPr bwMode="auto">
            <a:xfrm>
              <a:off x="74364" y="223211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 name="Rectangle 8"/>
            <p:cNvSpPr/>
            <p:nvPr/>
          </p:nvSpPr>
          <p:spPr>
            <a:xfrm>
              <a:off x="2507489" y="3406394"/>
              <a:ext cx="2489948" cy="25261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grpSp>
          <p:nvGrpSpPr>
            <p:cNvPr id="10" name="Group 9"/>
            <p:cNvGrpSpPr/>
            <p:nvPr/>
          </p:nvGrpSpPr>
          <p:grpSpPr>
            <a:xfrm>
              <a:off x="2515384" y="3403855"/>
              <a:ext cx="2482054" cy="257760"/>
              <a:chOff x="2515383" y="2827791"/>
              <a:chExt cx="2920713" cy="187855"/>
            </a:xfrm>
          </p:grpSpPr>
          <p:sp>
            <p:nvSpPr>
              <p:cNvPr id="76" name="Rectangle 75"/>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77" name="Rectangle 76"/>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78" name="Rectangle 77"/>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79" name="Rectangle 78"/>
              <p:cNvSpPr/>
              <p:nvPr/>
            </p:nvSpPr>
            <p:spPr>
              <a:xfrm>
                <a:off x="4730632" y="2827792"/>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11" name="Rectangle 10"/>
            <p:cNvSpPr>
              <a:spLocks noChangeArrowheads="1"/>
            </p:cNvSpPr>
            <p:nvPr/>
          </p:nvSpPr>
          <p:spPr bwMode="auto">
            <a:xfrm>
              <a:off x="119990" y="1844824"/>
              <a:ext cx="8989276"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6511536"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3" name="Rectangle 12"/>
            <p:cNvSpPr>
              <a:spLocks noChangeArrowheads="1"/>
            </p:cNvSpPr>
            <p:nvPr/>
          </p:nvSpPr>
          <p:spPr bwMode="auto">
            <a:xfrm>
              <a:off x="5246042" y="184482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4" name="Rectangle 13"/>
            <p:cNvSpPr>
              <a:spLocks noChangeArrowheads="1"/>
            </p:cNvSpPr>
            <p:nvPr/>
          </p:nvSpPr>
          <p:spPr bwMode="auto">
            <a:xfrm>
              <a:off x="2707935" y="184482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5" name="Rectangle 14"/>
            <p:cNvSpPr>
              <a:spLocks noChangeArrowheads="1"/>
            </p:cNvSpPr>
            <p:nvPr/>
          </p:nvSpPr>
          <p:spPr bwMode="auto">
            <a:xfrm>
              <a:off x="1392602" y="1844823"/>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6" name="Rectangle 15"/>
            <p:cNvSpPr>
              <a:spLocks noChangeArrowheads="1"/>
            </p:cNvSpPr>
            <p:nvPr/>
          </p:nvSpPr>
          <p:spPr bwMode="auto">
            <a:xfrm>
              <a:off x="119990" y="1844823"/>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7" name="Rectangle 16"/>
            <p:cNvSpPr>
              <a:spLocks noChangeArrowheads="1"/>
            </p:cNvSpPr>
            <p:nvPr/>
          </p:nvSpPr>
          <p:spPr bwMode="auto">
            <a:xfrm>
              <a:off x="3971649" y="1844823"/>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8" name="Text Box 29"/>
            <p:cNvSpPr txBox="1">
              <a:spLocks noChangeArrowheads="1"/>
            </p:cNvSpPr>
            <p:nvPr/>
          </p:nvSpPr>
          <p:spPr bwMode="auto">
            <a:xfrm flipH="1">
              <a:off x="8696635" y="2209947"/>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1-2022</a:t>
              </a:r>
              <a:endParaRPr lang="en-US" altLang="en-US" b="0" dirty="0"/>
            </a:p>
          </p:txBody>
        </p:sp>
        <p:sp>
          <p:nvSpPr>
            <p:cNvPr id="19" name="Isosceles Triangle 18"/>
            <p:cNvSpPr>
              <a:spLocks noChangeArrowheads="1"/>
            </p:cNvSpPr>
            <p:nvPr/>
          </p:nvSpPr>
          <p:spPr bwMode="auto">
            <a:xfrm>
              <a:off x="167026" y="224701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a:off x="9277926" y="2252737"/>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Isosceles Triangle 20"/>
            <p:cNvSpPr>
              <a:spLocks noChangeArrowheads="1"/>
            </p:cNvSpPr>
            <p:nvPr/>
          </p:nvSpPr>
          <p:spPr bwMode="auto">
            <a:xfrm>
              <a:off x="866400" y="225273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2" name="Rectangle 21"/>
            <p:cNvSpPr/>
            <p:nvPr/>
          </p:nvSpPr>
          <p:spPr>
            <a:xfrm>
              <a:off x="2513659" y="2883876"/>
              <a:ext cx="2468649" cy="143573"/>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3" name="Rectangle 22"/>
            <p:cNvSpPr/>
            <p:nvPr/>
          </p:nvSpPr>
          <p:spPr>
            <a:xfrm>
              <a:off x="475194" y="2683662"/>
              <a:ext cx="710728"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4" name="Rectangle 23"/>
            <p:cNvSpPr/>
            <p:nvPr/>
          </p:nvSpPr>
          <p:spPr>
            <a:xfrm>
              <a:off x="3811662" y="3030271"/>
              <a:ext cx="4892101"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Amendment text</a:t>
              </a:r>
            </a:p>
          </p:txBody>
        </p:sp>
        <p:sp>
          <p:nvSpPr>
            <p:cNvPr id="25" name="Rectangle 24"/>
            <p:cNvSpPr/>
            <p:nvPr/>
          </p:nvSpPr>
          <p:spPr>
            <a:xfrm>
              <a:off x="1185921" y="2681709"/>
              <a:ext cx="2033064" cy="18888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6" name="Text Box 24"/>
            <p:cNvSpPr txBox="1">
              <a:spLocks noChangeArrowheads="1"/>
            </p:cNvSpPr>
            <p:nvPr/>
          </p:nvSpPr>
          <p:spPr bwMode="auto">
            <a:xfrm>
              <a:off x="98149" y="2681837"/>
              <a:ext cx="659530"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7" name="Rectangle 26"/>
            <p:cNvSpPr>
              <a:spLocks noChangeArrowheads="1"/>
            </p:cNvSpPr>
            <p:nvPr/>
          </p:nvSpPr>
          <p:spPr bwMode="auto">
            <a:xfrm>
              <a:off x="7804614"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8" name="Group 27"/>
            <p:cNvGrpSpPr/>
            <p:nvPr/>
          </p:nvGrpSpPr>
          <p:grpSpPr>
            <a:xfrm>
              <a:off x="1339290" y="1844824"/>
              <a:ext cx="6503157" cy="4176464"/>
              <a:chOff x="1339290" y="1268760"/>
              <a:chExt cx="6503157" cy="3782041"/>
            </a:xfrm>
          </p:grpSpPr>
          <p:sp>
            <p:nvSpPr>
              <p:cNvPr id="70"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1"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2"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3"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4"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5"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9" name="Text Box 26"/>
            <p:cNvSpPr txBox="1">
              <a:spLocks noChangeArrowheads="1"/>
            </p:cNvSpPr>
            <p:nvPr/>
          </p:nvSpPr>
          <p:spPr bwMode="auto">
            <a:xfrm flipH="1">
              <a:off x="6893073" y="2271910"/>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2.0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3-2020</a:t>
              </a:r>
              <a:endParaRPr lang="en-US" altLang="en-US" sz="800" dirty="0">
                <a:latin typeface="Arial" panose="020B0604020202020204" pitchFamily="34" charset="0"/>
                <a:cs typeface="Arial" panose="020B0604020202020204" pitchFamily="34" charset="0"/>
              </a:endParaRPr>
            </a:p>
          </p:txBody>
        </p:sp>
        <p:sp>
          <p:nvSpPr>
            <p:cNvPr id="30" name="Isosceles Triangle 29"/>
            <p:cNvSpPr>
              <a:spLocks noChangeArrowheads="1"/>
            </p:cNvSpPr>
            <p:nvPr/>
          </p:nvSpPr>
          <p:spPr bwMode="auto">
            <a:xfrm flipH="1">
              <a:off x="6751502" y="2264324"/>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1" name="Text Box 24"/>
            <p:cNvSpPr txBox="1">
              <a:spLocks noChangeArrowheads="1"/>
            </p:cNvSpPr>
            <p:nvPr/>
          </p:nvSpPr>
          <p:spPr bwMode="auto">
            <a:xfrm>
              <a:off x="6026575" y="2272091"/>
              <a:ext cx="5616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1.0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7-2019</a:t>
              </a:r>
              <a:endParaRPr lang="en-US" altLang="en-US" sz="800" dirty="0">
                <a:latin typeface="Arial" panose="020B0604020202020204" pitchFamily="34" charset="0"/>
                <a:cs typeface="Arial" panose="020B0604020202020204" pitchFamily="34" charset="0"/>
              </a:endParaRPr>
            </a:p>
          </p:txBody>
        </p:sp>
        <p:sp>
          <p:nvSpPr>
            <p:cNvPr id="32" name="Isosceles Triangle 31"/>
            <p:cNvSpPr>
              <a:spLocks noChangeArrowheads="1"/>
            </p:cNvSpPr>
            <p:nvPr/>
          </p:nvSpPr>
          <p:spPr bwMode="auto">
            <a:xfrm>
              <a:off x="5859763" y="225956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3" name="Isosceles Triangle 32"/>
            <p:cNvSpPr>
              <a:spLocks noChangeArrowheads="1"/>
            </p:cNvSpPr>
            <p:nvPr/>
          </p:nvSpPr>
          <p:spPr bwMode="auto">
            <a:xfrm>
              <a:off x="2441683" y="2275890"/>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4" name="Text Box 24"/>
            <p:cNvSpPr txBox="1">
              <a:spLocks noChangeArrowheads="1"/>
            </p:cNvSpPr>
            <p:nvPr/>
          </p:nvSpPr>
          <p:spPr bwMode="auto">
            <a:xfrm>
              <a:off x="1849178" y="2230830"/>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grpSp>
          <p:nvGrpSpPr>
            <p:cNvPr id="35" name="Group 34"/>
            <p:cNvGrpSpPr/>
            <p:nvPr/>
          </p:nvGrpSpPr>
          <p:grpSpPr>
            <a:xfrm>
              <a:off x="4715445" y="2244287"/>
              <a:ext cx="671742" cy="359852"/>
              <a:chOff x="3925020" y="1607958"/>
              <a:chExt cx="671742" cy="359852"/>
            </a:xfrm>
          </p:grpSpPr>
          <p:sp>
            <p:nvSpPr>
              <p:cNvPr id="68" name="Text Box 24"/>
              <p:cNvSpPr txBox="1">
                <a:spLocks noChangeArrowheads="1"/>
              </p:cNvSpPr>
              <p:nvPr/>
            </p:nvSpPr>
            <p:spPr bwMode="auto">
              <a:xfrm>
                <a:off x="4078394" y="1607958"/>
                <a:ext cx="51836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0.1</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Sep. 2018</a:t>
                </a:r>
                <a:endParaRPr lang="en-US" altLang="en-US" sz="600" dirty="0">
                  <a:latin typeface="Arial" panose="020B0604020202020204" pitchFamily="34" charset="0"/>
                  <a:cs typeface="Arial" panose="020B0604020202020204" pitchFamily="34" charset="0"/>
                </a:endParaRPr>
              </a:p>
            </p:txBody>
          </p:sp>
          <p:sp>
            <p:nvSpPr>
              <p:cNvPr id="69" name="Isosceles Triangle 68"/>
              <p:cNvSpPr>
                <a:spLocks noChangeArrowheads="1"/>
              </p:cNvSpPr>
              <p:nvPr/>
            </p:nvSpPr>
            <p:spPr bwMode="auto">
              <a:xfrm>
                <a:off x="3925020" y="162418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36" name="Text Box 24"/>
            <p:cNvSpPr txBox="1">
              <a:spLocks noChangeArrowheads="1"/>
            </p:cNvSpPr>
            <p:nvPr/>
          </p:nvSpPr>
          <p:spPr bwMode="auto">
            <a:xfrm>
              <a:off x="4080240" y="302745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37" name="Text Box 24"/>
            <p:cNvSpPr txBox="1">
              <a:spLocks noChangeArrowheads="1"/>
            </p:cNvSpPr>
            <p:nvPr/>
          </p:nvSpPr>
          <p:spPr bwMode="auto">
            <a:xfrm>
              <a:off x="1096725" y="2675472"/>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38" name="Text Box 24"/>
            <p:cNvSpPr txBox="1">
              <a:spLocks noChangeArrowheads="1"/>
            </p:cNvSpPr>
            <p:nvPr/>
          </p:nvSpPr>
          <p:spPr bwMode="auto">
            <a:xfrm>
              <a:off x="2339752" y="2860718"/>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39" name="TextBox 38"/>
            <p:cNvSpPr txBox="1"/>
            <p:nvPr/>
          </p:nvSpPr>
          <p:spPr>
            <a:xfrm>
              <a:off x="209157" y="3140968"/>
              <a:ext cx="97451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0" name="Rectangle 39"/>
            <p:cNvSpPr/>
            <p:nvPr/>
          </p:nvSpPr>
          <p:spPr>
            <a:xfrm>
              <a:off x="1185921" y="321677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1" name="TextBox 40"/>
            <p:cNvSpPr txBox="1"/>
            <p:nvPr/>
          </p:nvSpPr>
          <p:spPr>
            <a:xfrm>
              <a:off x="218568" y="3763924"/>
              <a:ext cx="926442"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2" name="TextBox 41"/>
            <p:cNvSpPr txBox="1"/>
            <p:nvPr/>
          </p:nvSpPr>
          <p:spPr>
            <a:xfrm>
              <a:off x="208283" y="4238344"/>
              <a:ext cx="926442"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3" name="TextBox 42"/>
            <p:cNvSpPr txBox="1"/>
            <p:nvPr/>
          </p:nvSpPr>
          <p:spPr>
            <a:xfrm>
              <a:off x="204625" y="4794948"/>
              <a:ext cx="926442"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4" name="Rectangle 43"/>
            <p:cNvSpPr/>
            <p:nvPr/>
          </p:nvSpPr>
          <p:spPr>
            <a:xfrm>
              <a:off x="2005377" y="3754382"/>
              <a:ext cx="1211685"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45" name="Rectangle 44"/>
            <p:cNvSpPr/>
            <p:nvPr/>
          </p:nvSpPr>
          <p:spPr>
            <a:xfrm>
              <a:off x="2006377" y="3753749"/>
              <a:ext cx="644461"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46" name="Rectangle 45"/>
            <p:cNvSpPr/>
            <p:nvPr/>
          </p:nvSpPr>
          <p:spPr>
            <a:xfrm>
              <a:off x="2513659" y="4407475"/>
              <a:ext cx="2483778"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7" name="Rectangle 46"/>
            <p:cNvSpPr/>
            <p:nvPr/>
          </p:nvSpPr>
          <p:spPr>
            <a:xfrm>
              <a:off x="1185921" y="4220027"/>
              <a:ext cx="2033064"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8" name="Rectangle 47"/>
            <p:cNvSpPr/>
            <p:nvPr/>
          </p:nvSpPr>
          <p:spPr>
            <a:xfrm>
              <a:off x="2513659" y="4982396"/>
              <a:ext cx="2483778"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9" name="Rectangle 48"/>
            <p:cNvSpPr/>
            <p:nvPr/>
          </p:nvSpPr>
          <p:spPr>
            <a:xfrm>
              <a:off x="1184525" y="4794948"/>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0" name="Rectangle 49"/>
            <p:cNvSpPr/>
            <p:nvPr/>
          </p:nvSpPr>
          <p:spPr>
            <a:xfrm>
              <a:off x="3187446" y="3943095"/>
              <a:ext cx="1809991" cy="166793"/>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cxnSp>
          <p:nvCxnSpPr>
            <p:cNvPr id="51" name="Straight Connector 50"/>
            <p:cNvCxnSpPr/>
            <p:nvPr/>
          </p:nvCxnSpPr>
          <p:spPr bwMode="auto">
            <a:xfrm>
              <a:off x="467447" y="2899544"/>
              <a:ext cx="72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Straight Connector 51"/>
            <p:cNvCxnSpPr/>
            <p:nvPr/>
          </p:nvCxnSpPr>
          <p:spPr bwMode="auto">
            <a:xfrm>
              <a:off x="2506801" y="3685282"/>
              <a:ext cx="39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Connector 52"/>
            <p:cNvCxnSpPr/>
            <p:nvPr/>
          </p:nvCxnSpPr>
          <p:spPr bwMode="auto">
            <a:xfrm>
              <a:off x="1184525" y="4434263"/>
              <a:ext cx="1793157"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Straight Connector 53"/>
            <p:cNvCxnSpPr/>
            <p:nvPr/>
          </p:nvCxnSpPr>
          <p:spPr bwMode="auto">
            <a:xfrm>
              <a:off x="1184525" y="3429000"/>
              <a:ext cx="198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Straight Connector 54"/>
            <p:cNvCxnSpPr/>
            <p:nvPr/>
          </p:nvCxnSpPr>
          <p:spPr bwMode="auto">
            <a:xfrm>
              <a:off x="1200323" y="2899544"/>
              <a:ext cx="196420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Connector 55"/>
            <p:cNvCxnSpPr/>
            <p:nvPr/>
          </p:nvCxnSpPr>
          <p:spPr bwMode="auto">
            <a:xfrm>
              <a:off x="4402600" y="3680842"/>
              <a:ext cx="241408"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186401" y="4996494"/>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Rectangle 57"/>
            <p:cNvSpPr/>
            <p:nvPr/>
          </p:nvSpPr>
          <p:spPr>
            <a:xfrm>
              <a:off x="2513659" y="5485977"/>
              <a:ext cx="2483778" cy="2020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9" name="TextBox 58"/>
            <p:cNvSpPr txBox="1"/>
            <p:nvPr/>
          </p:nvSpPr>
          <p:spPr>
            <a:xfrm>
              <a:off x="269862" y="5266822"/>
              <a:ext cx="878097" cy="351026"/>
            </a:xfrm>
            <a:prstGeom prst="rect">
              <a:avLst/>
            </a:prstGeom>
            <a:noFill/>
          </p:spPr>
          <p:txBody>
            <a:bodyPr wrap="square" lIns="0" tIns="0" rIns="0" bIns="0" rtlCol="0">
              <a:noAutofit/>
            </a:bodyPr>
            <a:lstStyle/>
            <a:p>
              <a:r>
                <a:rPr lang="en-US" sz="1100" dirty="0" smtClean="0">
                  <a:solidFill>
                    <a:schemeClr val="tx1"/>
                  </a:solidFill>
                </a:rPr>
                <a:t>Angular in</a:t>
              </a:r>
            </a:p>
            <a:p>
              <a:r>
                <a:rPr lang="en-US" sz="1100" dirty="0" smtClean="0">
                  <a:solidFill>
                    <a:schemeClr val="tx1"/>
                  </a:solidFill>
                </a:rPr>
                <a:t> &lt;6Ghz</a:t>
              </a:r>
              <a:endParaRPr lang="en-US" sz="1100" dirty="0">
                <a:solidFill>
                  <a:schemeClr val="tx1"/>
                </a:solidFill>
              </a:endParaRPr>
            </a:p>
          </p:txBody>
        </p:sp>
        <p:sp>
          <p:nvSpPr>
            <p:cNvPr id="60" name="Rectangle 59"/>
            <p:cNvSpPr/>
            <p:nvPr/>
          </p:nvSpPr>
          <p:spPr>
            <a:xfrm>
              <a:off x="2003247" y="5296357"/>
              <a:ext cx="127591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62" name="Oval Callout 61"/>
            <p:cNvSpPr/>
            <p:nvPr/>
          </p:nvSpPr>
          <p:spPr bwMode="auto">
            <a:xfrm>
              <a:off x="6987001" y="3435449"/>
              <a:ext cx="729796" cy="350050"/>
            </a:xfrm>
            <a:prstGeom prst="wedgeEllipseCallout">
              <a:avLst>
                <a:gd name="adj1" fmla="val -243182"/>
                <a:gd name="adj2" fmla="val -1853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3691611" y="227989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5" name="Text Box 24"/>
            <p:cNvSpPr txBox="1">
              <a:spLocks noChangeArrowheads="1"/>
            </p:cNvSpPr>
            <p:nvPr/>
          </p:nvSpPr>
          <p:spPr bwMode="auto">
            <a:xfrm>
              <a:off x="1013037" y="223409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6" name="Straight Connector 65"/>
            <p:cNvCxnSpPr/>
            <p:nvPr/>
          </p:nvCxnSpPr>
          <p:spPr bwMode="auto">
            <a:xfrm>
              <a:off x="2003247" y="3977809"/>
              <a:ext cx="114129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2521868" y="4618712"/>
              <a:ext cx="20402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4" name="Text Box 24"/>
            <p:cNvSpPr txBox="1">
              <a:spLocks noChangeArrowheads="1"/>
            </p:cNvSpPr>
            <p:nvPr/>
          </p:nvSpPr>
          <p:spPr bwMode="auto">
            <a:xfrm>
              <a:off x="3060752" y="2138444"/>
              <a:ext cx="681390" cy="544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 move to 9-2018</a:t>
              </a:r>
              <a:endParaRPr lang="en-US" altLang="en-US" sz="600" dirty="0">
                <a:latin typeface="Arial" panose="020B0604020202020204" pitchFamily="34" charset="0"/>
                <a:cs typeface="Arial" panose="020B0604020202020204" pitchFamily="34" charset="0"/>
              </a:endParaRPr>
            </a:p>
          </p:txBody>
        </p:sp>
        <p:sp>
          <p:nvSpPr>
            <p:cNvPr id="61" name="Oval Callout 60"/>
            <p:cNvSpPr/>
            <p:nvPr/>
          </p:nvSpPr>
          <p:spPr bwMode="auto">
            <a:xfrm>
              <a:off x="5348681" y="3356364"/>
              <a:ext cx="729796"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grpSp>
      <p:cxnSp>
        <p:nvCxnSpPr>
          <p:cNvPr id="81" name="Straight Connector 80"/>
          <p:cNvCxnSpPr/>
          <p:nvPr/>
        </p:nvCxnSpPr>
        <p:spPr bwMode="auto">
          <a:xfrm>
            <a:off x="3800232" y="3680842"/>
            <a:ext cx="2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Straight Connector 81"/>
          <p:cNvCxnSpPr/>
          <p:nvPr/>
        </p:nvCxnSpPr>
        <p:spPr bwMode="auto">
          <a:xfrm>
            <a:off x="2002572" y="5517232"/>
            <a:ext cx="2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Straight Connector 82"/>
          <p:cNvCxnSpPr/>
          <p:nvPr/>
        </p:nvCxnSpPr>
        <p:spPr bwMode="auto">
          <a:xfrm>
            <a:off x="2519150" y="3059295"/>
            <a:ext cx="46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Straight Connector 83"/>
          <p:cNvCxnSpPr/>
          <p:nvPr/>
        </p:nvCxnSpPr>
        <p:spPr bwMode="auto">
          <a:xfrm>
            <a:off x="3203848" y="3680842"/>
            <a:ext cx="10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Straight Connector 84"/>
          <p:cNvCxnSpPr/>
          <p:nvPr/>
        </p:nvCxnSpPr>
        <p:spPr bwMode="auto">
          <a:xfrm>
            <a:off x="3187445" y="4141460"/>
            <a:ext cx="14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itle 1"/>
          <p:cNvSpPr>
            <a:spLocks noGrp="1"/>
          </p:cNvSpPr>
          <p:nvPr>
            <p:ph type="title"/>
          </p:nvPr>
        </p:nvSpPr>
        <p:spPr/>
        <p:txBody>
          <a:bodyPr/>
          <a:lstStyle/>
          <a:p>
            <a:r>
              <a:rPr lang="en-US" dirty="0" smtClean="0"/>
              <a:t>Revised Timelines – Complete Scope/under consideration</a:t>
            </a:r>
            <a:endParaRPr lang="en-US" dirty="0"/>
          </a:p>
        </p:txBody>
      </p:sp>
      <p:sp>
        <p:nvSpPr>
          <p:cNvPr id="89" name="Rectangle 88"/>
          <p:cNvSpPr/>
          <p:nvPr/>
        </p:nvSpPr>
        <p:spPr>
          <a:xfrm>
            <a:off x="8696635" y="3033287"/>
            <a:ext cx="693783" cy="183270"/>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050" dirty="0" smtClean="0">
                <a:solidFill>
                  <a:schemeClr val="tx1"/>
                </a:solidFill>
              </a:rPr>
              <a:t>10 M</a:t>
            </a:r>
            <a:endParaRPr lang="en-US" sz="1050" dirty="0">
              <a:solidFill>
                <a:schemeClr val="tx1"/>
              </a:solidFill>
            </a:endParaRPr>
          </a:p>
        </p:txBody>
      </p:sp>
      <p:sp>
        <p:nvSpPr>
          <p:cNvPr id="90" name="Rectangle 89"/>
          <p:cNvSpPr/>
          <p:nvPr/>
        </p:nvSpPr>
        <p:spPr>
          <a:xfrm>
            <a:off x="4996703" y="3952185"/>
            <a:ext cx="693783" cy="151781"/>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5 M</a:t>
            </a:r>
            <a:endParaRPr lang="en-US" sz="1100" dirty="0">
              <a:solidFill>
                <a:schemeClr val="tx1"/>
              </a:solidFill>
            </a:endParaRPr>
          </a:p>
        </p:txBody>
      </p:sp>
      <p:sp>
        <p:nvSpPr>
          <p:cNvPr id="91" name="Rectangle 90"/>
          <p:cNvSpPr/>
          <p:nvPr/>
        </p:nvSpPr>
        <p:spPr>
          <a:xfrm>
            <a:off x="4996703" y="4406311"/>
            <a:ext cx="693783" cy="19131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5 M</a:t>
            </a:r>
            <a:endParaRPr lang="en-US" sz="1100" dirty="0">
              <a:solidFill>
                <a:schemeClr val="tx1"/>
              </a:solidFill>
            </a:endParaRPr>
          </a:p>
        </p:txBody>
      </p:sp>
      <p:sp>
        <p:nvSpPr>
          <p:cNvPr id="92" name="Rectangle 91"/>
          <p:cNvSpPr/>
          <p:nvPr/>
        </p:nvSpPr>
        <p:spPr>
          <a:xfrm>
            <a:off x="4996703" y="4984149"/>
            <a:ext cx="693783" cy="189572"/>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5 M</a:t>
            </a:r>
            <a:endParaRPr lang="en-US" sz="1100" dirty="0">
              <a:solidFill>
                <a:schemeClr val="tx1"/>
              </a:solidFill>
            </a:endParaRPr>
          </a:p>
        </p:txBody>
      </p:sp>
      <p:sp>
        <p:nvSpPr>
          <p:cNvPr id="93" name="Rectangle 92"/>
          <p:cNvSpPr/>
          <p:nvPr/>
        </p:nvSpPr>
        <p:spPr>
          <a:xfrm>
            <a:off x="5006668" y="5485034"/>
            <a:ext cx="693783" cy="203027"/>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5 M</a:t>
            </a:r>
            <a:endParaRPr lang="en-US" sz="1100" dirty="0">
              <a:solidFill>
                <a:schemeClr val="tx1"/>
              </a:solidFill>
            </a:endParaRPr>
          </a:p>
        </p:txBody>
      </p:sp>
    </p:spTree>
    <p:extLst>
      <p:ext uri="{BB962C8B-B14F-4D97-AF65-F5344CB8AC3E}">
        <p14:creationId xmlns:p14="http://schemas.microsoft.com/office/powerpoint/2010/main" val="2002886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 for Jan. Meeting</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Continue SFD development.</a:t>
            </a:r>
          </a:p>
          <a:p>
            <a:pPr>
              <a:buFont typeface="Arial" panose="020B0604020202020204" pitchFamily="34" charset="0"/>
              <a:buChar char="•"/>
            </a:pPr>
            <a:r>
              <a:rPr lang="en-US" dirty="0" smtClean="0"/>
              <a:t>Consider amendment text proposals based on SFD text.</a:t>
            </a:r>
          </a:p>
          <a:p>
            <a:pPr>
              <a:buFont typeface="Arial" panose="020B0604020202020204" pitchFamily="34" charset="0"/>
              <a:buChar char="•"/>
            </a:pPr>
            <a:r>
              <a:rPr lang="en-US" dirty="0" smtClean="0"/>
              <a:t>Consider readiness to go to call for submissions for amendment text.</a:t>
            </a:r>
            <a:br>
              <a:rPr lang="en-US" dirty="0" smtClean="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31841802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approval of Nov. meeting Goals</a:t>
            </a:r>
            <a:endParaRPr lang="en-US" dirty="0"/>
          </a:p>
        </p:txBody>
      </p:sp>
      <p:sp>
        <p:nvSpPr>
          <p:cNvPr id="3" name="Content Placeholder 2"/>
          <p:cNvSpPr>
            <a:spLocks noGrp="1"/>
          </p:cNvSpPr>
          <p:nvPr>
            <p:ph idx="1"/>
          </p:nvPr>
        </p:nvSpPr>
        <p:spPr/>
        <p:txBody>
          <a:bodyPr/>
          <a:lstStyle/>
          <a:p>
            <a:pPr marL="0" indent="0"/>
            <a:r>
              <a:rPr lang="en-US" dirty="0" smtClean="0"/>
              <a:t>We commit for the Nov. meeting goals as the TG Plan Of Record.</a:t>
            </a:r>
          </a:p>
          <a:p>
            <a:endParaRPr lang="en-US" dirty="0" smtClean="0"/>
          </a:p>
          <a:p>
            <a:r>
              <a:rPr lang="en-US" dirty="0" smtClean="0"/>
              <a:t>Moved:</a:t>
            </a:r>
          </a:p>
          <a:p>
            <a:r>
              <a:rPr lang="en-US" dirty="0" smtClean="0"/>
              <a:t>2</a:t>
            </a:r>
            <a:r>
              <a:rPr lang="en-US" baseline="30000" dirty="0" smtClean="0"/>
              <a:t>nd</a:t>
            </a:r>
            <a:r>
              <a:rPr lang="en-US" dirty="0" smtClean="0"/>
              <a:t>:</a:t>
            </a:r>
          </a:p>
          <a:p>
            <a:endParaRPr lang="en-US" dirty="0"/>
          </a:p>
          <a:p>
            <a:r>
              <a:rPr lang="en-US" dirty="0" smtClean="0"/>
              <a:t>Y: 				N: 			A: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29883223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Schedule</a:t>
            </a:r>
            <a:endParaRPr lang="en-US" dirty="0"/>
          </a:p>
        </p:txBody>
      </p:sp>
      <p:sp>
        <p:nvSpPr>
          <p:cNvPr id="3" name="Content Placeholder 2"/>
          <p:cNvSpPr>
            <a:spLocks noGrp="1"/>
          </p:cNvSpPr>
          <p:nvPr>
            <p:ph idx="1"/>
          </p:nvPr>
        </p:nvSpPr>
        <p:spPr>
          <a:xfrm>
            <a:off x="685800" y="1981201"/>
            <a:ext cx="7770813" cy="1375792"/>
          </a:xfrm>
        </p:spPr>
        <p:txBody>
          <a:bodyPr/>
          <a:lstStyle/>
          <a:p>
            <a:pPr algn="just">
              <a:spcBef>
                <a:spcPct val="20000"/>
              </a:spcBef>
              <a:buFontTx/>
              <a:buChar char="•"/>
            </a:pPr>
            <a:r>
              <a:rPr lang="en-US" altLang="en-US" dirty="0" smtClean="0"/>
              <a:t>Dec. 20</a:t>
            </a:r>
            <a:r>
              <a:rPr lang="en-US" altLang="en-US" baseline="30000" dirty="0" smtClean="0"/>
              <a:t>th</a:t>
            </a:r>
            <a:r>
              <a:rPr lang="en-US" altLang="en-US" dirty="0" smtClean="0"/>
              <a:t> (Wed</a:t>
            </a:r>
            <a:r>
              <a:rPr lang="en-US" altLang="en-US" dirty="0"/>
              <a:t>.) </a:t>
            </a:r>
            <a:r>
              <a:rPr lang="en-US" altLang="en-US" dirty="0" smtClean="0"/>
              <a:t>11:00AM </a:t>
            </a:r>
            <a:r>
              <a:rPr lang="en-US" altLang="en-US" dirty="0"/>
              <a:t>ET for 1hr. </a:t>
            </a:r>
          </a:p>
          <a:p>
            <a:pPr algn="just">
              <a:spcBef>
                <a:spcPct val="20000"/>
              </a:spcBef>
              <a:buFontTx/>
              <a:buChar char="•"/>
            </a:pPr>
            <a:r>
              <a:rPr lang="en-US" altLang="en-US" dirty="0"/>
              <a:t>Do we need </a:t>
            </a:r>
            <a:r>
              <a:rPr lang="en-US" altLang="en-US" dirty="0" smtClean="0"/>
              <a:t>additional calls?</a:t>
            </a:r>
            <a:endParaRPr lang="en-US" altLang="en-US" dirty="0"/>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3393466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14666546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25566027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Adjourn</a:t>
            </a:r>
          </a:p>
        </p:txBody>
      </p:sp>
      <p:sp>
        <p:nvSpPr>
          <p:cNvPr id="3" name="Content Placeholder 2"/>
          <p:cNvSpPr>
            <a:spLocks noGrp="1"/>
          </p:cNvSpPr>
          <p:nvPr>
            <p:ph idx="1"/>
          </p:nvPr>
        </p:nvSpPr>
        <p:spPr/>
        <p:txBody>
          <a:bodyPr/>
          <a:lstStyle/>
          <a:p>
            <a:pPr algn="ctr"/>
            <a:endParaRPr lang="en-US" sz="5400" dirty="0">
              <a:solidFill>
                <a:srgbClr val="FF0000"/>
              </a:solidFill>
            </a:endParaRPr>
          </a:p>
          <a:p>
            <a:pPr algn="ctr"/>
            <a:r>
              <a:rPr lang="en-US" sz="5400" dirty="0" smtClean="0">
                <a:solidFill>
                  <a:srgbClr val="FF0000"/>
                </a:solidFill>
              </a:rPr>
              <a:t>Thank </a:t>
            </a:r>
            <a:r>
              <a:rPr lang="en-US" sz="5400" dirty="0">
                <a:solidFill>
                  <a:srgbClr val="FF0000"/>
                </a:solidFill>
              </a:rPr>
              <a:t>you </a:t>
            </a:r>
          </a:p>
          <a:p>
            <a:pPr algn="ctr"/>
            <a:endParaRPr lang="en-US" sz="540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38567215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a:r>
              <a:rPr lang="en-US" sz="6600" dirty="0" smtClean="0"/>
              <a:t>Backup</a:t>
            </a:r>
            <a:endParaRPr lang="en-US" sz="6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3208228384"/>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Timelines (con.) –TBC</a:t>
            </a:r>
            <a:endParaRPr lang="en-US" dirty="0"/>
          </a:p>
        </p:txBody>
      </p:sp>
      <p:sp>
        <p:nvSpPr>
          <p:cNvPr id="3" name="Content Placeholder 2"/>
          <p:cNvSpPr>
            <a:spLocks noGrp="1"/>
          </p:cNvSpPr>
          <p:nvPr>
            <p:ph idx="1"/>
          </p:nvPr>
        </p:nvSpPr>
        <p:spPr>
          <a:xfrm>
            <a:off x="685800" y="1628800"/>
            <a:ext cx="7770813" cy="4465613"/>
          </a:xfrm>
        </p:spPr>
        <p:txBody>
          <a:bodyPr/>
          <a:lstStyle/>
          <a:p>
            <a:pPr>
              <a:buFont typeface="Arial" panose="020B0604020202020204" pitchFamily="34" charset="0"/>
              <a:buChar char="•"/>
            </a:pPr>
            <a:r>
              <a:rPr lang="en-US" dirty="0" smtClean="0"/>
              <a:t>Good progress this meeting:</a:t>
            </a:r>
          </a:p>
          <a:p>
            <a:pPr lvl="1">
              <a:buFont typeface="Arial" panose="020B0604020202020204" pitchFamily="34" charset="0"/>
              <a:buChar char="•"/>
            </a:pPr>
            <a:r>
              <a:rPr lang="en-US" dirty="0" smtClean="0"/>
              <a:t>Approved XXYY new spec framework requirements.</a:t>
            </a:r>
          </a:p>
          <a:p>
            <a:pPr lvl="1">
              <a:buFont typeface="Arial" panose="020B0604020202020204" pitchFamily="34" charset="0"/>
              <a:buChar char="•"/>
            </a:pPr>
            <a:r>
              <a:rPr lang="en-US" dirty="0" smtClean="0"/>
              <a:t>ZZ submissions reviewed.</a:t>
            </a:r>
          </a:p>
          <a:p>
            <a:pPr>
              <a:buFont typeface="Arial" panose="020B0604020202020204" pitchFamily="34" charset="0"/>
              <a:buChar char="•"/>
            </a:pPr>
            <a:r>
              <a:rPr lang="en-US" dirty="0" smtClean="0"/>
              <a:t>However:</a:t>
            </a:r>
          </a:p>
          <a:p>
            <a:pPr lvl="1">
              <a:buFont typeface="Arial" panose="020B0604020202020204" pitchFamily="34" charset="0"/>
              <a:buChar char="•"/>
            </a:pPr>
            <a:r>
              <a:rPr lang="en-US" dirty="0" smtClean="0"/>
              <a:t>Timelines show a N months delay.</a:t>
            </a:r>
          </a:p>
          <a:p>
            <a:pPr lvl="1">
              <a:buFont typeface="Arial" panose="020B0604020202020204" pitchFamily="34" charset="0"/>
              <a:buChar char="•"/>
            </a:pPr>
            <a:r>
              <a:rPr lang="en-US" dirty="0" smtClean="0"/>
              <a:t>Call for amendment text – TG progress key element. </a:t>
            </a:r>
          </a:p>
          <a:p>
            <a:pPr lvl="1">
              <a:buFont typeface="Arial" panose="020B0604020202020204" pitchFamily="34" charset="0"/>
              <a:buChar char="•"/>
            </a:pPr>
            <a:r>
              <a:rPr lang="en-US" dirty="0" smtClean="0"/>
              <a:t>Gap may close – to be evaluated during January meeting.</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18303009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
        <p:nvSpPr>
          <p:cNvPr id="7" name="Title 1"/>
          <p:cNvSpPr>
            <a:spLocks noGrp="1"/>
          </p:cNvSpPr>
          <p:nvPr>
            <p:ph type="title"/>
          </p:nvPr>
        </p:nvSpPr>
        <p:spPr>
          <a:xfrm>
            <a:off x="685800" y="735987"/>
            <a:ext cx="7770813" cy="1065213"/>
          </a:xfrm>
        </p:spPr>
        <p:txBody>
          <a:bodyPr/>
          <a:lstStyle/>
          <a:p>
            <a:r>
              <a:rPr lang="en-GB" altLang="en-US" u="sng" dirty="0">
                <a:solidFill>
                  <a:schemeClr val="accent2"/>
                </a:solidFill>
              </a:rPr>
              <a:t>Patent Related Links</a:t>
            </a:r>
            <a:endParaRPr lang="en-US" dirty="0"/>
          </a:p>
        </p:txBody>
      </p:sp>
      <p:sp>
        <p:nvSpPr>
          <p:cNvPr id="8" name="Rectangle 3"/>
          <p:cNvSpPr txBox="1">
            <a:spLocks noChangeArrowheads="1"/>
          </p:cNvSpPr>
          <p:nvPr/>
        </p:nvSpPr>
        <p:spPr bwMode="auto">
          <a:xfrm>
            <a:off x="-19127" y="1556792"/>
            <a:ext cx="8991600" cy="3886200"/>
          </a:xfrm>
          <a:prstGeom prst="rect">
            <a:avLst/>
          </a:prstGeom>
          <a:noFill/>
          <a:ln w="9525">
            <a:noFill/>
            <a:round/>
            <a:headEnd/>
            <a:tailEnd/>
          </a:ln>
          <a:effectLst/>
        </p:spPr>
        <p:txBody>
          <a:bodyPr vert="horz" wrap="square" lIns="91440" tIns="45720" rIns="91440" bIns="4572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lnSpc>
                <a:spcPct val="90000"/>
              </a:lnSpc>
              <a:buFont typeface="Monotype Sorts"/>
              <a:buNone/>
            </a:pPr>
            <a:r>
              <a:rPr lang="en-US" sz="1800" kern="0" dirty="0" smtClean="0">
                <a:cs typeface="Times New Roman" pitchFamily="18" charset="0"/>
              </a:rPr>
              <a:t>	</a:t>
            </a:r>
            <a:r>
              <a:rPr lang="en-US" altLang="en-US" sz="2400" kern="0" dirty="0" smtClean="0">
                <a:solidFill>
                  <a:schemeClr val="accent6">
                    <a:lumMod val="75000"/>
                  </a:schemeClr>
                </a:solidFill>
                <a:cs typeface="Times New Roman" pitchFamily="18" charset="0"/>
              </a:rPr>
              <a:t>All participants should be familiar with their obligations under the IEEE-SA Policies &amp; Procedures for standards development.</a:t>
            </a:r>
          </a:p>
          <a:p>
            <a:pPr lvl="1">
              <a:lnSpc>
                <a:spcPct val="90000"/>
              </a:lnSpc>
              <a:buFont typeface="Monotype Sorts"/>
              <a:buNone/>
            </a:pPr>
            <a:r>
              <a:rPr lang="en-US" altLang="en-US" sz="2400" kern="0" dirty="0" smtClean="0">
                <a:solidFill>
                  <a:schemeClr val="accent6">
                    <a:lumMod val="75000"/>
                  </a:schemeClr>
                </a:solidFill>
                <a:cs typeface="Times New Roman" pitchFamily="18" charset="0"/>
              </a:rPr>
              <a:t>	Patent Policy is stated in these sources:</a:t>
            </a:r>
          </a:p>
          <a:p>
            <a:pPr lvl="1">
              <a:lnSpc>
                <a:spcPct val="90000"/>
              </a:lnSpc>
              <a:buFont typeface="Monotype Sorts"/>
              <a:buNone/>
            </a:pPr>
            <a:r>
              <a:rPr lang="en-GB" altLang="en-US" sz="2400" kern="0" dirty="0" smtClean="0">
                <a:solidFill>
                  <a:schemeClr val="accent6">
                    <a:lumMod val="75000"/>
                  </a:schemeClr>
                </a:solidFill>
              </a:rPr>
              <a:t>		IEEE-SA Standards Boards Bylaws</a:t>
            </a:r>
          </a:p>
          <a:p>
            <a:pPr lvl="1">
              <a:lnSpc>
                <a:spcPct val="90000"/>
              </a:lnSpc>
              <a:buFont typeface="Monotype Sorts"/>
              <a:buNone/>
            </a:pPr>
            <a:r>
              <a:rPr lang="en-US" altLang="en-US" sz="2100" kern="0" dirty="0" smtClean="0">
                <a:solidFill>
                  <a:schemeClr val="accent6">
                    <a:lumMod val="75000"/>
                  </a:schemeClr>
                </a:solidFill>
              </a:rPr>
              <a:t>		</a:t>
            </a:r>
            <a:r>
              <a:rPr lang="en-US" altLang="en-US" sz="2100" i="1" kern="0" dirty="0" smtClean="0">
                <a:solidFill>
                  <a:schemeClr val="accent6">
                    <a:lumMod val="75000"/>
                  </a:schemeClr>
                </a:solidFill>
                <a:hlinkClick r:id="rId2"/>
              </a:rPr>
              <a:t>http://standards.ieee.org/develop/policies/bylaws/sect6-7.html#6</a:t>
            </a:r>
            <a:r>
              <a:rPr lang="en-US" altLang="en-US" sz="2100" i="1" kern="0" dirty="0" smtClean="0">
                <a:solidFill>
                  <a:schemeClr val="accent6">
                    <a:lumMod val="75000"/>
                  </a:schemeClr>
                </a:solidFill>
              </a:rPr>
              <a:t> </a:t>
            </a:r>
          </a:p>
          <a:p>
            <a:pPr lvl="1">
              <a:lnSpc>
                <a:spcPct val="90000"/>
              </a:lnSpc>
              <a:buFont typeface="Monotype Sorts"/>
              <a:buNone/>
            </a:pPr>
            <a:r>
              <a:rPr lang="en-GB" altLang="en-US" sz="2400" kern="0" dirty="0" smtClean="0">
                <a:solidFill>
                  <a:schemeClr val="accent6">
                    <a:lumMod val="75000"/>
                  </a:schemeClr>
                </a:solidFill>
              </a:rPr>
              <a:t>		IEEE-SA Standards Board Operations Manual</a:t>
            </a:r>
          </a:p>
          <a:p>
            <a:pPr lvl="1">
              <a:lnSpc>
                <a:spcPct val="90000"/>
              </a:lnSpc>
              <a:buFont typeface="Monotype Sorts"/>
              <a:buNone/>
            </a:pPr>
            <a:r>
              <a:rPr lang="en-US" altLang="en-US" sz="2400" kern="0" dirty="0" smtClean="0">
                <a:solidFill>
                  <a:schemeClr val="accent6">
                    <a:lumMod val="75000"/>
                  </a:schemeClr>
                </a:solidFill>
              </a:rPr>
              <a:t>		</a:t>
            </a:r>
            <a:r>
              <a:rPr lang="en-US" altLang="en-US" sz="2100" i="1" kern="0" dirty="0" smtClean="0">
                <a:solidFill>
                  <a:schemeClr val="accent6">
                    <a:lumMod val="75000"/>
                  </a:schemeClr>
                </a:solidFill>
                <a:hlinkClick r:id="rId3"/>
              </a:rPr>
              <a:t>http://standards.ieee.org/develop/policies/opman/sect6.html#6.3</a:t>
            </a:r>
            <a:r>
              <a:rPr lang="en-US" altLang="en-US" sz="2100" i="1" kern="0" dirty="0" smtClean="0">
                <a:solidFill>
                  <a:schemeClr val="accent6">
                    <a:lumMod val="75000"/>
                  </a:schemeClr>
                </a:solidFill>
              </a:rPr>
              <a:t> </a:t>
            </a:r>
            <a:endParaRPr lang="en-US" altLang="en-US" sz="2400" kern="0" dirty="0" smtClean="0">
              <a:solidFill>
                <a:schemeClr val="accent6">
                  <a:lumMod val="75000"/>
                </a:schemeClr>
              </a:solidFill>
            </a:endParaRPr>
          </a:p>
          <a:p>
            <a:pPr lvl="1">
              <a:lnSpc>
                <a:spcPct val="90000"/>
              </a:lnSpc>
              <a:buFont typeface="Monotype Sorts"/>
              <a:buNone/>
            </a:pPr>
            <a:r>
              <a:rPr lang="en-US" altLang="en-US" sz="2400" kern="0" dirty="0" smtClean="0">
                <a:solidFill>
                  <a:schemeClr val="accent6">
                    <a:lumMod val="75000"/>
                  </a:schemeClr>
                </a:solidFill>
                <a:cs typeface="Times New Roman" pitchFamily="18" charset="0"/>
              </a:rPr>
              <a:t>	Material about the patent policy is available at</a:t>
            </a:r>
            <a:r>
              <a:rPr lang="en-US" altLang="en-US" sz="2400" kern="0" dirty="0" smtClean="0">
                <a:solidFill>
                  <a:schemeClr val="accent6">
                    <a:lumMod val="75000"/>
                  </a:schemeClr>
                </a:solidFill>
              </a:rPr>
              <a:t> </a:t>
            </a:r>
          </a:p>
          <a:p>
            <a:pPr lvl="1">
              <a:lnSpc>
                <a:spcPct val="90000"/>
              </a:lnSpc>
              <a:buFont typeface="Monotype Sorts"/>
              <a:buNone/>
            </a:pPr>
            <a:r>
              <a:rPr lang="en-US" altLang="en-US" sz="2400" kern="0" dirty="0" smtClean="0">
                <a:solidFill>
                  <a:schemeClr val="accent6">
                    <a:lumMod val="75000"/>
                  </a:schemeClr>
                </a:solidFill>
              </a:rPr>
              <a:t>		</a:t>
            </a:r>
            <a:r>
              <a:rPr lang="en-US" altLang="en-US" sz="2100" i="1" kern="0" dirty="0" smtClean="0">
                <a:solidFill>
                  <a:schemeClr val="accent6">
                    <a:lumMod val="75000"/>
                  </a:schemeClr>
                </a:solidFill>
                <a:hlinkClick r:id="rId4"/>
              </a:rPr>
              <a:t>http://standards.ieee.org/about/sasb/patcom/materials.html</a:t>
            </a:r>
            <a:r>
              <a:rPr lang="en-US" altLang="en-US" sz="2100" i="1" kern="0" dirty="0" smtClean="0">
                <a:solidFill>
                  <a:schemeClr val="accent6">
                    <a:lumMod val="75000"/>
                  </a:schemeClr>
                </a:solidFill>
              </a:rPr>
              <a:t> </a:t>
            </a:r>
            <a:endParaRPr lang="en-US" altLang="en-US" sz="2100" i="1" kern="0" dirty="0">
              <a:solidFill>
                <a:schemeClr val="accent6">
                  <a:lumMod val="75000"/>
                </a:schemeClr>
              </a:solidFill>
            </a:endParaRPr>
          </a:p>
        </p:txBody>
      </p:sp>
    </p:spTree>
    <p:extLst>
      <p:ext uri="{BB962C8B-B14F-4D97-AF65-F5344CB8AC3E}">
        <p14:creationId xmlns:p14="http://schemas.microsoft.com/office/powerpoint/2010/main" val="3709970263"/>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
        <p:nvSpPr>
          <p:cNvPr id="9" name="Title 1"/>
          <p:cNvSpPr>
            <a:spLocks noGrp="1"/>
          </p:cNvSpPr>
          <p:nvPr>
            <p:ph type="title"/>
          </p:nvPr>
        </p:nvSpPr>
        <p:spPr>
          <a:xfrm>
            <a:off x="685800" y="685800"/>
            <a:ext cx="7770813" cy="1065213"/>
          </a:xfrm>
        </p:spPr>
        <p:txBody>
          <a:bodyPr/>
          <a:lstStyle/>
          <a:p>
            <a:r>
              <a:rPr lang="en-US" altLang="en-US" b="0" dirty="0"/>
              <a:t>Approval of </a:t>
            </a:r>
            <a:r>
              <a:rPr lang="en-US" altLang="en-US" b="0" dirty="0" err="1"/>
              <a:t>Telecon</a:t>
            </a:r>
            <a:r>
              <a:rPr lang="en-US" altLang="en-US" b="0" dirty="0"/>
              <a:t> Minutes</a:t>
            </a:r>
            <a:endParaRPr lang="en-US" dirty="0"/>
          </a:p>
        </p:txBody>
      </p:sp>
      <p:sp>
        <p:nvSpPr>
          <p:cNvPr id="10" name="Content Placeholder 2"/>
          <p:cNvSpPr>
            <a:spLocks noGrp="1"/>
          </p:cNvSpPr>
          <p:nvPr>
            <p:ph idx="1"/>
          </p:nvPr>
        </p:nvSpPr>
        <p:spPr>
          <a:xfrm>
            <a:off x="685800" y="1981200"/>
            <a:ext cx="7770813" cy="4113213"/>
          </a:xfrm>
        </p:spPr>
        <p:txBody>
          <a:bodyPr/>
          <a:lstStyle/>
          <a:p>
            <a:r>
              <a:rPr lang="en-US" b="0" dirty="0"/>
              <a:t>Document 11-16/xxxr0 “</a:t>
            </a:r>
            <a:r>
              <a:rPr lang="en-US" b="0" dirty="0" err="1"/>
              <a:t>TGaz</a:t>
            </a:r>
            <a:r>
              <a:rPr lang="en-US" b="0" dirty="0"/>
              <a:t> teleconference minutes - February 17th, 2016” posted to Mentor ???.</a:t>
            </a:r>
          </a:p>
          <a:p>
            <a:endParaRPr lang="en-US" sz="1100" b="0" dirty="0"/>
          </a:p>
          <a:p>
            <a:r>
              <a:rPr lang="en-US" dirty="0"/>
              <a:t>Motion:</a:t>
            </a:r>
          </a:p>
          <a:p>
            <a:pPr marL="0" indent="0"/>
            <a:r>
              <a:rPr lang="en-US" b="0" dirty="0"/>
              <a:t>To approve document 11-16/267r0 as TG minutes for the Feb. 17</a:t>
            </a:r>
            <a:r>
              <a:rPr lang="en-US" b="0" baseline="30000" dirty="0"/>
              <a:t>th</a:t>
            </a:r>
            <a:r>
              <a:rPr lang="en-US" b="0" dirty="0"/>
              <a:t> teleconference. </a:t>
            </a:r>
          </a:p>
          <a:p>
            <a:pPr marL="0" indent="0"/>
            <a:endParaRPr lang="en-US" b="0" dirty="0"/>
          </a:p>
          <a:p>
            <a:r>
              <a:rPr lang="en-US" b="0" dirty="0"/>
              <a:t>Moved by:  </a:t>
            </a:r>
          </a:p>
          <a:p>
            <a:r>
              <a:rPr lang="en-US" b="0" dirty="0"/>
              <a:t>Seconded by:</a:t>
            </a:r>
          </a:p>
          <a:p>
            <a:r>
              <a:rPr lang="en-US" b="0" dirty="0"/>
              <a:t>Results (Y/N/A):</a:t>
            </a:r>
          </a:p>
          <a:p>
            <a:endParaRPr lang="en-US" b="0" dirty="0"/>
          </a:p>
          <a:p>
            <a:endParaRPr lang="en-US" b="0" dirty="0"/>
          </a:p>
          <a:p>
            <a:endParaRPr lang="en-US" dirty="0"/>
          </a:p>
        </p:txBody>
      </p:sp>
    </p:spTree>
    <p:extLst>
      <p:ext uri="{BB962C8B-B14F-4D97-AF65-F5344CB8AC3E}">
        <p14:creationId xmlns:p14="http://schemas.microsoft.com/office/powerpoint/2010/main" val="3043682711"/>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
        <p:nvSpPr>
          <p:cNvPr id="7" name="Title 1"/>
          <p:cNvSpPr>
            <a:spLocks noGrp="1"/>
          </p:cNvSpPr>
          <p:nvPr>
            <p:ph type="title"/>
          </p:nvPr>
        </p:nvSpPr>
        <p:spPr>
          <a:xfrm>
            <a:off x="685800" y="685800"/>
            <a:ext cx="7770813" cy="1065213"/>
          </a:xfrm>
        </p:spPr>
        <p:txBody>
          <a:bodyPr/>
          <a:lstStyle/>
          <a:p>
            <a:r>
              <a:rPr lang="en-US" dirty="0" smtClean="0"/>
              <a:t>Motion to Adopt Text to SFD/FRD</a:t>
            </a:r>
            <a:endParaRPr lang="en-US" dirty="0"/>
          </a:p>
        </p:txBody>
      </p:sp>
      <p:sp>
        <p:nvSpPr>
          <p:cNvPr id="8" name="Content Placeholder 2"/>
          <p:cNvSpPr>
            <a:spLocks noGrp="1"/>
          </p:cNvSpPr>
          <p:nvPr>
            <p:ph idx="1"/>
          </p:nvPr>
        </p:nvSpPr>
        <p:spPr>
          <a:xfrm>
            <a:off x="685800" y="1981200"/>
            <a:ext cx="7770813" cy="4113213"/>
          </a:xfrm>
        </p:spPr>
        <p:txBody>
          <a:bodyPr/>
          <a:lstStyle/>
          <a:p>
            <a:pPr marL="0" indent="0"/>
            <a:r>
              <a:rPr lang="en-US" dirty="0"/>
              <a:t>Move to adopt the set of </a:t>
            </a:r>
            <a:r>
              <a:rPr lang="en-US" dirty="0" smtClean="0"/>
              <a:t>functional/spec framework requirements listed </a:t>
            </a:r>
            <a:r>
              <a:rPr lang="en-US" dirty="0"/>
              <a:t>in slide </a:t>
            </a:r>
            <a:r>
              <a:rPr lang="en-US" dirty="0" smtClean="0"/>
              <a:t>#XYZ </a:t>
            </a:r>
            <a:r>
              <a:rPr lang="en-US" dirty="0"/>
              <a:t>and </a:t>
            </a:r>
            <a:r>
              <a:rPr lang="en-US" dirty="0" smtClean="0"/>
              <a:t>instruct the FRD/SFD??? editor to include it in </a:t>
            </a:r>
            <a:r>
              <a:rPr lang="en-US" dirty="0"/>
              <a:t>the </a:t>
            </a:r>
            <a:r>
              <a:rPr lang="en-US" dirty="0" err="1"/>
              <a:t>TGaz</a:t>
            </a:r>
            <a:r>
              <a:rPr lang="en-US" dirty="0"/>
              <a:t> </a:t>
            </a:r>
            <a:r>
              <a:rPr lang="en-US" dirty="0" smtClean="0"/>
              <a:t>FRD/SFD under </a:t>
            </a:r>
            <a:r>
              <a:rPr lang="en-US" dirty="0"/>
              <a:t>the </a:t>
            </a:r>
            <a:r>
              <a:rPr lang="en-US" dirty="0" smtClean="0"/>
              <a:t>sub-section ????? for </a:t>
            </a:r>
            <a:r>
              <a:rPr lang="en-US" dirty="0"/>
              <a:t>the .</a:t>
            </a:r>
            <a:r>
              <a:rPr lang="en-US" dirty="0" smtClean="0"/>
              <a:t>11az protocol . </a:t>
            </a:r>
            <a:endParaRPr lang="en-US" dirty="0"/>
          </a:p>
          <a:p>
            <a:pPr marL="0" indent="0"/>
            <a:endParaRPr lang="en-US" dirty="0"/>
          </a:p>
          <a:p>
            <a:pPr marL="0" indent="0"/>
            <a:r>
              <a:rPr lang="en-US" dirty="0"/>
              <a:t>Moved: </a:t>
            </a:r>
            <a:r>
              <a:rPr lang="en-US" dirty="0" smtClean="0"/>
              <a:t>XXX</a:t>
            </a:r>
            <a:endParaRPr lang="en-US" dirty="0"/>
          </a:p>
          <a:p>
            <a:pPr marL="0" indent="0"/>
            <a:r>
              <a:rPr lang="en-US" dirty="0"/>
              <a:t>Seconded: </a:t>
            </a:r>
            <a:r>
              <a:rPr lang="en-US" dirty="0" smtClean="0"/>
              <a:t>YYY</a:t>
            </a:r>
            <a:endParaRPr lang="en-US" dirty="0"/>
          </a:p>
          <a:p>
            <a:pPr marL="0" indent="0"/>
            <a:r>
              <a:rPr lang="en-US" dirty="0"/>
              <a:t>Result: </a:t>
            </a:r>
            <a:r>
              <a:rPr lang="en-US" dirty="0" smtClean="0"/>
              <a:t>x/y/z</a:t>
            </a:r>
            <a:endParaRPr lang="en-US" dirty="0"/>
          </a:p>
          <a:p>
            <a:endParaRPr lang="en-US" dirty="0"/>
          </a:p>
        </p:txBody>
      </p:sp>
    </p:spTree>
    <p:extLst>
      <p:ext uri="{BB962C8B-B14F-4D97-AF65-F5344CB8AC3E}">
        <p14:creationId xmlns:p14="http://schemas.microsoft.com/office/powerpoint/2010/main" val="2552671998"/>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Release </a:t>
            </a:r>
            <a:r>
              <a:rPr lang="en-US" dirty="0" smtClean="0"/>
              <a:t>Liaison to WG</a:t>
            </a:r>
            <a:endParaRPr lang="en-US" dirty="0"/>
          </a:p>
        </p:txBody>
      </p:sp>
      <p:sp>
        <p:nvSpPr>
          <p:cNvPr id="3" name="Content Placeholder 2"/>
          <p:cNvSpPr>
            <a:spLocks noGrp="1"/>
          </p:cNvSpPr>
          <p:nvPr>
            <p:ph idx="1"/>
          </p:nvPr>
        </p:nvSpPr>
        <p:spPr/>
        <p:txBody>
          <a:bodyPr/>
          <a:lstStyle/>
          <a:p>
            <a:r>
              <a:rPr lang="en-US" dirty="0"/>
              <a:t>Motion</a:t>
            </a:r>
          </a:p>
          <a:p>
            <a:pPr marL="0" indent="0"/>
            <a:r>
              <a:rPr lang="en-US" dirty="0"/>
              <a:t>Approve document 11-16-1535-01-00az-response-to-RAN4-liaison-on-RTT-accuracy.doc as the IEEE 802.11 response to 3GPP RAN 4 request for RTT accuracy and grant the 802.11 chair editorial license. </a:t>
            </a:r>
          </a:p>
          <a:p>
            <a:endParaRPr lang="en-US" dirty="0"/>
          </a:p>
          <a:p>
            <a:r>
              <a:rPr lang="en-US" dirty="0"/>
              <a:t>Moved:</a:t>
            </a:r>
          </a:p>
          <a:p>
            <a:r>
              <a:rPr lang="en-US" dirty="0"/>
              <a:t>2nd: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1627489575"/>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Approve PAR Change</a:t>
            </a:r>
            <a:endParaRPr lang="en-US" dirty="0"/>
          </a:p>
        </p:txBody>
      </p:sp>
      <p:sp>
        <p:nvSpPr>
          <p:cNvPr id="3" name="Content Placeholder 2"/>
          <p:cNvSpPr>
            <a:spLocks noGrp="1"/>
          </p:cNvSpPr>
          <p:nvPr>
            <p:ph idx="1"/>
          </p:nvPr>
        </p:nvSpPr>
        <p:spPr/>
        <p:txBody>
          <a:bodyPr/>
          <a:lstStyle/>
          <a:p>
            <a:r>
              <a:rPr lang="en-GB" dirty="0" smtClean="0"/>
              <a:t>Motion</a:t>
            </a:r>
            <a:r>
              <a:rPr lang="en-GB" dirty="0"/>
              <a:t>: </a:t>
            </a:r>
            <a:endParaRPr lang="en-US" dirty="0"/>
          </a:p>
          <a:p>
            <a:pPr marL="0" lvl="0" indent="0"/>
            <a:r>
              <a:rPr lang="en-GB" dirty="0"/>
              <a:t>Believing that the PAR contained in the document referenced below meets IEEE-SA guidelines,</a:t>
            </a:r>
            <a:endParaRPr lang="en-US" dirty="0"/>
          </a:p>
          <a:p>
            <a:pPr marL="0" lvl="0" indent="0"/>
            <a:r>
              <a:rPr lang="en-GB" dirty="0"/>
              <a:t>Request that the PAR contained in &lt;document-reference&gt; be posted to the IEEE 802 Executive Committee (EC) agenda for WG 802 preview and EC approval to submit to </a:t>
            </a:r>
            <a:r>
              <a:rPr lang="en-GB" dirty="0" err="1"/>
              <a:t>NesCom</a:t>
            </a:r>
            <a:r>
              <a:rPr lang="en-GB" dirty="0"/>
              <a:t>.</a:t>
            </a:r>
            <a:endParaRPr lang="en-US" dirty="0"/>
          </a:p>
          <a:p>
            <a:pPr marL="0" indent="0"/>
            <a:r>
              <a:rPr lang="en-GB" dirty="0"/>
              <a:t> </a:t>
            </a:r>
            <a:endParaRPr lang="en-US" dirty="0"/>
          </a:p>
          <a:p>
            <a:pPr lvl="0"/>
            <a:r>
              <a:rPr lang="en-GB" dirty="0"/>
              <a:t>[Moved by &lt;name&gt; on behalf of &lt;group&gt;</a:t>
            </a:r>
            <a:endParaRPr lang="en-US" dirty="0"/>
          </a:p>
          <a:p>
            <a:pPr lvl="0"/>
            <a:r>
              <a:rPr lang="en-GB" dirty="0"/>
              <a:t>&lt;group&gt; vote: </a:t>
            </a:r>
            <a:endParaRPr lang="en-US" dirty="0"/>
          </a:p>
          <a:p>
            <a:pPr lvl="0"/>
            <a:r>
              <a:rPr lang="en-GB" dirty="0"/>
              <a:t>Moved: &lt;name&gt;,  Seconded: &lt;name&gt;, Result: y-n-a]</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74951918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Approve CSD Change</a:t>
            </a:r>
            <a:endParaRPr lang="en-US" dirty="0"/>
          </a:p>
        </p:txBody>
      </p:sp>
      <p:sp>
        <p:nvSpPr>
          <p:cNvPr id="3" name="Content Placeholder 2"/>
          <p:cNvSpPr>
            <a:spLocks noGrp="1"/>
          </p:cNvSpPr>
          <p:nvPr>
            <p:ph idx="1"/>
          </p:nvPr>
        </p:nvSpPr>
        <p:spPr/>
        <p:txBody>
          <a:bodyPr/>
          <a:lstStyle/>
          <a:p>
            <a:pPr marL="0" lvl="0" indent="0"/>
            <a:r>
              <a:rPr lang="en-GB" dirty="0"/>
              <a:t>Believing that the </a:t>
            </a:r>
            <a:r>
              <a:rPr lang="en-GB" dirty="0" smtClean="0"/>
              <a:t>CSD contained </a:t>
            </a:r>
            <a:r>
              <a:rPr lang="en-GB" dirty="0"/>
              <a:t>in the document referenced below meets IEEE 802 guidelines,</a:t>
            </a:r>
            <a:endParaRPr lang="en-US" dirty="0"/>
          </a:p>
          <a:p>
            <a:pPr marL="0" lvl="0" indent="0"/>
            <a:r>
              <a:rPr lang="en-GB" dirty="0"/>
              <a:t>Request that the </a:t>
            </a:r>
            <a:r>
              <a:rPr lang="en-GB" dirty="0" smtClean="0"/>
              <a:t>CSD contained </a:t>
            </a:r>
            <a:r>
              <a:rPr lang="en-GB" dirty="0"/>
              <a:t>in &lt;document-reference&gt; be posted to the IEEE 802 Executive Committee (EC) agenda for WG 802 preview and EC approval.</a:t>
            </a:r>
            <a:endParaRPr lang="en-US" dirty="0"/>
          </a:p>
          <a:p>
            <a:pPr marL="0" indent="0"/>
            <a:r>
              <a:rPr lang="en-GB" dirty="0"/>
              <a:t> </a:t>
            </a:r>
            <a:endParaRPr lang="en-US" dirty="0"/>
          </a:p>
          <a:p>
            <a:pPr marL="0" lvl="0" indent="0"/>
            <a:r>
              <a:rPr lang="en-GB" dirty="0"/>
              <a:t>[Moved by &lt;name&gt; on behalf of &lt;group&gt;</a:t>
            </a:r>
            <a:endParaRPr lang="en-US" dirty="0"/>
          </a:p>
          <a:p>
            <a:pPr marL="0" lvl="0" indent="0"/>
            <a:r>
              <a:rPr lang="en-GB" dirty="0"/>
              <a:t>&lt;group&gt; vote: </a:t>
            </a:r>
            <a:endParaRPr lang="en-US" dirty="0"/>
          </a:p>
          <a:p>
            <a:pPr marL="0" lvl="0" indent="0"/>
            <a:r>
              <a:rPr lang="en-GB" dirty="0"/>
              <a:t>Moved: &lt;name&gt;,  Seconded: &lt;name&gt;, Result: y-n-a]</a:t>
            </a:r>
            <a:endParaRPr lang="en-US" dirty="0"/>
          </a:p>
          <a:p>
            <a:pPr marL="0" indent="0"/>
            <a:r>
              <a:rPr lang="en-GB" dirty="0"/>
              <a:t> </a:t>
            </a:r>
            <a:endParaRPr lang="en-US" dirty="0"/>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Tree>
    <p:extLst>
      <p:ext uri="{BB962C8B-B14F-4D97-AF65-F5344CB8AC3E}">
        <p14:creationId xmlns:p14="http://schemas.microsoft.com/office/powerpoint/2010/main" val="1325558443"/>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 2017</a:t>
            </a:r>
            <a:endParaRPr lang="en-GB"/>
          </a:p>
        </p:txBody>
      </p:sp>
      <p:sp>
        <p:nvSpPr>
          <p:cNvPr id="5" name="Footer Placeholder 4"/>
          <p:cNvSpPr>
            <a:spLocks noGrp="1"/>
          </p:cNvSpPr>
          <p:nvPr>
            <p:ph type="ftr" idx="14"/>
          </p:nvPr>
        </p:nvSpPr>
        <p:spPr>
          <a:xfrm>
            <a:off x="6000760" y="6475413"/>
            <a:ext cx="2541578" cy="168297"/>
          </a:xfrm>
        </p:spPr>
        <p:txBody>
          <a:body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75</a:t>
            </a:fld>
            <a:endParaRPr lang="en-GB"/>
          </a:p>
        </p:txBody>
      </p:sp>
      <p:sp>
        <p:nvSpPr>
          <p:cNvPr id="5121"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1/4</a:t>
            </a:r>
          </a:p>
        </p:txBody>
      </p:sp>
      <p:sp>
        <p:nvSpPr>
          <p:cNvPr id="5122" name="Rectangle 2"/>
          <p:cNvSpPr>
            <a:spLocks noGrp="1" noChangeArrowheads="1"/>
          </p:cNvSpPr>
          <p:nvPr>
            <p:ph type="body" idx="1"/>
          </p:nvPr>
        </p:nvSpPr>
        <p:spPr>
          <a:xfrm>
            <a:off x="685800" y="1981200"/>
            <a:ext cx="7772400" cy="430532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To properly identify your PowerPoint presentation as an IEEE 802.11 Submission there are </a:t>
            </a:r>
            <a:r>
              <a:rPr lang="en-US" u="sng" dirty="0"/>
              <a:t>7 steps</a:t>
            </a:r>
            <a:r>
              <a:rPr lang="en-US" dirty="0"/>
              <a:t> that you must complete, and </a:t>
            </a:r>
            <a:r>
              <a:rPr lang="en-US" u="sng" dirty="0"/>
              <a:t>12 data fields</a:t>
            </a:r>
            <a:r>
              <a:rPr lang="en-US" dirty="0"/>
              <a:t> that you must fill in.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1. Obtain a document number (has the form </a:t>
            </a:r>
            <a:r>
              <a:rPr lang="en-US" dirty="0" err="1"/>
              <a:t>yy</a:t>
            </a:r>
            <a:r>
              <a:rPr lang="en-US" dirty="0"/>
              <a:t>/</a:t>
            </a:r>
            <a:r>
              <a:rPr lang="en-US" dirty="0" err="1"/>
              <a:t>xxxx</a:t>
            </a:r>
            <a:r>
              <a:rPr lang="en-US" dirty="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2. Title slide: Fill in the presentation subject title text, the full date (in ISO 8601 format of YYYY-MM-DD), and the complete author(s) details (a total of 3 data fields).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3. Abstract slide: Fill in the abstract text</a:t>
            </a:r>
            <a:r>
              <a:rPr lang="en-US" dirty="0" smtClean="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Step 4. Press “Office” button, Prepare / Properties.  </a:t>
            </a:r>
            <a:r>
              <a:rPr lang="en-US" dirty="0" smtClean="0"/>
              <a:t>Fill </a:t>
            </a:r>
            <a:r>
              <a:rPr lang="en-US" dirty="0"/>
              <a:t>in the 2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Author field = first author's </a:t>
            </a:r>
            <a:r>
              <a:rPr lang="en-US" dirty="0" smtClean="0"/>
              <a:t>name</a:t>
            </a:r>
            <a:endParaRPr lang="en-US" dirty="0"/>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Title field = Title of presentation</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 2017</a:t>
            </a:r>
            <a:endParaRPr lang="en-GB"/>
          </a:p>
        </p:txBody>
      </p:sp>
      <p:sp>
        <p:nvSpPr>
          <p:cNvPr id="5" name="Footer Placeholder 4"/>
          <p:cNvSpPr>
            <a:spLocks noGrp="1"/>
          </p:cNvSpPr>
          <p:nvPr>
            <p:ph type="ftr" idx="14"/>
          </p:nvPr>
        </p:nvSpPr>
        <p:spPr>
          <a:xfrm>
            <a:off x="6572264" y="6475413"/>
            <a:ext cx="197007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76</a:t>
            </a:fld>
            <a:endParaRPr lang="en-GB"/>
          </a:p>
        </p:txBody>
      </p:sp>
      <p:sp>
        <p:nvSpPr>
          <p:cNvPr id="614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type="body" idx="1"/>
          </p:nvPr>
        </p:nvSpPr>
        <p:spPr>
          <a:xfrm>
            <a:off x="642910" y="1571612"/>
            <a:ext cx="7772400" cy="4929222"/>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 2017</a:t>
            </a:r>
            <a:endParaRPr lang="en-GB"/>
          </a:p>
        </p:txBody>
      </p:sp>
      <p:sp>
        <p:nvSpPr>
          <p:cNvPr id="5" name="Footer Placeholder 4"/>
          <p:cNvSpPr>
            <a:spLocks noGrp="1"/>
          </p:cNvSpPr>
          <p:nvPr>
            <p:ph type="ftr" idx="14"/>
          </p:nvPr>
        </p:nvSpPr>
        <p:spPr>
          <a:xfrm>
            <a:off x="6500826" y="6475413"/>
            <a:ext cx="2041512"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77</a:t>
            </a:fld>
            <a:endParaRPr lang="en-GB"/>
          </a:p>
        </p:txBody>
      </p:sp>
      <p:sp>
        <p:nvSpPr>
          <p:cNvPr id="716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type="body" idx="1"/>
          </p:nvPr>
        </p:nvSpPr>
        <p:spPr>
          <a:xfrm>
            <a:off x="685800" y="1981200"/>
            <a:ext cx="7772400" cy="411480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 2017</a:t>
            </a:r>
            <a:endParaRPr lang="en-GB"/>
          </a:p>
        </p:txBody>
      </p:sp>
      <p:sp>
        <p:nvSpPr>
          <p:cNvPr id="5" name="Footer Placeholder 4"/>
          <p:cNvSpPr>
            <a:spLocks noGrp="1"/>
          </p:cNvSpPr>
          <p:nvPr>
            <p:ph type="ftr" idx="14"/>
          </p:nvPr>
        </p:nvSpPr>
        <p:spPr>
          <a:xfrm>
            <a:off x="6072198" y="6475413"/>
            <a:ext cx="2470140"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78</a:t>
            </a:fld>
            <a:endParaRPr lang="en-GB"/>
          </a:p>
        </p:txBody>
      </p:sp>
      <p:sp>
        <p:nvSpPr>
          <p:cNvPr id="819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type="body" idx="1"/>
          </p:nvPr>
        </p:nvSpPr>
        <p:spPr>
          <a:xfrm>
            <a:off x="685800" y="1981200"/>
            <a:ext cx="7772400" cy="4332288"/>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 2017</a:t>
            </a:r>
            <a:endParaRPr lang="en-GB"/>
          </a:p>
        </p:txBody>
      </p:sp>
      <p:sp>
        <p:nvSpPr>
          <p:cNvPr id="5" name="Footer Placeholder 4"/>
          <p:cNvSpPr>
            <a:spLocks noGrp="1"/>
          </p:cNvSpPr>
          <p:nvPr>
            <p:ph type="ftr" idx="14"/>
          </p:nvPr>
        </p:nvSpPr>
        <p:spPr>
          <a:xfrm>
            <a:off x="6286512" y="6475413"/>
            <a:ext cx="2255826"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79</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9218" name="Rectangle 2"/>
          <p:cNvSpPr>
            <a:spLocks noGrp="1" noChangeArrowheads="1"/>
          </p:cNvSpPr>
          <p:nvPr>
            <p:ph type="body" idx="1"/>
          </p:nvPr>
        </p:nvSpPr>
        <p:spPr>
          <a:xfrm>
            <a:off x="685800" y="1981200"/>
            <a:ext cx="7772400" cy="4114800"/>
          </a:xfrm>
          <a:ln/>
        </p:spPr>
        <p:txBody>
          <a:bodyPr/>
          <a:lstStyle/>
          <a:p>
            <a:pPr>
              <a:buFont typeface="Times New Roman" pitchFamily="16" charset="0"/>
              <a:buChar char="•"/>
            </a:pPr>
            <a:r>
              <a:rPr lang="en-GB"/>
              <a:t>[begin placing presentation body text here]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
        <p:nvSpPr>
          <p:cNvPr id="7" name="Title 1"/>
          <p:cNvSpPr>
            <a:spLocks noGrp="1"/>
          </p:cNvSpPr>
          <p:nvPr>
            <p:ph type="title"/>
          </p:nvPr>
        </p:nvSpPr>
        <p:spPr>
          <a:xfrm>
            <a:off x="685800" y="685800"/>
            <a:ext cx="7770813" cy="1065213"/>
          </a:xfrm>
        </p:spPr>
        <p:txBody>
          <a:bodyPr/>
          <a:lstStyle/>
          <a:p>
            <a:r>
              <a:rPr lang="en-US" dirty="0">
                <a:solidFill>
                  <a:schemeClr val="accent2">
                    <a:lumMod val="75000"/>
                  </a:schemeClr>
                </a:solidFill>
              </a:rPr>
              <a:t>Call for Potentially Essential Patents</a:t>
            </a:r>
            <a:endParaRPr lang="en-US" dirty="0"/>
          </a:p>
        </p:txBody>
      </p:sp>
      <p:sp>
        <p:nvSpPr>
          <p:cNvPr id="8" name="Rectangle 1027"/>
          <p:cNvSpPr txBox="1">
            <a:spLocks noChangeArrowheads="1"/>
          </p:cNvSpPr>
          <p:nvPr/>
        </p:nvSpPr>
        <p:spPr bwMode="auto">
          <a:xfrm>
            <a:off x="685800" y="1751013"/>
            <a:ext cx="8077200" cy="4724400"/>
          </a:xfrm>
          <a:prstGeom prst="rect">
            <a:avLst/>
          </a:prstGeom>
          <a:noFill/>
          <a:ln w="9525">
            <a:noFill/>
            <a:round/>
            <a:headEnd/>
            <a:tailEnd/>
          </a:ln>
          <a:effectLst/>
        </p:spPr>
        <p:txBody>
          <a:bodyPr vert="horz" wrap="square" lIns="91440" tIns="45720" rIns="91440" bIns="4572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itchFamily="34" charset="0"/>
              <a:buChar char="•"/>
            </a:pPr>
            <a:r>
              <a:rPr lang="en-US" altLang="en-US" sz="2800" kern="0" smtClean="0">
                <a:solidFill>
                  <a:schemeClr val="accent6">
                    <a:lumMod val="75000"/>
                  </a:schemeClr>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kern="0" smtClean="0">
                <a:solidFill>
                  <a:schemeClr val="accent6">
                    <a:lumMod val="75000"/>
                  </a:schemeClr>
                </a:solidFill>
              </a:rPr>
              <a:t>Either speak up now or</a:t>
            </a:r>
          </a:p>
          <a:p>
            <a:pPr lvl="1">
              <a:buFont typeface="Arial" pitchFamily="34" charset="0"/>
              <a:buChar char="•"/>
            </a:pPr>
            <a:r>
              <a:rPr lang="en-US" altLang="en-US" kern="0" smtClean="0">
                <a:solidFill>
                  <a:schemeClr val="accent6">
                    <a:lumMod val="75000"/>
                  </a:schemeClr>
                </a:solidFill>
              </a:rPr>
              <a:t>Provide the chair of this group with the identity of the holder(s) of any and all such claims as soon as possible or</a:t>
            </a:r>
          </a:p>
          <a:p>
            <a:pPr lvl="1">
              <a:buFont typeface="Arial" pitchFamily="34" charset="0"/>
              <a:buChar char="•"/>
            </a:pPr>
            <a:r>
              <a:rPr lang="en-US" altLang="en-US" kern="0" smtClean="0">
                <a:solidFill>
                  <a:schemeClr val="accent6">
                    <a:lumMod val="75000"/>
                  </a:schemeClr>
                </a:solidFill>
              </a:rPr>
              <a:t>Cause an LOA to be submitted</a:t>
            </a:r>
            <a:endParaRPr lang="en-US" altLang="en-US" kern="0" dirty="0">
              <a:solidFill>
                <a:schemeClr val="accent6">
                  <a:lumMod val="75000"/>
                </a:schemeClr>
              </a:solidFill>
            </a:endParaRPr>
          </a:p>
        </p:txBody>
      </p:sp>
    </p:spTree>
    <p:extLst>
      <p:ext uri="{BB962C8B-B14F-4D97-AF65-F5344CB8AC3E}">
        <p14:creationId xmlns:p14="http://schemas.microsoft.com/office/powerpoint/2010/main" val="256025014"/>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 2017</a:t>
            </a:r>
            <a:endParaRPr lang="en-GB"/>
          </a:p>
        </p:txBody>
      </p:sp>
      <p:sp>
        <p:nvSpPr>
          <p:cNvPr id="5" name="Footer Placeholder 4"/>
          <p:cNvSpPr>
            <a:spLocks noGrp="1"/>
          </p:cNvSpPr>
          <p:nvPr>
            <p:ph type="ftr" idx="14"/>
          </p:nvPr>
        </p:nvSpPr>
        <p:spPr>
          <a:xfrm>
            <a:off x="6143636" y="6475413"/>
            <a:ext cx="2398702"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80</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10242"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 2017</a:t>
            </a:r>
            <a:endParaRPr lang="en-GB"/>
          </a:p>
        </p:txBody>
      </p:sp>
      <p:sp>
        <p:nvSpPr>
          <p:cNvPr id="5" name="Footer Placeholder 4"/>
          <p:cNvSpPr>
            <a:spLocks noGrp="1"/>
          </p:cNvSpPr>
          <p:nvPr>
            <p:ph type="ftr" idx="14"/>
          </p:nvPr>
        </p:nvSpPr>
        <p:spPr>
          <a:xfrm>
            <a:off x="6215074" y="6475413"/>
            <a:ext cx="232726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81</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sp>
        <p:nvSpPr>
          <p:cNvPr id="7" name="Title 1"/>
          <p:cNvSpPr>
            <a:spLocks noGrp="1"/>
          </p:cNvSpPr>
          <p:nvPr>
            <p:ph type="title"/>
          </p:nvPr>
        </p:nvSpPr>
        <p:spPr>
          <a:xfrm>
            <a:off x="685800" y="685800"/>
            <a:ext cx="7770813" cy="1065213"/>
          </a:xfrm>
        </p:spPr>
        <p:txBody>
          <a:bodyPr/>
          <a:lstStyle/>
          <a:p>
            <a:r>
              <a:rPr lang="en-US" u="sng" dirty="0">
                <a:solidFill>
                  <a:schemeClr val="accent2">
                    <a:lumMod val="75000"/>
                  </a:schemeClr>
                </a:solidFill>
              </a:rPr>
              <a:t>Other Guidelines for IEEE WG Meetings</a:t>
            </a:r>
            <a:endParaRPr lang="en-US" dirty="0"/>
          </a:p>
        </p:txBody>
      </p:sp>
      <p:sp>
        <p:nvSpPr>
          <p:cNvPr id="8" name="Rectangle 4"/>
          <p:cNvSpPr>
            <a:spLocks noChangeArrowheads="1"/>
          </p:cNvSpPr>
          <p:nvPr/>
        </p:nvSpPr>
        <p:spPr bwMode="auto">
          <a:xfrm>
            <a:off x="533400" y="1751013"/>
            <a:ext cx="8229600" cy="4649787"/>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lvl="0" eaLnBrk="1" hangingPunct="1">
              <a:lnSpc>
                <a:spcPct val="80000"/>
              </a:lnSpc>
              <a:spcAft>
                <a:spcPct val="40000"/>
              </a:spcAft>
              <a:buFont typeface="Arial" pitchFamily="34" charset="0"/>
              <a:buChar char="•"/>
            </a:pPr>
            <a:r>
              <a:rPr lang="en-US" altLang="en-US" sz="2000" b="1" dirty="0">
                <a:solidFill>
                  <a:schemeClr val="accent6">
                    <a:lumMod val="75000"/>
                  </a:schemeClr>
                </a:solidFill>
                <a:cs typeface="Arial" pitchFamily="34" charset="0"/>
              </a:rPr>
              <a:t>All IEEE-SA standards meetings shall be conducted in compliance with all applicable laws, including antitrust and competition laws.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interpretation, validity, or essentiality of patents/patent claims.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specific license rates, terms, or conditions.</a:t>
            </a:r>
          </a:p>
          <a:p>
            <a:pPr lvl="2" eaLnBrk="1" hangingPunct="1">
              <a:lnSpc>
                <a:spcPct val="80000"/>
              </a:lnSpc>
              <a:spcAft>
                <a:spcPct val="40000"/>
              </a:spcAft>
              <a:buFont typeface="Arial" pitchFamily="34" charset="0"/>
              <a:buChar cha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eaLnBrk="1" hangingPunct="1">
              <a:lnSpc>
                <a:spcPct val="80000"/>
              </a:lnSpc>
              <a:spcAft>
                <a:spcPct val="40000"/>
              </a:spcAft>
              <a:buFont typeface="Arial" pitchFamily="34" charset="0"/>
              <a:buChar char="•"/>
            </a:pPr>
            <a:r>
              <a:rPr lang="en-GB" altLang="en-US" sz="1600" dirty="0">
                <a:solidFill>
                  <a:schemeClr val="accent6">
                    <a:lumMod val="75000"/>
                  </a:schemeClr>
                </a:solidFill>
                <a:cs typeface="Arial" pitchFamily="34" charset="0"/>
              </a:rPr>
              <a:t>Technical considerations remain primary focus</a:t>
            </a:r>
            <a:endParaRPr lang="en-US" altLang="en-US" sz="1600" dirty="0">
              <a:solidFill>
                <a:schemeClr val="accent6">
                  <a:lumMod val="75000"/>
                </a:schemeClr>
              </a:solidFill>
              <a:cs typeface="Arial" pitchFamily="34" charset="0"/>
            </a:endParaRP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status or substance of ongoing or threatened litigation.</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be silent if inappropriate topics are discussed … do formally object.</a:t>
            </a:r>
          </a:p>
          <a:p>
            <a:pPr lvl="0" algn="ctr" eaLnBrk="1" hangingPunct="1">
              <a:lnSpc>
                <a:spcPct val="80000"/>
              </a:lnSpc>
            </a:pPr>
            <a:r>
              <a:rPr lang="en-US" altLang="en-US" sz="1050" b="1" dirty="0">
                <a:solidFill>
                  <a:schemeClr val="accent6">
                    <a:lumMod val="75000"/>
                  </a:schemeClr>
                </a:solidFill>
                <a:cs typeface="Arial" pitchFamily="34" charset="0"/>
              </a:rPr>
              <a:t>---------------------------------------------------------------   </a:t>
            </a:r>
            <a:endParaRPr lang="en-US" altLang="en-US" sz="1400" b="1" dirty="0">
              <a:solidFill>
                <a:schemeClr val="accent6">
                  <a:lumMod val="75000"/>
                </a:schemeClr>
              </a:solidFill>
              <a:cs typeface="Arial" pitchFamily="34" charset="0"/>
            </a:endParaRPr>
          </a:p>
          <a:p>
            <a:pPr lvl="0" algn="ctr" eaLnBrk="1" hangingPunct="1">
              <a:lnSpc>
                <a:spcPct val="80000"/>
              </a:lnSpc>
            </a:pPr>
            <a:r>
              <a:rPr lang="en-US" altLang="en-US" sz="1400" b="1" dirty="0">
                <a:solidFill>
                  <a:schemeClr val="accent6">
                    <a:lumMod val="75000"/>
                  </a:schemeClr>
                </a:solidFill>
                <a:cs typeface="Arial" pitchFamily="34" charset="0"/>
              </a:rPr>
              <a:t>See </a:t>
            </a:r>
            <a:r>
              <a:rPr lang="en-US" altLang="en-US" sz="1400" b="1" i="1" dirty="0">
                <a:solidFill>
                  <a:schemeClr val="accent6">
                    <a:lumMod val="75000"/>
                  </a:schemeClr>
                </a:solidFill>
                <a:cs typeface="Arial" pitchFamily="34" charset="0"/>
              </a:rPr>
              <a:t>IEEE-SA Standards Board Operations Manual</a:t>
            </a:r>
            <a:r>
              <a:rPr lang="en-US" altLang="en-US" sz="1400" b="1" dirty="0">
                <a:solidFill>
                  <a:schemeClr val="accent6">
                    <a:lumMod val="75000"/>
                  </a:schemeClr>
                </a:solidFill>
                <a:cs typeface="Arial" pitchFamily="34" charset="0"/>
              </a:rPr>
              <a:t>, clause 5.3.10 and </a:t>
            </a:r>
            <a:r>
              <a:rPr lang="en-GB" altLang="en-US" sz="1400" b="1"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b="1" dirty="0">
                <a:solidFill>
                  <a:schemeClr val="accent6">
                    <a:lumMod val="75000"/>
                  </a:schemeClr>
                </a:solidFill>
                <a:cs typeface="Arial" pitchFamily="34" charset="0"/>
              </a:rPr>
              <a:t> for more details.</a:t>
            </a:r>
          </a:p>
        </p:txBody>
      </p:sp>
    </p:spTree>
    <p:extLst>
      <p:ext uri="{BB962C8B-B14F-4D97-AF65-F5344CB8AC3E}">
        <p14:creationId xmlns:p14="http://schemas.microsoft.com/office/powerpoint/2010/main" val="239655903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25526</TotalTime>
  <Words>4375</Words>
  <Application>Microsoft Office PowerPoint</Application>
  <PresentationFormat>On-screen Show (4:3)</PresentationFormat>
  <Paragraphs>1115</Paragraphs>
  <Slides>81</Slides>
  <Notes>22</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81</vt:i4>
      </vt:variant>
    </vt:vector>
  </HeadingPairs>
  <TitlesOfParts>
    <vt:vector size="91" baseType="lpstr">
      <vt:lpstr>Arial Unicode MS</vt:lpstr>
      <vt:lpstr>MS Gothic</vt:lpstr>
      <vt:lpstr>MS PGothic</vt:lpstr>
      <vt:lpstr>Arial</vt:lpstr>
      <vt:lpstr>DejaVu Sans</vt:lpstr>
      <vt:lpstr>Monotype Sorts</vt:lpstr>
      <vt:lpstr>Times</vt:lpstr>
      <vt:lpstr>Times New Roman</vt:lpstr>
      <vt:lpstr>Office Theme</vt:lpstr>
      <vt:lpstr>Document</vt:lpstr>
      <vt:lpstr>TGaz Next Generation Positioning  Nov. Meeting Agenda</vt:lpstr>
      <vt:lpstr>IEEE 802.11 Task Group AZ Next Generation Positioning </vt:lpstr>
      <vt:lpstr>Abstract</vt:lpstr>
      <vt:lpstr>Logistics</vt:lpstr>
      <vt:lpstr>Patent Policy</vt:lpstr>
      <vt:lpstr>Participants, Patents, and Duty to Inform</vt:lpstr>
      <vt:lpstr>Patent Related Links</vt:lpstr>
      <vt:lpstr>Call for Potentially Essential Patents</vt:lpstr>
      <vt:lpstr>Other Guidelines for IEEE WG Meetings</vt:lpstr>
      <vt:lpstr>Participation in IEEE 802 Meetings</vt:lpstr>
      <vt:lpstr>802 Ground rules </vt:lpstr>
      <vt:lpstr>IEEE-SA policy documents</vt:lpstr>
      <vt:lpstr>PowerPoint Presentation</vt:lpstr>
      <vt:lpstr>PowerPoint Presentation</vt:lpstr>
      <vt:lpstr>TGaz Schedule at a glance</vt:lpstr>
      <vt:lpstr>Agenda for the Week</vt:lpstr>
      <vt:lpstr>Agenda for the Week (con.)</vt:lpstr>
      <vt:lpstr>Submission List for the week (1)</vt:lpstr>
      <vt:lpstr>Submission List for the week (2)</vt:lpstr>
      <vt:lpstr>TG Process</vt:lpstr>
      <vt:lpstr>Agenda For The Week</vt:lpstr>
      <vt:lpstr>PowerPoint Presentation</vt:lpstr>
      <vt:lpstr>Meeting Slot # 1 discussion items</vt:lpstr>
      <vt:lpstr>Submission order – Slot #1</vt:lpstr>
      <vt:lpstr>Approval of previous meeting minutes</vt:lpstr>
      <vt:lpstr>Presentations</vt:lpstr>
      <vt:lpstr>Attendance reminder</vt:lpstr>
      <vt:lpstr>Recess</vt:lpstr>
      <vt:lpstr>PowerPoint Presentation</vt:lpstr>
      <vt:lpstr>Meeting Slot # 2 discussion items</vt:lpstr>
      <vt:lpstr>Submission order – Slot # 2</vt:lpstr>
      <vt:lpstr>Presentations</vt:lpstr>
      <vt:lpstr>Reminder to do attendance</vt:lpstr>
      <vt:lpstr>Recess</vt:lpstr>
      <vt:lpstr>PowerPoint Presentation</vt:lpstr>
      <vt:lpstr>Meeting Slot # 3 discussion items</vt:lpstr>
      <vt:lpstr>Submission order – Slot #3</vt:lpstr>
      <vt:lpstr>Presentations</vt:lpstr>
      <vt:lpstr>Submission 11-17-1455</vt:lpstr>
      <vt:lpstr>Submission 1455 (con.)</vt:lpstr>
      <vt:lpstr>FRD Working Draft Approval</vt:lpstr>
      <vt:lpstr>Submission 1461</vt:lpstr>
      <vt:lpstr>Reminder to do attendance</vt:lpstr>
      <vt:lpstr>Recess</vt:lpstr>
      <vt:lpstr>PowerPoint Presentation</vt:lpstr>
      <vt:lpstr>Meeting Slot # 4 discussion items</vt:lpstr>
      <vt:lpstr>Submission order – Slot #4</vt:lpstr>
      <vt:lpstr>Presentations</vt:lpstr>
      <vt:lpstr>Reminder to do attendance</vt:lpstr>
      <vt:lpstr>Recess</vt:lpstr>
      <vt:lpstr>PowerPoint Presentation</vt:lpstr>
      <vt:lpstr>Meeting Slot # 5 discussion items</vt:lpstr>
      <vt:lpstr>Submission order – Slot #5</vt:lpstr>
      <vt:lpstr>Presentations</vt:lpstr>
      <vt:lpstr>Recess</vt:lpstr>
      <vt:lpstr>PowerPoint Presentation</vt:lpstr>
      <vt:lpstr>Meeting Slot # 6 discussion items</vt:lpstr>
      <vt:lpstr>Submission order – Slot #6</vt:lpstr>
      <vt:lpstr>Presentations</vt:lpstr>
      <vt:lpstr>Current Approved Timelines</vt:lpstr>
      <vt:lpstr>Revised Timelines – Complete Scope/under consideration</vt:lpstr>
      <vt:lpstr>Goals for Jan. Meeting</vt:lpstr>
      <vt:lpstr>Motion – approval of Nov. meeting Goals</vt:lpstr>
      <vt:lpstr>Teleconference Schedule</vt:lpstr>
      <vt:lpstr>Reminder to do attendance</vt:lpstr>
      <vt:lpstr>AOB?</vt:lpstr>
      <vt:lpstr>Adjourn</vt:lpstr>
      <vt:lpstr>PowerPoint Presentation</vt:lpstr>
      <vt:lpstr>Timelines (con.) –TBC</vt:lpstr>
      <vt:lpstr>Approval of Telecon Minutes</vt:lpstr>
      <vt:lpstr>Motion to Adopt Text to SFD/FRD</vt:lpstr>
      <vt:lpstr>Motion to Release Liaison to WG</vt:lpstr>
      <vt:lpstr>Motion – Approve PAR Change</vt:lpstr>
      <vt:lpstr>Motion – Approve CSD Change</vt:lpstr>
      <vt:lpstr>802.11 Template Instructions 1/4</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TGaz Agenda</dc:title>
  <dc:subject>TG AZ Meeting Agenda</dc:subject>
  <dc:creator>Segev, Jonathan (Intel Corporation)</dc:creator>
  <cp:keywords>CTPClassification=CTP_IC:VisualMarkings=</cp:keywords>
  <cp:lastModifiedBy>Segev, Jonathan</cp:lastModifiedBy>
  <cp:revision>385</cp:revision>
  <cp:lastPrinted>1601-01-01T00:00:00Z</cp:lastPrinted>
  <dcterms:created xsi:type="dcterms:W3CDTF">2017-01-29T08:57:00Z</dcterms:created>
  <dcterms:modified xsi:type="dcterms:W3CDTF">2017-11-08T19:23:38Z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ab095f8e-d13f-44e3-95d7-df9cc27fda29</vt:lpwstr>
  </property>
  <property fmtid="{D5CDD505-2E9C-101B-9397-08002B2CF9AE}" pid="3" name="CTP_BU">
    <vt:lpwstr>NEXT GEN AND STANDARDS GROUP</vt:lpwstr>
  </property>
  <property fmtid="{D5CDD505-2E9C-101B-9397-08002B2CF9AE}" pid="4" name="CTP_TimeStamp">
    <vt:lpwstr>2017-11-08 19:23:18Z</vt:lpwstr>
  </property>
  <property fmtid="{D5CDD505-2E9C-101B-9397-08002B2CF9AE}" pid="5" name="CTPClassification">
    <vt:lpwstr>CTP_IC</vt:lpwstr>
  </property>
</Properties>
</file>