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58" r:id="rId18"/>
    <p:sldId id="315" r:id="rId19"/>
    <p:sldId id="371" r:id="rId20"/>
    <p:sldId id="356" r:id="rId21"/>
    <p:sldId id="357" r:id="rId22"/>
    <p:sldId id="281" r:id="rId23"/>
    <p:sldId id="282" r:id="rId24"/>
    <p:sldId id="283" r:id="rId25"/>
    <p:sldId id="284" r:id="rId26"/>
    <p:sldId id="285" r:id="rId27"/>
    <p:sldId id="286" r:id="rId28"/>
    <p:sldId id="287" r:id="rId29"/>
    <p:sldId id="290" r:id="rId30"/>
    <p:sldId id="289" r:id="rId31"/>
    <p:sldId id="322" r:id="rId32"/>
    <p:sldId id="327" r:id="rId33"/>
    <p:sldId id="304" r:id="rId34"/>
    <p:sldId id="308" r:id="rId35"/>
    <p:sldId id="306" r:id="rId36"/>
    <p:sldId id="330" r:id="rId37"/>
    <p:sldId id="305" r:id="rId38"/>
    <p:sldId id="328" r:id="rId39"/>
    <p:sldId id="363" r:id="rId40"/>
    <p:sldId id="364" r:id="rId41"/>
    <p:sldId id="365" r:id="rId42"/>
    <p:sldId id="366" r:id="rId43"/>
    <p:sldId id="325" r:id="rId44"/>
    <p:sldId id="326" r:id="rId45"/>
    <p:sldId id="349" r:id="rId46"/>
    <p:sldId id="350" r:id="rId47"/>
    <p:sldId id="372" r:id="rId48"/>
    <p:sldId id="352" r:id="rId49"/>
    <p:sldId id="353" r:id="rId50"/>
    <p:sldId id="354" r:id="rId51"/>
    <p:sldId id="355" r:id="rId52"/>
    <p:sldId id="339" r:id="rId53"/>
    <p:sldId id="291" r:id="rId54"/>
    <p:sldId id="333" r:id="rId55"/>
    <p:sldId id="314" r:id="rId56"/>
    <p:sldId id="309" r:id="rId57"/>
    <p:sldId id="294" r:id="rId58"/>
    <p:sldId id="295" r:id="rId59"/>
    <p:sldId id="296" r:id="rId60"/>
    <p:sldId id="297" r:id="rId61"/>
    <p:sldId id="298" r:id="rId62"/>
    <p:sldId id="299" r:id="rId63"/>
    <p:sldId id="300" r:id="rId64"/>
    <p:sldId id="301" r:id="rId65"/>
    <p:sldId id="347" r:id="rId66"/>
    <p:sldId id="348" r:id="rId67"/>
    <p:sldId id="258" r:id="rId68"/>
    <p:sldId id="259" r:id="rId69"/>
    <p:sldId id="260" r:id="rId70"/>
    <p:sldId id="261" r:id="rId71"/>
    <p:sldId id="262" r:id="rId72"/>
    <p:sldId id="263" r:id="rId73"/>
    <p:sldId id="264" r:id="rId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58"/>
            <p14:sldId id="315"/>
            <p14:sldId id="371"/>
            <p14:sldId id="356"/>
            <p14:sldId id="357"/>
          </p14:sldIdLst>
        </p14:section>
        <p14:section name="Slot # 1" id="{A8BC1F47-3153-4394-9D00-B4D234301B74}">
          <p14:sldIdLst>
            <p14:sldId id="281"/>
            <p14:sldId id="282"/>
            <p14:sldId id="283"/>
            <p14:sldId id="284"/>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63"/>
            <p14:sldId id="364"/>
            <p14:sldId id="365"/>
            <p14:sldId id="366"/>
            <p14:sldId id="325"/>
            <p14:sldId id="326"/>
          </p14:sldIdLst>
        </p14:section>
        <p14:section name="Slot #4" id="{BC53A078-CFD0-4CD3-BEED-747D5107E17F}">
          <p14:sldIdLst>
            <p14:sldId id="349"/>
            <p14:sldId id="350"/>
            <p14:sldId id="372"/>
            <p14:sldId id="352"/>
            <p14:sldId id="353"/>
            <p14:sldId id="354"/>
            <p14:sldId id="355"/>
            <p14:sldId id="339"/>
            <p14:sldId id="291"/>
            <p14:sldId id="33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59" autoAdjust="0"/>
    <p:restoredTop sz="94660"/>
  </p:normalViewPr>
  <p:slideViewPr>
    <p:cSldViewPr>
      <p:cViewPr varScale="1">
        <p:scale>
          <a:sx n="82" d="100"/>
          <a:sy n="82" d="100"/>
        </p:scale>
        <p:origin x="10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2377672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48</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69</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235094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798522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802.11-17/1552r02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2017-11-07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32"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516322701"/>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(11-17-1481).  </a:t>
            </a:r>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a:t>
            </a:r>
            <a:r>
              <a:rPr lang="en-US" altLang="en-US" dirty="0" smtClean="0"/>
              <a:t>WGs feedback on PAR and CSD change </a:t>
            </a:r>
            <a:r>
              <a:rPr lang="en-US" altLang="en-US" dirty="0"/>
              <a:t>proposals to cover secured location activity.</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r>
              <a:rPr lang="en-US" altLang="en-US" sz="1800" dirty="0" smtClean="0"/>
              <a:t>.</a:t>
            </a:r>
          </a:p>
          <a:p>
            <a:pPr lvl="1" algn="just">
              <a:spcBef>
                <a:spcPct val="20000"/>
              </a:spcBef>
              <a:buFontTx/>
              <a:buChar char="•"/>
            </a:pPr>
            <a:r>
              <a:rPr lang="en-US" altLang="en-US" sz="1800" dirty="0" smtClean="0"/>
              <a:t>Review initial Amendment structure template.</a:t>
            </a:r>
            <a:endParaRPr lang="en-US" altLang="en-US" sz="1800" dirty="0"/>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6434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276272876"/>
              </p:ext>
            </p:extLst>
          </p:nvPr>
        </p:nvGraphicFramePr>
        <p:xfrm>
          <a:off x="380206" y="1484784"/>
          <a:ext cx="8458200" cy="5120432"/>
        </p:xfrm>
        <a:graphic>
          <a:graphicData uri="http://schemas.openxmlformats.org/drawingml/2006/table">
            <a:tbl>
              <a:tblPr firstRow="1" bandRow="1">
                <a:tableStyleId>{21E4AEA4-8DFA-4A89-87EB-49C32662AFE0}</a:tableStyleId>
              </a:tblPr>
              <a:tblGrid>
                <a:gridCol w="1205558"/>
                <a:gridCol w="1834108"/>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11-17-1552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Nov 2017 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11-17-1481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b="0" strike="noStrike" dirty="0" smtClean="0"/>
                        <a:t>11-17-1700</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Feng Jiang</a:t>
                      </a:r>
                      <a:endParaRPr lang="en-US" sz="1600" b="0" strike="noStrike" dirty="0" smtClean="0"/>
                    </a:p>
                  </a:txBody>
                  <a:tcPr marT="45712" marB="45712"/>
                </a:tc>
                <a:tc>
                  <a:txBody>
                    <a:bodyPr/>
                    <a:lstStyle/>
                    <a:p>
                      <a:r>
                        <a:rPr lang="en-US" sz="1600" b="0" strike="noStrike" dirty="0" smtClean="0"/>
                        <a:t>Power Control for Multiuser Ranging </a:t>
                      </a:r>
                      <a:endParaRPr lang="en-US" sz="1600" b="0" strike="noStrike" dirty="0"/>
                    </a:p>
                  </a:txBody>
                  <a:tcPr marT="45712" marB="45712"/>
                </a:tc>
                <a:tc>
                  <a:txBody>
                    <a:bodyPr/>
                    <a:lstStyle/>
                    <a:p>
                      <a:r>
                        <a:rPr lang="en-US" sz="1600" b="0" strike="noStrike" dirty="0" smtClean="0"/>
                        <a:t>SFD</a:t>
                      </a:r>
                      <a:endParaRPr lang="en-US" sz="1600" b="0" strike="noStrike" dirty="0"/>
                    </a:p>
                  </a:txBody>
                  <a:tcPr marT="45712" marB="45712"/>
                </a:tc>
              </a:tr>
              <a:tr h="213355">
                <a:tc>
                  <a:txBody>
                    <a:bodyPr/>
                    <a:lstStyle/>
                    <a:p>
                      <a:r>
                        <a:rPr lang="en-US" sz="1600" strike="noStrike" dirty="0" smtClean="0"/>
                        <a:t>11-17-1701</a:t>
                      </a:r>
                      <a:endParaRPr lang="en-US" sz="1600" strike="noStrike" dirty="0"/>
                    </a:p>
                  </a:txBody>
                  <a:tcPr marT="45712" marB="45712"/>
                </a:tc>
                <a:tc>
                  <a:txBody>
                    <a:bodyPr/>
                    <a:lstStyle/>
                    <a:p>
                      <a:r>
                        <a:rPr lang="en-US" sz="1600" strike="noStrike" dirty="0" smtClean="0"/>
                        <a:t>Feng Jiang</a:t>
                      </a:r>
                      <a:endParaRPr lang="en-US" sz="1600" strike="noStrike" dirty="0"/>
                    </a:p>
                  </a:txBody>
                  <a:tcPr marT="45712" marB="45712"/>
                </a:tc>
                <a:tc>
                  <a:txBody>
                    <a:bodyPr/>
                    <a:lstStyle/>
                    <a:p>
                      <a:r>
                        <a:rPr lang="en-US" sz="1600" strike="noStrike" dirty="0" smtClean="0"/>
                        <a:t>Two-sided LMR Feedback between AP and STA </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Power Save Operation for Ranging Measurements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SU </a:t>
                      </a:r>
                      <a:r>
                        <a:rPr lang="en-US" sz="1600" b="0" i="0" kern="1200" dirty="0" smtClean="0">
                          <a:solidFill>
                            <a:schemeClr val="dk1"/>
                          </a:solidFill>
                          <a:effectLst/>
                          <a:latin typeface="+mn-lt"/>
                          <a:ea typeface="+mn-ea"/>
                          <a:cs typeface="+mn-cs"/>
                        </a:rPr>
                        <a:t>Ranging Feedback</a:t>
                      </a:r>
                      <a:endParaRPr lang="en-US" sz="14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Pre-association Security Negotiation for 11az</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228044700"/>
              </p:ext>
            </p:extLst>
          </p:nvPr>
        </p:nvGraphicFramePr>
        <p:xfrm>
          <a:off x="380206" y="1484784"/>
          <a:ext cx="8458200" cy="3840320"/>
        </p:xfrm>
        <a:graphic>
          <a:graphicData uri="http://schemas.openxmlformats.org/drawingml/2006/table">
            <a:tbl>
              <a:tblPr firstRow="1" bandRow="1">
                <a:tableStyleId>{21E4AEA4-8DFA-4A89-87EB-49C32662AFE0}</a:tableStyleId>
              </a:tblPr>
              <a:tblGrid>
                <a:gridCol w="1205558"/>
                <a:gridCol w="1834108"/>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4644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Ranging ID and its Lifetime Management</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1486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Yongho</a:t>
                      </a:r>
                      <a:r>
                        <a:rPr lang="en-US" sz="1600" strike="noStrike" kern="1200" baseline="0" dirty="0" smtClean="0">
                          <a:solidFill>
                            <a:schemeClr val="dk1"/>
                          </a:solidFill>
                          <a:latin typeface="+mn-lt"/>
                          <a:ea typeface="+mn-ea"/>
                          <a:cs typeface="+mn-cs"/>
                        </a:rPr>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11-17-1725</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Ranging ID Management</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a:t>
                      </a:r>
                      <a:r>
                        <a:rPr lang="en-US" sz="1600" strike="noStrike" kern="1200" baseline="0" noProof="0" dirty="0" smtClean="0">
                          <a:solidFill>
                            <a:schemeClr val="dk1"/>
                          </a:solidFill>
                          <a:latin typeface="+mn-lt"/>
                          <a:ea typeface="+mn-ea"/>
                          <a:cs typeface="+mn-cs"/>
                        </a:rPr>
                        <a:t>Performance Analysis</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dirty="0" smtClean="0"/>
                        <a:t>11-17-1767</a:t>
                      </a:r>
                      <a:endParaRPr lang="en-US" sz="1600" dirty="0"/>
                    </a:p>
                  </a:txBody>
                  <a:tcPr marT="45712" marB="45712"/>
                </a:tc>
                <a:tc>
                  <a:txBody>
                    <a:bodyPr/>
                    <a:lstStyle/>
                    <a:p>
                      <a:r>
                        <a:rPr lang="en-US" sz="1600" dirty="0" smtClean="0"/>
                        <a:t>SK Yong</a:t>
                      </a:r>
                      <a:endParaRPr lang="en-US" dirty="0"/>
                    </a:p>
                  </a:txBody>
                  <a:tcPr marT="45712" marB="45712"/>
                </a:tc>
                <a:tc>
                  <a:txBody>
                    <a:bodyPr/>
                    <a:lstStyle/>
                    <a:p>
                      <a:r>
                        <a:rPr lang="en-US" sz="1600" dirty="0" smtClean="0"/>
                        <a:t>PHY Security SFD text</a:t>
                      </a:r>
                      <a:r>
                        <a:rPr lang="en-US" sz="1600" baseline="0" dirty="0" smtClean="0"/>
                        <a:t> update</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11-17-1754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Liwen</a:t>
                      </a:r>
                      <a:r>
                        <a:rPr lang="en-US" sz="1600" strike="noStrike" kern="1200" baseline="0" dirty="0" smtClean="0">
                          <a:solidFill>
                            <a:schemeClr val="dk1"/>
                          </a:solidFill>
                          <a:latin typeface="+mn-lt"/>
                          <a:ea typeface="+mn-ea"/>
                          <a:cs typeface="+mn-cs"/>
                        </a:rPr>
                        <a:t> Chu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Responding Rules for NDP Ranging</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Protected LTF using PMF in SU and MU modes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Amendment Text Draft Template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685646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Orlando, Florida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Nov. 5</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working drafts.</a:t>
            </a:r>
          </a:p>
          <a:p>
            <a:pPr lvl="1">
              <a:buFont typeface="Arial" panose="020B0604020202020204" pitchFamily="34" charset="0"/>
              <a:buChar char="•"/>
            </a:pPr>
            <a:r>
              <a:rPr lang="en-US" dirty="0" smtClean="0"/>
              <a:t>Review feedback PAR and CSD change proposal </a:t>
            </a:r>
            <a:r>
              <a:rPr lang="en-US" dirty="0" smtClean="0"/>
              <a:t>discussion (once available).</a:t>
            </a:r>
            <a:endParaRPr lang="en-US" dirty="0" smtClean="0"/>
          </a:p>
          <a:p>
            <a:pPr lvl="1">
              <a:buFont typeface="Arial" panose="020B0604020202020204" pitchFamily="34" charset="0"/>
              <a:buChar char="•"/>
            </a:pPr>
            <a:r>
              <a:rPr lang="en-US" dirty="0" smtClean="0"/>
              <a:t>SFD text proposals</a:t>
            </a:r>
          </a:p>
          <a:p>
            <a:pPr lvl="1">
              <a:buFont typeface="Arial" panose="020B0604020202020204" pitchFamily="34" charset="0"/>
              <a:buChar char="•"/>
            </a:pPr>
            <a:r>
              <a:rPr lang="en-US" dirty="0" smtClean="0"/>
              <a:t>Initial </a:t>
            </a:r>
            <a:r>
              <a:rPr lang="en-US" dirty="0" smtClean="0"/>
              <a:t>amendment document structure.</a:t>
            </a:r>
            <a:endParaRPr lang="en-US" dirty="0" smtClean="0"/>
          </a:p>
          <a:p>
            <a:pPr lvl="1">
              <a:buFont typeface="Arial" panose="020B0604020202020204" pitchFamily="34" charset="0"/>
              <a:buChar char="•"/>
            </a:pPr>
            <a:r>
              <a:rPr lang="en-US" dirty="0" smtClean="0"/>
              <a:t>Technical submissions</a:t>
            </a:r>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p>
          <a:p>
            <a:pPr algn="just">
              <a:spcBef>
                <a:spcPct val="20000"/>
              </a:spcBef>
              <a:buFontTx/>
              <a:buChar char="•"/>
            </a:pPr>
            <a:r>
              <a:rPr lang="en-US" altLang="en-US" sz="2000" b="0" dirty="0" smtClean="0"/>
              <a:t>Approval of SFD working draft.</a:t>
            </a:r>
          </a:p>
          <a:p>
            <a:pPr algn="just">
              <a:spcBef>
                <a:spcPct val="20000"/>
              </a:spcBef>
              <a:buFontTx/>
              <a:buChar char="•"/>
            </a:pPr>
            <a:r>
              <a:rPr lang="en-US" altLang="en-US" sz="2000" b="0" dirty="0" smtClean="0"/>
              <a:t>Review PAR and CSD change proposals.</a:t>
            </a:r>
          </a:p>
          <a:p>
            <a:pPr algn="just">
              <a:spcBef>
                <a:spcPct val="20000"/>
              </a:spcBef>
              <a:buFontTx/>
              <a:buChar char="•"/>
            </a:pPr>
            <a:r>
              <a:rPr lang="en-US" altLang="en-US" sz="2000" b="0" dirty="0" smtClean="0"/>
              <a:t>Review SFD related text submissions.</a:t>
            </a:r>
          </a:p>
          <a:p>
            <a:pPr algn="just">
              <a:spcBef>
                <a:spcPct val="20000"/>
              </a:spcBef>
              <a:buFontTx/>
              <a:buChar char="•"/>
            </a:pPr>
            <a:r>
              <a:rPr lang="en-US" altLang="en-US" sz="2000" b="0" dirty="0" smtClean="0"/>
              <a:t>Review amendment document initial structure.</a:t>
            </a:r>
          </a:p>
          <a:p>
            <a:pPr algn="just">
              <a:spcBef>
                <a:spcPct val="20000"/>
              </a:spcBef>
              <a:buFontTx/>
              <a:buChar char="•"/>
            </a:pPr>
            <a:r>
              <a:rPr lang="en-US" altLang="en-US" sz="2000" b="0" dirty="0" smtClean="0"/>
              <a:t>Review technical submissions.</a:t>
            </a:r>
          </a:p>
          <a:p>
            <a:pPr algn="just">
              <a:spcBef>
                <a:spcPct val="20000"/>
              </a:spcBef>
              <a:buFontTx/>
              <a:buChar char="•"/>
            </a:pPr>
            <a:r>
              <a:rPr lang="en-US" altLang="en-US" sz="2000" b="0" dirty="0" smtClean="0"/>
              <a:t>Review revised timelines.</a:t>
            </a:r>
          </a:p>
          <a:p>
            <a:pPr algn="just">
              <a:spcBef>
                <a:spcPct val="20000"/>
              </a:spcBef>
              <a:buFontTx/>
              <a:buChar char="•"/>
            </a:pPr>
            <a:r>
              <a:rPr lang="en-US" altLang="en-US" sz="2000" b="0" dirty="0" smtClean="0"/>
              <a:t>Adjourn.</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smtClean="0"/>
              <a:t>Approval of SFD working draft (15min)</a:t>
            </a:r>
          </a:p>
          <a:p>
            <a:pPr algn="just">
              <a:spcBef>
                <a:spcPct val="20000"/>
              </a:spcBef>
              <a:buFontTx/>
              <a:buChar char="•"/>
            </a:pPr>
            <a:r>
              <a:rPr lang="en-US" altLang="en-US" sz="2000" b="0" dirty="0" smtClean="0"/>
              <a:t>Review </a:t>
            </a:r>
            <a:r>
              <a:rPr lang="en-US" altLang="en-US" sz="2000" b="0" dirty="0" smtClean="0"/>
              <a:t>proposed SFD text for adoption – as time permits</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734509104"/>
              </p:ext>
            </p:extLst>
          </p:nvPr>
        </p:nvGraphicFramePr>
        <p:xfrm>
          <a:off x="288826" y="1507333"/>
          <a:ext cx="8640960" cy="3687960"/>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11-17-1552</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11-17-1481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Sep.</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endParaRPr lang="en-US" sz="1600" kern="1200" dirty="0" smtClean="0">
                        <a:solidFill>
                          <a:schemeClr val="dk1"/>
                        </a:solidFill>
                        <a:latin typeface="+mn-lt"/>
                        <a:ea typeface="+mn-ea"/>
                        <a:cs typeface="+mn-cs"/>
                      </a:endParaRPr>
                    </a:p>
                  </a:txBody>
                  <a:tcPr marT="45712" marB="45712"/>
                </a:tc>
              </a:tr>
              <a:tr h="305408">
                <a:tc>
                  <a:txBody>
                    <a:bodyPr/>
                    <a:lstStyle/>
                    <a:p>
                      <a:r>
                        <a:rPr lang="en-US" sz="1600" b="0" strike="noStrike" dirty="0" smtClean="0"/>
                        <a:t>11-17-1700</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Feng Jiang</a:t>
                      </a:r>
                    </a:p>
                  </a:txBody>
                  <a:tcPr marT="45712" marB="45712"/>
                </a:tc>
                <a:tc>
                  <a:txBody>
                    <a:bodyPr/>
                    <a:lstStyle/>
                    <a:p>
                      <a:r>
                        <a:rPr lang="en-US" sz="1600" b="0" strike="noStrike" dirty="0" smtClean="0"/>
                        <a:t>Power Control for Multiuser Ranging </a:t>
                      </a:r>
                      <a:endParaRPr lang="en-US" sz="1600" b="0" strike="noStrike" dirty="0"/>
                    </a:p>
                  </a:txBody>
                  <a:tcPr marT="45712" marB="45712"/>
                </a:tc>
                <a:tc>
                  <a:txBody>
                    <a:bodyPr/>
                    <a:lstStyle/>
                    <a:p>
                      <a:r>
                        <a:rPr lang="en-US" sz="1600" b="0" strike="noStrike" dirty="0" smtClean="0"/>
                        <a:t>SFD</a:t>
                      </a:r>
                      <a:endParaRPr lang="en-US" sz="1600" b="0" strike="noStrike" dirty="0"/>
                    </a:p>
                  </a:txBody>
                  <a:tcPr marT="45712" marB="45712"/>
                </a:tc>
                <a:tc>
                  <a:txBody>
                    <a:bodyPr/>
                    <a:lstStyle/>
                    <a:p>
                      <a:r>
                        <a:rPr lang="en-US" sz="1600" dirty="0" smtClean="0"/>
                        <a:t>30 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Pre-association Security Negotiation for 11az</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 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Ranging ID and its Lifetime Management</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400" dirty="0" smtClean="0"/>
                        <a:t>As time</a:t>
                      </a:r>
                      <a:r>
                        <a:rPr lang="en-US" sz="1400" baseline="0" dirty="0" smtClean="0"/>
                        <a:t> permits</a:t>
                      </a:r>
                      <a:endParaRPr lang="en-US" sz="1400"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11-17/1481 “</a:t>
            </a:r>
            <a:r>
              <a:rPr lang="en-US" dirty="0"/>
              <a:t>Meeting Minutes </a:t>
            </a:r>
            <a:r>
              <a:rPr lang="en-US" dirty="0" smtClean="0"/>
              <a:t>Sep 2017 </a:t>
            </a:r>
            <a:r>
              <a:rPr lang="en-US" dirty="0"/>
              <a:t>Session</a:t>
            </a:r>
            <a:r>
              <a:rPr lang="en-US" b="0" dirty="0" smtClean="0"/>
              <a:t>” </a:t>
            </a:r>
            <a:r>
              <a:rPr lang="en-US" b="0" dirty="0"/>
              <a:t>posted to Mentor </a:t>
            </a:r>
            <a:r>
              <a:rPr lang="en-US" b="0" dirty="0" smtClean="0"/>
              <a:t>on Sep. </a:t>
            </a:r>
            <a:r>
              <a:rPr lang="en-US" b="0" dirty="0" smtClean="0"/>
              <a:t>21</a:t>
            </a:r>
            <a:r>
              <a:rPr lang="en-US" b="0" baseline="30000" dirty="0" smtClean="0"/>
              <a:t>st</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11-17/1481r0 </a:t>
            </a:r>
            <a:r>
              <a:rPr lang="en-US" b="0" dirty="0" smtClean="0"/>
              <a:t>as </a:t>
            </a:r>
            <a:r>
              <a:rPr lang="en-US" b="0" dirty="0" err="1" smtClean="0"/>
              <a:t>TGaz</a:t>
            </a:r>
            <a:r>
              <a:rPr lang="en-US" b="0" dirty="0" smtClean="0"/>
              <a:t> </a:t>
            </a:r>
            <a:r>
              <a:rPr lang="en-US" b="0" dirty="0"/>
              <a:t>meeting minutes for the </a:t>
            </a:r>
            <a:r>
              <a:rPr lang="en-US" b="0" dirty="0" smtClean="0"/>
              <a:t>Sep. meeting</a:t>
            </a:r>
            <a:r>
              <a:rPr lang="en-US" b="0" dirty="0"/>
              <a:t>. </a:t>
            </a:r>
          </a:p>
          <a:p>
            <a:endParaRPr lang="en-US" b="0" dirty="0" smtClean="0"/>
          </a:p>
          <a:p>
            <a:r>
              <a:rPr lang="en-US" b="0" dirty="0" smtClean="0"/>
              <a:t>Moved by</a:t>
            </a:r>
            <a:r>
              <a:rPr lang="en-US" b="0" dirty="0" smtClean="0"/>
              <a:t>: Roy Want </a:t>
            </a:r>
            <a:endParaRPr lang="en-US" b="0" dirty="0"/>
          </a:p>
          <a:p>
            <a:r>
              <a:rPr lang="en-US" b="0" dirty="0"/>
              <a:t>Seconded by</a:t>
            </a:r>
            <a:r>
              <a:rPr lang="en-US" b="0" dirty="0" smtClean="0"/>
              <a:t>: </a:t>
            </a:r>
            <a:r>
              <a:rPr lang="en-US" b="0" dirty="0" smtClean="0"/>
              <a:t>Assaf Kasher</a:t>
            </a:r>
            <a:endParaRPr lang="en-US" b="0" dirty="0" smtClean="0"/>
          </a:p>
          <a:p>
            <a:r>
              <a:rPr lang="en-US" b="0" dirty="0" smtClean="0"/>
              <a:t>Results </a:t>
            </a:r>
            <a:r>
              <a:rPr lang="en-US" b="0" dirty="0"/>
              <a:t>(Y/N/A</a:t>
            </a:r>
            <a:r>
              <a:rPr lang="en-US" b="0" dirty="0" smtClean="0"/>
              <a:t>): 20/0/2 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November, </a:t>
            </a:r>
            <a:r>
              <a:rPr lang="en-US" altLang="en-US" dirty="0" smtClean="0"/>
              <a:t>Orlando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Review other WG feedback on PAR and CSD change proposal for secured location.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submission</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89343429"/>
              </p:ext>
            </p:extLst>
          </p:nvPr>
        </p:nvGraphicFramePr>
        <p:xfrm>
          <a:off x="400113" y="1484784"/>
          <a:ext cx="8342185" cy="4399032"/>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11-17-1552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 feedback</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a:t>
                      </a:r>
                      <a:r>
                        <a:rPr lang="en-US" sz="1600" kern="1200" baseline="0" dirty="0" smtClean="0">
                          <a:solidFill>
                            <a:schemeClr val="dk1"/>
                          </a:solidFill>
                          <a:latin typeface="+mn-lt"/>
                          <a:ea typeface="+mn-ea"/>
                          <a:cs typeface="+mn-cs"/>
                        </a:rPr>
                        <a:t> needed</a:t>
                      </a:r>
                      <a:endParaRPr lang="en-US" sz="1600" kern="1200" dirty="0" smtClean="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 feedback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223509">
                <a:tc>
                  <a:txBody>
                    <a:bodyPr/>
                    <a:lstStyle/>
                    <a:p>
                      <a:pPr marL="0" algn="l" defTabSz="914400" rtl="0" eaLnBrk="1" latinLnBrk="0" hangingPunct="1"/>
                      <a:r>
                        <a:rPr lang="en-US" sz="1600" strike="noStrike" kern="1200" dirty="0" smtClean="0">
                          <a:solidFill>
                            <a:schemeClr val="dk1"/>
                          </a:solidFill>
                          <a:latin typeface="+mn-lt"/>
                          <a:ea typeface="+mn-ea"/>
                          <a:cs typeface="+mn-cs"/>
                        </a:rPr>
                        <a:t>11-17-1739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Power Save Operation for Ranging Measurements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 min</a:t>
                      </a:r>
                      <a:endParaRPr lang="en-US"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35min as time permits</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SU </a:t>
                      </a:r>
                      <a:r>
                        <a:rPr lang="en-US" sz="1600" b="0" i="0" kern="1200" dirty="0" smtClean="0">
                          <a:solidFill>
                            <a:schemeClr val="dk1"/>
                          </a:solidFill>
                          <a:effectLst/>
                          <a:latin typeface="+mn-lt"/>
                          <a:ea typeface="+mn-ea"/>
                          <a:cs typeface="+mn-cs"/>
                        </a:rPr>
                        <a:t>Ranging Feedback</a:t>
                      </a:r>
                      <a:endParaRPr lang="en-US" sz="14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400" dirty="0" smtClean="0"/>
                        <a:t>20</a:t>
                      </a:r>
                      <a:r>
                        <a:rPr lang="en-US" sz="1400" baseline="0" dirty="0" smtClean="0"/>
                        <a:t> min as time permits</a:t>
                      </a:r>
                      <a:endParaRPr lang="en-US" sz="1400"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752382170"/>
              </p:ext>
            </p:extLst>
          </p:nvPr>
        </p:nvGraphicFramePr>
        <p:xfrm>
          <a:off x="773754" y="1556792"/>
          <a:ext cx="7772404" cy="458190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dirty="0" smtClean="0"/>
                        <a:t>11-17-1771</a:t>
                      </a:r>
                      <a:endParaRPr lang="en-US" dirty="0"/>
                    </a:p>
                  </a:txBody>
                  <a:tcPr marT="45712" marB="45712"/>
                </a:tc>
                <a:tc>
                  <a:txBody>
                    <a:bodyPr/>
                    <a:lstStyle/>
                    <a:p>
                      <a:r>
                        <a:rPr lang="en-US" dirty="0" smtClean="0"/>
                        <a:t>Yongho Seok</a:t>
                      </a:r>
                      <a:endParaRPr lang="en-US" dirty="0"/>
                    </a:p>
                  </a:txBody>
                  <a:tcPr marT="45712" marB="45712"/>
                </a:tc>
                <a:tc>
                  <a:txBody>
                    <a:bodyPr/>
                    <a:lstStyle/>
                    <a:p>
                      <a:r>
                        <a:rPr lang="en-US" dirty="0" smtClean="0"/>
                        <a:t>Amendment</a:t>
                      </a:r>
                      <a:r>
                        <a:rPr lang="en-US" baseline="0" dirty="0" smtClean="0"/>
                        <a:t> text</a:t>
                      </a:r>
                      <a:endParaRPr lang="en-US" dirty="0"/>
                    </a:p>
                  </a:txBody>
                  <a:tcPr marT="45712" marB="45712"/>
                </a:tc>
                <a:tc>
                  <a:txBody>
                    <a:bodyPr/>
                    <a:lstStyle/>
                    <a:p>
                      <a:r>
                        <a:rPr lang="en-US" dirty="0" smtClean="0"/>
                        <a:t>Initial Amendment</a:t>
                      </a:r>
                      <a:r>
                        <a:rPr lang="en-US" baseline="0" dirty="0" smtClean="0"/>
                        <a:t> Document structure review</a:t>
                      </a:r>
                      <a:endParaRPr lang="en-US" dirty="0"/>
                    </a:p>
                  </a:txBody>
                  <a:tcPr marT="45712" marB="45712"/>
                </a:tc>
                <a:tc>
                  <a:txBody>
                    <a:bodyPr/>
                    <a:lstStyle/>
                    <a:p>
                      <a:r>
                        <a:rPr lang="en-US" dirty="0" smtClean="0"/>
                        <a:t>15min</a:t>
                      </a:r>
                      <a:endParaRPr lang="en-US"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35min as time permits</a:t>
                      </a:r>
                      <a:endParaRPr lang="en-US" sz="1600" dirty="0"/>
                    </a:p>
                  </a:txBody>
                  <a:tcPr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SU </a:t>
                      </a:r>
                      <a:r>
                        <a:rPr lang="en-US" sz="1600" b="0" i="0" kern="1200" dirty="0" smtClean="0">
                          <a:solidFill>
                            <a:schemeClr val="dk1"/>
                          </a:solidFill>
                          <a:effectLst/>
                          <a:latin typeface="+mn-lt"/>
                          <a:ea typeface="+mn-ea"/>
                          <a:cs typeface="+mn-cs"/>
                        </a:rPr>
                        <a:t>Ranging Feedback</a:t>
                      </a:r>
                      <a:endParaRPr lang="en-US" sz="14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400" dirty="0" smtClean="0"/>
                        <a:t>20</a:t>
                      </a:r>
                      <a:r>
                        <a:rPr lang="en-US" sz="1400" baseline="0" dirty="0" smtClean="0"/>
                        <a:t> min as time permits</a:t>
                      </a:r>
                      <a:endParaRPr lang="en-US" sz="1400" dirty="0"/>
                    </a:p>
                  </a:txBody>
                  <a:tcPr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11-17-1725</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Ranging ID Management</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dirty="0" smtClean="0"/>
                        <a:t>35 min</a:t>
                      </a:r>
                      <a:endParaRPr lang="en-US" sz="1600" strike="noStrike" dirty="0"/>
                    </a:p>
                  </a:txBody>
                  <a:tcPr marT="45712" marB="45712"/>
                </a:tc>
              </a:tr>
              <a:tr h="167632">
                <a:tc>
                  <a:txBody>
                    <a:bodyPr/>
                    <a:lstStyle/>
                    <a:p>
                      <a:endParaRPr lang="en-US" strike="sngStrike" dirty="0"/>
                    </a:p>
                  </a:txBody>
                  <a:tcPr marT="45712" marB="45712"/>
                </a:tc>
                <a:tc>
                  <a:txBody>
                    <a:bodyPr/>
                    <a:lstStyle/>
                    <a:p>
                      <a:endParaRPr lang="en-US" strike="sngStrike"/>
                    </a:p>
                  </a:txBody>
                  <a:tcPr marT="45712" marB="45712"/>
                </a:tc>
                <a:tc>
                  <a:txBody>
                    <a:bodyPr/>
                    <a:lstStyle/>
                    <a:p>
                      <a:endParaRPr lang="en-US" strike="sngStrike"/>
                    </a:p>
                  </a:txBody>
                  <a:tcPr marT="45712" marB="45712"/>
                </a:tc>
                <a:tc>
                  <a:txBody>
                    <a:bodyPr/>
                    <a:lstStyle/>
                    <a:p>
                      <a:endParaRPr lang="en-US" strike="sngStrike" dirty="0"/>
                    </a:p>
                  </a:txBody>
                  <a:tcPr marT="45712" marB="45712"/>
                </a:tc>
                <a:tc>
                  <a:txBody>
                    <a:bodyPr/>
                    <a:lstStyle/>
                    <a:p>
                      <a:endParaRPr lang="en-US" strike="sngStrike" dirty="0"/>
                    </a:p>
                  </a:txBody>
                  <a:tcPr marT="45712" marB="45712"/>
                </a:tc>
              </a:tr>
              <a:tr h="167632">
                <a:tc>
                  <a:txBody>
                    <a:bodyPr/>
                    <a:lstStyle/>
                    <a:p>
                      <a:pPr marL="0" algn="l" defTabSz="914400" rtl="0" eaLnBrk="1" latinLnBrk="0" hangingPunct="1"/>
                      <a:endParaRPr lang="en-US" sz="16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sng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sngStrike" kern="1200" dirty="0" smtClean="0">
                        <a:solidFill>
                          <a:schemeClr val="dk1"/>
                        </a:solidFill>
                        <a:latin typeface="+mn-lt"/>
                        <a:ea typeface="+mn-ea"/>
                        <a:cs typeface="+mn-cs"/>
                      </a:endParaRPr>
                    </a:p>
                  </a:txBody>
                  <a:tcPr marT="45712" marB="45712"/>
                </a:tc>
                <a:tc>
                  <a:txBody>
                    <a:bodyPr/>
                    <a:lstStyle/>
                    <a:p>
                      <a:endParaRPr lang="en-US" sz="1600" strike="sng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84215"/>
          </a:xfrm>
        </p:spPr>
        <p:txBody>
          <a:bodyPr/>
          <a:lstStyle/>
          <a:p>
            <a:r>
              <a:rPr lang="en-US" dirty="0" smtClean="0"/>
              <a:t>Submission 11-17-1455</a:t>
            </a:r>
            <a:endParaRPr lang="en-US" dirty="0"/>
          </a:p>
        </p:txBody>
      </p:sp>
      <p:sp>
        <p:nvSpPr>
          <p:cNvPr id="3" name="Content Placeholder 2"/>
          <p:cNvSpPr>
            <a:spLocks noGrp="1"/>
          </p:cNvSpPr>
          <p:nvPr>
            <p:ph idx="1"/>
          </p:nvPr>
        </p:nvSpPr>
        <p:spPr>
          <a:xfrm>
            <a:off x="685800" y="1370015"/>
            <a:ext cx="7770813" cy="4724399"/>
          </a:xfrm>
        </p:spPr>
        <p:txBody>
          <a:bodyPr/>
          <a:lstStyle/>
          <a:p>
            <a:pPr marL="0" indent="0">
              <a:buNone/>
            </a:pPr>
            <a:r>
              <a:rPr lang="en-US" sz="1800" dirty="0" smtClean="0"/>
              <a:t>Motion</a:t>
            </a:r>
          </a:p>
          <a:p>
            <a:pPr marL="0" indent="0">
              <a:buNone/>
            </a:pPr>
            <a:r>
              <a:rPr lang="en-US" sz="1800" dirty="0" smtClean="0"/>
              <a:t>Move to adopt the following  text to the SFD and instruct the SFD editor to include it in section 3.2 and grant editorial license:</a:t>
            </a:r>
          </a:p>
          <a:p>
            <a:pPr marL="0" indent="0">
              <a:buNone/>
            </a:pPr>
            <a:r>
              <a:rPr lang="en-US" sz="1800" dirty="0" smtClean="0"/>
              <a:t>“Availability windows where the </a:t>
            </a:r>
            <a:r>
              <a:rPr lang="en-US" sz="1800" dirty="0" err="1" smtClean="0"/>
              <a:t>rSTA</a:t>
            </a:r>
            <a:r>
              <a:rPr lang="en-US" sz="1800" dirty="0" smtClean="0"/>
              <a:t> shall perform MU measurements</a:t>
            </a:r>
          </a:p>
          <a:p>
            <a:pPr marL="0" indent="0">
              <a:buNone/>
            </a:pPr>
            <a:r>
              <a:rPr lang="en-US" sz="1800" dirty="0" smtClean="0"/>
              <a:t>are defined as follows:</a:t>
            </a:r>
          </a:p>
          <a:p>
            <a:pPr lvl="1"/>
            <a:r>
              <a:rPr lang="en-US" sz="1600" dirty="0" smtClean="0"/>
              <a:t>These availability windows are scheduled</a:t>
            </a:r>
          </a:p>
          <a:p>
            <a:pPr lvl="1"/>
            <a:r>
              <a:rPr lang="en-US" sz="1400" dirty="0" smtClean="0"/>
              <a:t>Within an availability window, </a:t>
            </a:r>
            <a:r>
              <a:rPr lang="en-US" sz="1400" dirty="0" err="1" smtClean="0"/>
              <a:t>rSTAs</a:t>
            </a:r>
            <a:r>
              <a:rPr lang="en-US" sz="1400" dirty="0" smtClean="0"/>
              <a:t> shall perform ranging activities related to polling, measurement, and measurement results and group related scheduling</a:t>
            </a:r>
          </a:p>
          <a:p>
            <a:pPr lvl="1"/>
            <a:r>
              <a:rPr lang="en-US" sz="1400" dirty="0" smtClean="0"/>
              <a:t>Each availability window consists by default of a single TXOP and can be extended to multiple </a:t>
            </a:r>
            <a:r>
              <a:rPr lang="en-US" sz="1400" dirty="0" err="1" smtClean="0"/>
              <a:t>TxOPs</a:t>
            </a:r>
            <a:r>
              <a:rPr lang="en-US" sz="1400" dirty="0" smtClean="0"/>
              <a:t> by announcement if single </a:t>
            </a:r>
            <a:r>
              <a:rPr lang="en-US" sz="1400" dirty="0" err="1" smtClean="0"/>
              <a:t>TxOP</a:t>
            </a:r>
            <a:r>
              <a:rPr lang="en-US" sz="1400" dirty="0" smtClean="0"/>
              <a:t> is insufficient to accommodate all STAs responding to the polling phase</a:t>
            </a:r>
          </a:p>
          <a:p>
            <a:pPr lvl="1"/>
            <a:r>
              <a:rPr lang="en-US" sz="1400" dirty="0" smtClean="0"/>
              <a:t>Availability windows are negotiated/signaled between AP and a STA such that the STA knows when those availability windows occur.</a:t>
            </a:r>
          </a:p>
          <a:p>
            <a:pPr lvl="1"/>
            <a:r>
              <a:rPr lang="en-US" sz="1400" dirty="0" smtClean="0"/>
              <a:t>A STA is not expected and does not perform MU ranging measurement and measurement results activities outside these windows.</a:t>
            </a:r>
            <a:r>
              <a:rPr lang="en-US" sz="1800" dirty="0" smtClean="0"/>
              <a:t>”</a:t>
            </a:r>
            <a:endParaRPr lang="en-US" sz="1400" dirty="0" smtClean="0"/>
          </a:p>
          <a:p>
            <a:pPr marL="0" indent="0"/>
            <a:r>
              <a:rPr lang="en-US" sz="1800" dirty="0" smtClean="0"/>
              <a:t>Moved: Ganesh </a:t>
            </a:r>
            <a:r>
              <a:rPr lang="en-US" sz="1800" dirty="0" err="1" smtClean="0"/>
              <a:t>Venkatesan</a:t>
            </a:r>
            <a:endParaRPr lang="en-US" sz="1800" dirty="0" smtClean="0"/>
          </a:p>
          <a:p>
            <a:pPr marL="0" indent="0"/>
            <a:r>
              <a:rPr lang="en-US" sz="1800" dirty="0" smtClean="0"/>
              <a:t>Seconded: SK Yong</a:t>
            </a:r>
          </a:p>
          <a:p>
            <a:pPr marL="0" indent="0"/>
            <a:r>
              <a:rPr lang="en-US" sz="1800" dirty="0" smtClean="0"/>
              <a:t>Result (Y/N/A): 11-0-7</a:t>
            </a:r>
          </a:p>
          <a:p>
            <a:pPr marL="0" indent="0"/>
            <a:r>
              <a:rPr lang="en-US" sz="1800" dirty="0" smtClean="0"/>
              <a:t>Motion passes</a:t>
            </a:r>
          </a:p>
          <a:p>
            <a:pPr marL="0" indent="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73217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Submission 1455 (con.)</a:t>
            </a:r>
            <a:endParaRPr lang="en-US" dirty="0"/>
          </a:p>
        </p:txBody>
      </p:sp>
      <p:sp>
        <p:nvSpPr>
          <p:cNvPr id="3" name="Content Placeholder 2"/>
          <p:cNvSpPr>
            <a:spLocks noGrp="1"/>
          </p:cNvSpPr>
          <p:nvPr>
            <p:ph idx="1"/>
          </p:nvPr>
        </p:nvSpPr>
        <p:spPr>
          <a:xfrm>
            <a:off x="685800" y="1340768"/>
            <a:ext cx="7770813" cy="4753645"/>
          </a:xfrm>
        </p:spPr>
        <p:txBody>
          <a:bodyPr/>
          <a:lstStyle/>
          <a:p>
            <a:pPr marL="0" indent="0">
              <a:buNone/>
            </a:pPr>
            <a:r>
              <a:rPr lang="en-US" sz="2000" dirty="0" smtClean="0"/>
              <a:t>Motion</a:t>
            </a:r>
          </a:p>
          <a:p>
            <a:pPr marL="0" indent="0">
              <a:buNone/>
            </a:pPr>
            <a:r>
              <a:rPr lang="en-US" sz="2000" dirty="0" smtClean="0"/>
              <a:t>Move </a:t>
            </a:r>
            <a:r>
              <a:rPr lang="en-US" sz="2000" dirty="0"/>
              <a:t>to adopt the following  text to the SFD and instruct the editor to include it in section 3.2 and grant editorial license:</a:t>
            </a:r>
          </a:p>
          <a:p>
            <a:pPr marL="0" lvl="0" indent="0">
              <a:buNone/>
            </a:pPr>
            <a:r>
              <a:rPr lang="en-US" sz="2000" dirty="0"/>
              <a:t>“signaling behavior on LMR feedback scheduling is </a:t>
            </a:r>
            <a:r>
              <a:rPr lang="en-US" sz="2000" dirty="0" smtClean="0"/>
              <a:t>as </a:t>
            </a:r>
            <a:r>
              <a:rPr lang="en-US" sz="2000" dirty="0"/>
              <a:t>follows:</a:t>
            </a:r>
          </a:p>
          <a:p>
            <a:pPr marL="400050" lvl="1" indent="0">
              <a:buNone/>
            </a:pPr>
            <a:r>
              <a:rPr lang="en-US" sz="1600" dirty="0"/>
              <a:t>- Measurements and/or measurement results are provided for in the same availability window</a:t>
            </a:r>
          </a:p>
          <a:p>
            <a:pPr marL="400050" lvl="1" indent="0">
              <a:buNone/>
            </a:pPr>
            <a:r>
              <a:rPr lang="en-US" sz="1600" dirty="0"/>
              <a:t>- Measurement results may be from this window’s measurement or the results of a measurement performed in a prior window</a:t>
            </a:r>
          </a:p>
          <a:p>
            <a:pPr marL="400050" lvl="1" indent="0">
              <a:buNone/>
            </a:pPr>
            <a:r>
              <a:rPr lang="en-US" sz="1600" dirty="0"/>
              <a:t>- Protocol will support signaling for measurement results availability for current or next availability window within the measurement phase </a:t>
            </a:r>
          </a:p>
          <a:p>
            <a:pPr marL="400050" lvl="1" indent="0">
              <a:buNone/>
            </a:pPr>
            <a:r>
              <a:rPr lang="en-US" sz="1600" dirty="0"/>
              <a:t>- The Trigger control frame or the NDPA control frame carries a dynamic signaling of measurement results availability in this or next availability window”</a:t>
            </a:r>
          </a:p>
          <a:p>
            <a:r>
              <a:rPr lang="en-US" sz="2000" dirty="0" smtClean="0"/>
              <a:t>Moved: Jiang Feng</a:t>
            </a:r>
          </a:p>
          <a:p>
            <a:r>
              <a:rPr lang="en-US" sz="2000" dirty="0" smtClean="0"/>
              <a:t>Second: Yongho Seok</a:t>
            </a:r>
          </a:p>
          <a:p>
            <a:r>
              <a:rPr lang="en-US" sz="2000" dirty="0" smtClean="0"/>
              <a:t>Results (Y/N/A): 9/0/4</a:t>
            </a:r>
          </a:p>
          <a:p>
            <a:r>
              <a:rPr lang="en-US" sz="2000" dirty="0" smtClean="0"/>
              <a:t>Motion passes.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247005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11-16-424r9 as </a:t>
            </a:r>
            <a:r>
              <a:rPr lang="en-GB" b="0" dirty="0" err="1" smtClean="0"/>
              <a:t>TGaz</a:t>
            </a:r>
            <a:r>
              <a:rPr lang="en-GB" b="0" dirty="0" smtClean="0"/>
              <a:t> Functional </a:t>
            </a:r>
            <a:r>
              <a:rPr lang="en-GB" b="0" dirty="0"/>
              <a:t>Requirement </a:t>
            </a:r>
            <a:r>
              <a:rPr lang="en-GB" b="0" dirty="0" smtClean="0"/>
              <a:t>Document.</a:t>
            </a:r>
            <a:endParaRPr lang="en-US" b="0" dirty="0"/>
          </a:p>
          <a:p>
            <a:pPr marL="0" indent="0"/>
            <a:r>
              <a:rPr lang="en-GB" dirty="0" smtClean="0"/>
              <a:t>Mover: </a:t>
            </a:r>
            <a:r>
              <a:rPr lang="en-GB" b="0" dirty="0" smtClean="0"/>
              <a:t>Allan Zhu</a:t>
            </a:r>
          </a:p>
          <a:p>
            <a:pPr marL="0" indent="0"/>
            <a:r>
              <a:rPr lang="en-GB" dirty="0" smtClean="0"/>
              <a:t>Seconder: </a:t>
            </a:r>
            <a:r>
              <a:rPr lang="en-GB" b="0" dirty="0" err="1" smtClean="0"/>
              <a:t>Yunsong</a:t>
            </a:r>
            <a:r>
              <a:rPr lang="en-GB" b="0" dirty="0" smtClean="0"/>
              <a:t> Yang</a:t>
            </a:r>
          </a:p>
          <a:p>
            <a:pPr marL="0" indent="0"/>
            <a:r>
              <a:rPr lang="en-GB" dirty="0" smtClean="0"/>
              <a:t>Results </a:t>
            </a:r>
            <a:r>
              <a:rPr lang="en-GB" b="0" dirty="0" smtClean="0"/>
              <a:t>(Y/N/A): 10-0-1</a:t>
            </a:r>
          </a:p>
          <a:p>
            <a:pPr marL="0" indent="0"/>
            <a:r>
              <a:rPr lang="en-GB"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1461</a:t>
            </a:r>
            <a:endParaRPr lang="en-US" dirty="0"/>
          </a:p>
        </p:txBody>
      </p:sp>
      <p:sp>
        <p:nvSpPr>
          <p:cNvPr id="3" name="Content Placeholder 2"/>
          <p:cNvSpPr>
            <a:spLocks noGrp="1"/>
          </p:cNvSpPr>
          <p:nvPr>
            <p:ph idx="1"/>
          </p:nvPr>
        </p:nvSpPr>
        <p:spPr/>
        <p:txBody>
          <a:bodyPr/>
          <a:lstStyle/>
          <a:p>
            <a:pPr marL="0" indent="0" defTabSz="447675"/>
            <a:r>
              <a:rPr lang="en-US" sz="2000" dirty="0" smtClean="0"/>
              <a:t>Motion</a:t>
            </a:r>
          </a:p>
          <a:p>
            <a:pPr marL="0" indent="0" defTabSz="539750">
              <a:defRPr/>
            </a:pPr>
            <a:r>
              <a:rPr lang="en-US" sz="2000" b="0" dirty="0" smtClean="0"/>
              <a:t>Move </a:t>
            </a:r>
            <a:r>
              <a:rPr lang="en-US" sz="2000" b="0" dirty="0"/>
              <a:t>to add the following requirement to section </a:t>
            </a:r>
            <a:r>
              <a:rPr lang="en-US" sz="2000" b="0" dirty="0" smtClean="0"/>
              <a:t>3.1.6 </a:t>
            </a:r>
            <a:r>
              <a:rPr lang="en-US" sz="2000" b="0" dirty="0"/>
              <a:t>(Security and Privacy) of the 802.11az FRD and grant the FRD Editor editorial license </a:t>
            </a:r>
            <a:r>
              <a:rPr lang="en-US" sz="2000" b="0" dirty="0" smtClean="0"/>
              <a:t>:</a:t>
            </a:r>
            <a:endParaRPr lang="en-US" sz="2000" b="0" dirty="0"/>
          </a:p>
          <a:p>
            <a:pPr marL="0" indent="0" defTabSz="447675">
              <a:defRPr/>
            </a:pPr>
            <a:r>
              <a:rPr lang="en-US" sz="2000" b="0" dirty="0"/>
              <a:t>The 11az protocol shall support a shared key generation between Responding-Station and Initiating-Station when no previous shared secret </a:t>
            </a:r>
            <a:r>
              <a:rPr lang="en-US" sz="2000" b="0" dirty="0" smtClean="0"/>
              <a:t>has been pre-configured.</a:t>
            </a:r>
            <a:endParaRPr lang="en-US" sz="2000" b="0" dirty="0"/>
          </a:p>
          <a:p>
            <a:pPr marL="0" indent="0" defTabSz="447675">
              <a:buFontTx/>
              <a:buNone/>
              <a:defRPr/>
            </a:pPr>
            <a:r>
              <a:rPr lang="en-US" sz="2000" b="0" dirty="0"/>
              <a:t>Moved: </a:t>
            </a:r>
            <a:r>
              <a:rPr lang="en-US" sz="2000" b="0" dirty="0" smtClean="0"/>
              <a:t>Ganesh </a:t>
            </a:r>
            <a:r>
              <a:rPr lang="en-US" sz="2000" b="0" dirty="0" err="1" smtClean="0"/>
              <a:t>Venkatesan</a:t>
            </a:r>
            <a:endParaRPr lang="en-US" sz="2000" b="0" dirty="0"/>
          </a:p>
          <a:p>
            <a:pPr marL="0" indent="0" defTabSz="447675">
              <a:buFontTx/>
              <a:buNone/>
              <a:defRPr/>
            </a:pPr>
            <a:r>
              <a:rPr lang="en-US" sz="2000" b="0" dirty="0"/>
              <a:t>Seconded</a:t>
            </a:r>
            <a:r>
              <a:rPr lang="en-US" sz="2000" b="0" dirty="0" smtClean="0"/>
              <a:t>: SK Yong</a:t>
            </a:r>
            <a:endParaRPr lang="en-US" sz="2000" b="0" dirty="0"/>
          </a:p>
          <a:p>
            <a:pPr marL="0" indent="0" defTabSz="447675">
              <a:buFontTx/>
              <a:buNone/>
              <a:defRPr/>
            </a:pPr>
            <a:r>
              <a:rPr lang="en-US" sz="2000" b="0" dirty="0" smtClean="0"/>
              <a:t>Result</a:t>
            </a:r>
            <a:r>
              <a:rPr lang="en-US" sz="2000" b="0" dirty="0"/>
              <a:t> </a:t>
            </a:r>
            <a:r>
              <a:rPr lang="en-US" sz="2000" b="0" dirty="0" smtClean="0"/>
              <a:t>(Y/N/A): 9/0/1</a:t>
            </a:r>
          </a:p>
          <a:p>
            <a:pPr marL="0" indent="0" defTabSz="447675">
              <a:buFontTx/>
              <a:buNone/>
              <a:defRPr/>
            </a:pPr>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74095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a:t>
            </a:r>
            <a:r>
              <a:rPr lang="en-US" dirty="0" smtClean="0"/>
              <a:t>related </a:t>
            </a:r>
          </a:p>
          <a:p>
            <a:pPr lvl="1" algn="just">
              <a:spcBef>
                <a:spcPct val="20000"/>
              </a:spcBef>
              <a:buFontTx/>
              <a:buChar char="•"/>
            </a:pPr>
            <a:r>
              <a:rPr lang="en-US" dirty="0" smtClean="0"/>
              <a:t>Technical nature</a:t>
            </a:r>
            <a:endParaRPr lang="en-US" b="0" dirty="0"/>
          </a:p>
          <a:p>
            <a:pPr algn="just">
              <a:spcBef>
                <a:spcPct val="20000"/>
              </a:spcBef>
              <a:buFontTx/>
              <a:buChar char="•"/>
            </a:pPr>
            <a:r>
              <a:rPr lang="en-US" altLang="en-US" sz="2000" b="0" dirty="0"/>
              <a:t>Review TG timelines (10 min – special order)</a:t>
            </a:r>
          </a:p>
          <a:p>
            <a:pPr algn="just">
              <a:spcBef>
                <a:spcPct val="20000"/>
              </a:spcBef>
              <a:buFontTx/>
              <a:buChar char="•"/>
            </a:pPr>
            <a:r>
              <a:rPr lang="en-US" altLang="en-US" sz="2000" b="0" dirty="0"/>
              <a:t>Set goals for Nov. 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754884086"/>
              </p:ext>
            </p:extLst>
          </p:nvPr>
        </p:nvGraphicFramePr>
        <p:xfrm>
          <a:off x="323528" y="1556792"/>
          <a:ext cx="8640961" cy="2814096"/>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11-17-1767</a:t>
                      </a:r>
                      <a:endParaRPr lang="en-US" sz="1600" dirty="0"/>
                    </a:p>
                  </a:txBody>
                  <a:tcPr marT="45712" marB="45712"/>
                </a:tc>
                <a:tc>
                  <a:txBody>
                    <a:bodyPr/>
                    <a:lstStyle/>
                    <a:p>
                      <a:r>
                        <a:rPr lang="en-US" sz="1600" dirty="0" smtClean="0"/>
                        <a:t>SK Yong</a:t>
                      </a:r>
                      <a:endParaRPr lang="en-US" dirty="0"/>
                    </a:p>
                  </a:txBody>
                  <a:tcPr marT="45712" marB="45712"/>
                </a:tc>
                <a:tc>
                  <a:txBody>
                    <a:bodyPr/>
                    <a:lstStyle/>
                    <a:p>
                      <a:r>
                        <a:rPr lang="en-US" sz="1600" dirty="0" smtClean="0"/>
                        <a:t>PHY Security SFD text</a:t>
                      </a:r>
                      <a:r>
                        <a:rPr lang="en-US" sz="1600" baseline="0" dirty="0" smtClean="0"/>
                        <a:t> update</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baseline="0" dirty="0" smtClean="0"/>
                        <a:t>30 min </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11-17-1754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Liwen</a:t>
                      </a:r>
                      <a:r>
                        <a:rPr lang="en-US" sz="1600" strike="noStrike" kern="1200" baseline="0" dirty="0" smtClean="0">
                          <a:solidFill>
                            <a:schemeClr val="dk1"/>
                          </a:solidFill>
                          <a:latin typeface="+mn-lt"/>
                          <a:ea typeface="+mn-ea"/>
                          <a:cs typeface="+mn-cs"/>
                        </a:rPr>
                        <a:t> Chu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Responding Rules for NDP Ranging</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 min</a:t>
                      </a:r>
                      <a:endParaRPr lang="en-US" sz="1600" dirty="0"/>
                    </a:p>
                  </a:txBody>
                  <a:tcPr marT="45712" marB="45712"/>
                </a:tc>
              </a:tr>
              <a:tr h="289552">
                <a:tc>
                  <a:txBody>
                    <a:bodyPr/>
                    <a:lstStyle/>
                    <a:p>
                      <a:r>
                        <a:rPr lang="en-US" sz="1600" strike="noStrike" dirty="0" smtClean="0"/>
                        <a:t>11-17-1701</a:t>
                      </a:r>
                      <a:endParaRPr lang="en-US" sz="1600" strike="noStrike" dirty="0"/>
                    </a:p>
                  </a:txBody>
                  <a:tcPr marT="45712" marB="45712"/>
                </a:tc>
                <a:tc>
                  <a:txBody>
                    <a:bodyPr/>
                    <a:lstStyle/>
                    <a:p>
                      <a:r>
                        <a:rPr lang="en-US" sz="1600" strike="noStrike" dirty="0" smtClean="0"/>
                        <a:t>Feng Jiang</a:t>
                      </a:r>
                      <a:endParaRPr lang="en-US" sz="1600" strike="noStrike" dirty="0"/>
                    </a:p>
                  </a:txBody>
                  <a:tcPr marT="45712" marB="45712"/>
                </a:tc>
                <a:tc>
                  <a:txBody>
                    <a:bodyPr/>
                    <a:lstStyle/>
                    <a:p>
                      <a:r>
                        <a:rPr lang="en-US" sz="1600" strike="noStrike" dirty="0" smtClean="0"/>
                        <a:t>Two-sided LMR Feedback between AP and STA </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dirty="0" smtClean="0"/>
                        <a:t>30</a:t>
                      </a:r>
                      <a:r>
                        <a:rPr lang="en-US" sz="1600" baseline="0" dirty="0" smtClean="0"/>
                        <a:t> min</a:t>
                      </a:r>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Yongho</a:t>
                      </a:r>
                      <a:r>
                        <a:rPr lang="en-US" sz="1600" strike="noStrike" kern="1200" baseline="0" dirty="0" smtClean="0">
                          <a:solidFill>
                            <a:schemeClr val="dk1"/>
                          </a:solidFill>
                          <a:latin typeface="+mn-lt"/>
                          <a:ea typeface="+mn-ea"/>
                          <a:cs typeface="+mn-cs"/>
                        </a:rPr>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a:t>
                      </a:r>
                      <a:r>
                        <a:rPr lang="en-US" sz="1600" baseline="0" dirty="0" smtClean="0"/>
                        <a:t> </a:t>
                      </a:r>
                      <a:r>
                        <a:rPr lang="en-US" sz="1600" baseline="0" dirty="0" smtClean="0"/>
                        <a:t>min as time permits</a:t>
                      </a:r>
                      <a:endParaRPr lang="en-US" sz="1600" dirty="0" smtClean="0"/>
                    </a:p>
                  </a:txBody>
                  <a:tcPr marT="45712" marB="45712"/>
                </a:tc>
              </a:tr>
            </a:tbl>
          </a:graphicData>
        </a:graphic>
      </p:graphicFrame>
    </p:spTree>
    <p:extLst>
      <p:ext uri="{BB962C8B-B14F-4D97-AF65-F5344CB8AC3E}">
        <p14:creationId xmlns:p14="http://schemas.microsoft.com/office/powerpoint/2010/main" val="18299748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74349824"/>
              </p:ext>
            </p:extLst>
          </p:nvPr>
        </p:nvGraphicFramePr>
        <p:xfrm>
          <a:off x="323528" y="1556792"/>
          <a:ext cx="8640961" cy="3540594"/>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 </a:t>
                      </a:r>
                      <a:r>
                        <a:rPr lang="en-US" sz="1400" kern="1200" dirty="0" smtClean="0">
                          <a:solidFill>
                            <a:schemeClr val="dk1"/>
                          </a:solidFill>
                          <a:latin typeface="+mn-lt"/>
                          <a:ea typeface="+mn-ea"/>
                          <a:cs typeface="+mn-cs"/>
                        </a:rPr>
                        <a:t>min</a:t>
                      </a:r>
                      <a:endParaRPr lang="en-US" sz="1400" kern="1200" dirty="0">
                        <a:solidFill>
                          <a:schemeClr val="dk1"/>
                        </a:solidFill>
                        <a:latin typeface="+mn-lt"/>
                        <a:ea typeface="+mn-ea"/>
                        <a:cs typeface="+mn-cs"/>
                      </a:endParaRPr>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Yongho</a:t>
                      </a:r>
                      <a:r>
                        <a:rPr lang="en-US" sz="1600" strike="noStrike" kern="1200" baseline="0" dirty="0" smtClean="0">
                          <a:solidFill>
                            <a:schemeClr val="dk1"/>
                          </a:solidFill>
                          <a:latin typeface="+mn-lt"/>
                          <a:ea typeface="+mn-ea"/>
                          <a:cs typeface="+mn-cs"/>
                        </a:rPr>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a:t>
                      </a:r>
                      <a:r>
                        <a:rPr lang="en-US" sz="1600" baseline="0" dirty="0" smtClean="0"/>
                        <a:t> min as time permits</a:t>
                      </a:r>
                      <a:endParaRPr lang="en-US" sz="1600" dirty="0" smtClean="0"/>
                    </a:p>
                  </a:txBody>
                  <a:tcPr marT="45712" marB="45712"/>
                </a:tc>
              </a:tr>
              <a:tr h="548629">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a:t>
                      </a:r>
                      <a:r>
                        <a:rPr lang="en-US" sz="1600" strike="noStrike" kern="1200" baseline="0" noProof="0" dirty="0" smtClean="0">
                          <a:solidFill>
                            <a:schemeClr val="dk1"/>
                          </a:solidFill>
                          <a:latin typeface="+mn-lt"/>
                          <a:ea typeface="+mn-ea"/>
                          <a:cs typeface="+mn-cs"/>
                        </a:rPr>
                        <a:t>Performance Analysis</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35</a:t>
                      </a:r>
                      <a:r>
                        <a:rPr lang="en-US" sz="1600" baseline="0" dirty="0" smtClean="0"/>
                        <a:t> min</a:t>
                      </a:r>
                      <a:endParaRPr lang="en-US" sz="1600" dirty="0"/>
                    </a:p>
                  </a:txBody>
                  <a:tcPr marT="45712" marB="45712"/>
                </a:tc>
              </a:tr>
              <a:tr h="548629">
                <a:tc>
                  <a:txBody>
                    <a:bodyPr/>
                    <a:lstStyle/>
                    <a:p>
                      <a:pPr marL="0" algn="l" defTabSz="914400" rtl="0" eaLnBrk="1" latinLnBrk="0" hangingPunct="1"/>
                      <a:r>
                        <a:rPr lang="en-US" sz="1600" strike="noStrike" kern="1200" dirty="0" smtClean="0">
                          <a:solidFill>
                            <a:schemeClr val="dk1"/>
                          </a:solidFill>
                          <a:latin typeface="+mn-lt"/>
                          <a:ea typeface="+mn-ea"/>
                          <a:cs typeface="+mn-cs"/>
                        </a:rPr>
                        <a:t>11-17-1770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Protected LTF using PMF in SU and MU modes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r>
                        <a:rPr lang="en-US" sz="1600" dirty="0" smtClean="0"/>
                        <a:t>35 min</a:t>
                      </a:r>
                      <a:endParaRPr lang="en-US" sz="1600" dirty="0"/>
                    </a:p>
                  </a:txBody>
                  <a:tcPr marT="45712" marB="45712"/>
                </a:tc>
              </a:tr>
              <a:tr h="5486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548629">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604084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r>
              <a:rPr lang="en-US" dirty="0" smtClean="0"/>
              <a:t>.)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a:t>
            </a:r>
            <a:r>
              <a:rPr lang="en-US" dirty="0" smtClean="0"/>
              <a:t>spec framework requirements.</a:t>
            </a:r>
          </a:p>
          <a:p>
            <a:pPr lvl="1">
              <a:buFont typeface="Arial" panose="020B0604020202020204" pitchFamily="34" charset="0"/>
              <a:buChar char="•"/>
            </a:pPr>
            <a:r>
              <a:rPr lang="en-US" dirty="0" smtClean="0"/>
              <a:t>ZZ submissions </a:t>
            </a:r>
            <a:r>
              <a:rPr lang="en-US" dirty="0" smtClean="0"/>
              <a:t>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a:t>
            </a:r>
            <a:r>
              <a:rPr lang="en-US" dirty="0" smtClean="0"/>
              <a:t>Jan. </a:t>
            </a:r>
            <a:r>
              <a:rPr lang="en-US" dirty="0" smtClean="0"/>
              <a:t>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Consider amendment text proposals based on SFD text.</a:t>
            </a:r>
            <a:endParaRPr lang="en-US" dirty="0" smtClean="0"/>
          </a:p>
          <a:p>
            <a:pPr>
              <a:buFont typeface="Arial" panose="020B0604020202020204" pitchFamily="34" charset="0"/>
              <a:buChar char="•"/>
            </a:pPr>
            <a:r>
              <a:rPr lang="en-US" dirty="0" smtClean="0"/>
              <a:t>Consider readiness to go to call for submissions for amendment text.</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1841802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Nov.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Nov.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883223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a:t>
            </a:r>
            <a:r>
              <a:rPr lang="en-US" altLang="en-US" dirty="0" smtClean="0"/>
              <a:t>20</a:t>
            </a:r>
            <a:r>
              <a:rPr lang="en-US" altLang="en-US" baseline="30000" dirty="0" smtClean="0"/>
              <a:t>th</a:t>
            </a:r>
            <a:r>
              <a:rPr lang="en-US" altLang="en-US" dirty="0" smtClean="0"/>
              <a:t> (Wed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393466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4592032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8567215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67</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68</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69</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70</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25153</TotalTime>
  <Words>4099</Words>
  <Application>Microsoft Office PowerPoint</Application>
  <PresentationFormat>On-screen Show (4:3)</PresentationFormat>
  <Paragraphs>1032</Paragraphs>
  <Slides>73</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3"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Agenda For The Week</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Submission 11-17-1455</vt:lpstr>
      <vt:lpstr>Submission 1455 (con.)</vt:lpstr>
      <vt:lpstr>FRD Working Draft Approval</vt:lpstr>
      <vt:lpstr>Submission 1461</vt:lpstr>
      <vt:lpstr>Reminder to do attendance</vt:lpstr>
      <vt:lpstr>Recess</vt:lpstr>
      <vt:lpstr>PowerPoint Presentation</vt:lpstr>
      <vt:lpstr>Meeting Slot # 4 discussion items</vt:lpstr>
      <vt:lpstr>Submission order – Slot #4</vt:lpstr>
      <vt:lpstr>Submission order – Slot #5</vt:lpstr>
      <vt:lpstr>Presentations</vt:lpstr>
      <vt:lpstr>Reminder to do attendance</vt:lpstr>
      <vt:lpstr>Recess</vt:lpstr>
      <vt:lpstr>Timelines (con.) –TBC</vt:lpstr>
      <vt:lpstr>Current Approved Timelines</vt:lpstr>
      <vt:lpstr>Revised Timelines – Complete Scope</vt:lpstr>
      <vt:lpstr>Goals for Jan. Meeting</vt:lpstr>
      <vt:lpstr>Motion – approval of Nov.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cp:keywords>
  <cp:lastModifiedBy>Segev, Jonathan</cp:lastModifiedBy>
  <cp:revision>353</cp:revision>
  <cp:lastPrinted>1601-01-01T00:00:00Z</cp:lastPrinted>
  <dcterms:created xsi:type="dcterms:W3CDTF">2017-01-29T08:57:00Z</dcterms:created>
  <dcterms:modified xsi:type="dcterms:W3CDTF">2017-11-07T23:24:45Z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17737044-02b1-4716-874b-7b16b81be045</vt:lpwstr>
  </property>
  <property fmtid="{D5CDD505-2E9C-101B-9397-08002B2CF9AE}" pid="3" name="CTP_BU">
    <vt:lpwstr>NEXT GEN AND STANDARDS GROUP</vt:lpwstr>
  </property>
  <property fmtid="{D5CDD505-2E9C-101B-9397-08002B2CF9AE}" pid="4" name="CTP_TimeStamp">
    <vt:lpwstr>2017-11-07 23:24:44Z</vt:lpwstr>
  </property>
  <property fmtid="{D5CDD505-2E9C-101B-9397-08002B2CF9AE}" pid="5" name="CTPClassification">
    <vt:lpwstr>CTP_IC</vt:lpwstr>
  </property>
</Properties>
</file>