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346" r:id="rId27"/>
    <p:sldId id="345" r:id="rId28"/>
    <p:sldId id="285" r:id="rId29"/>
    <p:sldId id="286" r:id="rId30"/>
    <p:sldId id="287" r:id="rId31"/>
    <p:sldId id="290" r:id="rId32"/>
    <p:sldId id="289" r:id="rId33"/>
    <p:sldId id="322" r:id="rId34"/>
    <p:sldId id="327" r:id="rId35"/>
    <p:sldId id="304" r:id="rId36"/>
    <p:sldId id="308" r:id="rId37"/>
    <p:sldId id="306" r:id="rId38"/>
    <p:sldId id="330" r:id="rId39"/>
    <p:sldId id="305" r:id="rId40"/>
    <p:sldId id="328" r:id="rId41"/>
    <p:sldId id="363" r:id="rId42"/>
    <p:sldId id="364" r:id="rId43"/>
    <p:sldId id="365" r:id="rId44"/>
    <p:sldId id="366" r:id="rId45"/>
    <p:sldId id="325" r:id="rId46"/>
    <p:sldId id="326" r:id="rId47"/>
    <p:sldId id="349" r:id="rId48"/>
    <p:sldId id="350" r:id="rId49"/>
    <p:sldId id="352" r:id="rId50"/>
    <p:sldId id="353" r:id="rId51"/>
    <p:sldId id="354" r:id="rId52"/>
    <p:sldId id="355" r:id="rId53"/>
    <p:sldId id="339" r:id="rId54"/>
    <p:sldId id="291" r:id="rId55"/>
    <p:sldId id="333" r:id="rId56"/>
    <p:sldId id="314" r:id="rId57"/>
    <p:sldId id="309" r:id="rId58"/>
    <p:sldId id="294" r:id="rId59"/>
    <p:sldId id="295" r:id="rId60"/>
    <p:sldId id="296" r:id="rId61"/>
    <p:sldId id="297" r:id="rId62"/>
    <p:sldId id="298" r:id="rId63"/>
    <p:sldId id="299" r:id="rId64"/>
    <p:sldId id="300" r:id="rId65"/>
    <p:sldId id="301" r:id="rId66"/>
    <p:sldId id="347" r:id="rId67"/>
    <p:sldId id="348" r:id="rId68"/>
    <p:sldId id="258" r:id="rId69"/>
    <p:sldId id="259" r:id="rId70"/>
    <p:sldId id="260" r:id="rId71"/>
    <p:sldId id="261" r:id="rId72"/>
    <p:sldId id="262" r:id="rId73"/>
    <p:sldId id="263" r:id="rId74"/>
    <p:sldId id="264"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346"/>
            <p14:sldId id="34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2"/>
            <p14:sldId id="353"/>
            <p14:sldId id="354"/>
            <p14:sldId id="35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p:cViewPr varScale="1">
        <p:scale>
          <a:sx n="82" d="100"/>
          <a:sy n="82" d="100"/>
        </p:scale>
        <p:origin x="34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79852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802.11-17/1552r01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29"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51632270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pPr algn="just">
              <a:spcBef>
                <a:spcPct val="20000"/>
              </a:spcBef>
              <a:buFontTx/>
              <a:buChar char="•"/>
            </a:pPr>
            <a:r>
              <a:rPr lang="en-US" altLang="en-US" sz="2000" b="0" dirty="0" smtClean="0"/>
              <a:t>Review initial amendment document draft.</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934241280"/>
              </p:ext>
            </p:extLst>
          </p:nvPr>
        </p:nvGraphicFramePr>
        <p:xfrm>
          <a:off x="380206" y="1484784"/>
          <a:ext cx="8458200" cy="4754688"/>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endParaRPr lang="en-US" sz="1600" b="0" strike="noStrike" dirty="0" smtClean="0"/>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692346087"/>
              </p:ext>
            </p:extLst>
          </p:nvPr>
        </p:nvGraphicFramePr>
        <p:xfrm>
          <a:off x="380206" y="1484784"/>
          <a:ext cx="8458200" cy="3687904"/>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endParaRPr lang="en-US" sz="1600" strike="noStrike" kern="1200" dirty="0" smtClean="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strike="noStrike" dirty="0" smtClean="0"/>
                    </a:p>
                  </a:txBody>
                  <a:tcPr marT="45712" marB="45712"/>
                </a:tc>
                <a:tc>
                  <a:txBody>
                    <a:bodyPr/>
                    <a:lstStyle/>
                    <a:p>
                      <a:endParaRPr lang="en-US" sz="1600" b="0" strike="noStrike" dirty="0"/>
                    </a:p>
                  </a:txBody>
                  <a:tcPr marT="45712" marB="45712"/>
                </a:tc>
                <a:tc>
                  <a:txBody>
                    <a:bodyPr/>
                    <a:lstStyle/>
                    <a:p>
                      <a:endParaRPr lang="en-US" sz="1600" b="0" strike="noStrike" dirty="0"/>
                    </a:p>
                  </a:txBody>
                  <a:tcPr marT="45712" marB="45712"/>
                </a:tc>
              </a:tr>
              <a:tr h="213355">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a:t>
            </a:r>
            <a:r>
              <a:rPr lang="en-US" dirty="0" smtClean="0"/>
              <a:t>discussion (once available).</a:t>
            </a:r>
            <a:endParaRPr lang="en-US" dirty="0" smtClean="0"/>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t>
            </a:r>
            <a:r>
              <a:rPr lang="en-US" dirty="0" smtClean="0"/>
              <a:t>amendment document structure.</a:t>
            </a:r>
            <a:endParaRPr lang="en-US" dirty="0" smtClean="0"/>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(10min)</a:t>
            </a:r>
          </a:p>
          <a:p>
            <a:pPr algn="just">
              <a:spcBef>
                <a:spcPct val="20000"/>
              </a:spcBef>
              <a:buFontTx/>
              <a:buChar char="•"/>
            </a:pPr>
            <a:r>
              <a:rPr lang="en-US" altLang="en-US" sz="2000" b="0" dirty="0" smtClean="0"/>
              <a:t>Review </a:t>
            </a:r>
            <a:r>
              <a:rPr lang="en-US" altLang="en-US" sz="2000" b="0" dirty="0" smtClean="0"/>
              <a:t>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396455953"/>
              </p:ext>
            </p:extLst>
          </p:nvPr>
        </p:nvGraphicFramePr>
        <p:xfrm>
          <a:off x="288826" y="1507333"/>
          <a:ext cx="8640960" cy="417564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 min</a:t>
                      </a:r>
                      <a:endParaRPr lang="en-US" sz="1600" kern="1200" dirty="0" smtClean="0">
                        <a:solidFill>
                          <a:schemeClr val="dk1"/>
                        </a:solidFill>
                        <a:latin typeface="+mn-lt"/>
                        <a:ea typeface="+mn-ea"/>
                        <a:cs typeface="+mn-cs"/>
                      </a:endParaRP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 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a:t>
            </a:r>
            <a:endParaRPr lang="en-US" b="0" dirty="0"/>
          </a:p>
          <a:p>
            <a:r>
              <a:rPr lang="en-US" b="0" dirty="0"/>
              <a:t>Seconded by</a:t>
            </a:r>
            <a:r>
              <a:rPr lang="en-US" b="0" dirty="0" smtClean="0"/>
              <a:t>: </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Oct. 25</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11-17/TBD “ ” </a:t>
            </a:r>
            <a:r>
              <a:rPr lang="en-US" b="0" dirty="0"/>
              <a:t>posted to Mentor </a:t>
            </a:r>
            <a:r>
              <a:rPr lang="en-US" b="0" dirty="0" smtClean="0"/>
              <a:t>on TBD.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11-17/TBD as </a:t>
            </a:r>
            <a:r>
              <a:rPr lang="en-US" b="0" dirty="0" err="1" smtClean="0"/>
              <a:t>TGaz</a:t>
            </a:r>
            <a:r>
              <a:rPr lang="en-US" b="0" dirty="0" smtClean="0"/>
              <a:t> </a:t>
            </a:r>
            <a:r>
              <a:rPr lang="en-US" b="0" dirty="0"/>
              <a:t>meeting minutes 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endParaRPr lang="en-US" b="0" dirty="0"/>
          </a:p>
          <a:p>
            <a:r>
              <a:rPr lang="en-US" b="0" dirty="0"/>
              <a:t>Seconded by</a:t>
            </a:r>
            <a:r>
              <a:rPr lang="en-US" b="0" dirty="0" smtClean="0"/>
              <a:t>:</a:t>
            </a:r>
            <a:endParaRPr lang="en-US" b="0" dirty="0"/>
          </a:p>
          <a:p>
            <a:r>
              <a:rPr lang="en-US" b="0" dirty="0"/>
              <a:t>Results (Y/N/A</a:t>
            </a:r>
            <a:r>
              <a:rPr lang="en-US" b="0" dirty="0" smtClean="0"/>
              <a:t>):</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11-17/462r8 “Proposed 802.11az Functional Requirements” </a:t>
            </a:r>
            <a:r>
              <a:rPr lang="en-US" b="0" dirty="0"/>
              <a:t>posted to Mentor </a:t>
            </a:r>
            <a:r>
              <a:rPr lang="en-US" b="0" dirty="0" smtClean="0"/>
              <a:t>on TBD.</a:t>
            </a:r>
            <a:endParaRPr lang="en-US" b="0" dirty="0"/>
          </a:p>
          <a:p>
            <a:endParaRPr lang="en-US" dirty="0"/>
          </a:p>
          <a:p>
            <a:r>
              <a:rPr lang="en-US" dirty="0"/>
              <a:t>Motion:</a:t>
            </a:r>
          </a:p>
          <a:p>
            <a:pPr marL="0" indent="0"/>
            <a:r>
              <a:rPr lang="en-US" b="0" dirty="0" smtClean="0"/>
              <a:t>Move to adopt document 11-17/462r8 as </a:t>
            </a:r>
            <a:r>
              <a:rPr lang="en-US" b="0" dirty="0" err="1" smtClean="0"/>
              <a:t>TGaz</a:t>
            </a:r>
            <a:r>
              <a:rPr lang="en-US" b="0" dirty="0" smtClean="0"/>
              <a:t> Working Draft Spec Framework Document. </a:t>
            </a:r>
            <a:endParaRPr lang="en-US" b="0" dirty="0"/>
          </a:p>
          <a:p>
            <a:endParaRPr lang="en-US" b="0" dirty="0" smtClean="0"/>
          </a:p>
          <a:p>
            <a:r>
              <a:rPr lang="en-US" b="0" dirty="0" smtClean="0"/>
              <a:t>Moved by:</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06857751"/>
              </p:ext>
            </p:extLst>
          </p:nvPr>
        </p:nvGraphicFramePr>
        <p:xfrm>
          <a:off x="400113" y="1484784"/>
          <a:ext cx="8342185" cy="4246632"/>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 feedback</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a:t>
                      </a:r>
                      <a:r>
                        <a:rPr lang="en-US" sz="1600" kern="1200" baseline="0" dirty="0" smtClean="0">
                          <a:solidFill>
                            <a:schemeClr val="dk1"/>
                          </a:solidFill>
                          <a:latin typeface="+mn-lt"/>
                          <a:ea typeface="+mn-ea"/>
                          <a:cs typeface="+mn-cs"/>
                        </a:rPr>
                        <a:t> needed</a:t>
                      </a:r>
                      <a:endParaRPr lang="en-US" sz="1600" kern="1200" dirty="0" smtClean="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 feedback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23509">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 min as needed</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15442137"/>
              </p:ext>
            </p:extLst>
          </p:nvPr>
        </p:nvGraphicFramePr>
        <p:xfrm>
          <a:off x="773754" y="1556792"/>
          <a:ext cx="7772404" cy="389147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r h="28955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a:t>
                      </a:r>
                      <a:endParaRPr lang="en-US" sz="1600" dirty="0" smtClean="0"/>
                    </a:p>
                    <a:p>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 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55923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a:t>
            </a:r>
            <a:r>
              <a:rPr lang="en-US" dirty="0" smtClean="0"/>
              <a:t>related </a:t>
            </a:r>
          </a:p>
          <a:p>
            <a:pPr lvl="1" algn="just">
              <a:spcBef>
                <a:spcPct val="20000"/>
              </a:spcBef>
              <a:buFontTx/>
              <a:buChar char="•"/>
            </a:pPr>
            <a:r>
              <a:rPr lang="en-US" dirty="0" smtClean="0"/>
              <a:t>Technical nature</a:t>
            </a:r>
            <a:endParaRPr lang="en-US" b="0" dirty="0"/>
          </a:p>
          <a:p>
            <a:pPr algn="just">
              <a:spcBef>
                <a:spcPct val="20000"/>
              </a:spcBef>
              <a:buFontTx/>
              <a:buChar char="•"/>
            </a:pPr>
            <a:r>
              <a:rPr lang="en-US" altLang="en-US" sz="2000" b="0" dirty="0"/>
              <a:t>Review 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71749976"/>
              </p:ext>
            </p:extLst>
          </p:nvPr>
        </p:nvGraphicFramePr>
        <p:xfrm>
          <a:off x="323528" y="1556792"/>
          <a:ext cx="8640961" cy="360656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28955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r h="548629">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548629">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r h="548629">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604084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r>
              <a:rPr lang="en-US" dirty="0" smtClean="0"/>
              <a:t>.)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a:t>
            </a:r>
            <a:r>
              <a:rPr lang="en-US" dirty="0" smtClean="0"/>
              <a:t>spec framework requirements.</a:t>
            </a:r>
          </a:p>
          <a:p>
            <a:pPr lvl="1">
              <a:buFont typeface="Arial" panose="020B0604020202020204" pitchFamily="34" charset="0"/>
              <a:buChar char="•"/>
            </a:pPr>
            <a:r>
              <a:rPr lang="en-US" dirty="0" smtClean="0"/>
              <a:t>ZZ submissions </a:t>
            </a:r>
            <a:r>
              <a:rPr lang="en-US" dirty="0" smtClean="0"/>
              <a:t>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Jan.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endParaRPr lang="en-US" dirty="0" smtClean="0"/>
          </a:p>
          <a:p>
            <a:pPr>
              <a:buFont typeface="Arial" panose="020B0604020202020204" pitchFamily="34" charset="0"/>
              <a:buChar char="•"/>
            </a:pPr>
            <a:r>
              <a:rPr lang="en-US" dirty="0" smtClean="0"/>
              <a:t>Consider readiness to go to call for submissions for amendment text.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a:t>
            </a:r>
            <a:r>
              <a:rPr lang="en-US" altLang="en-US" dirty="0" smtClean="0"/>
              <a:t>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459203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24934</TotalTime>
  <Words>4044</Words>
  <Application>Microsoft Office PowerPoint</Application>
  <PresentationFormat>On-screen Show (4:3)</PresentationFormat>
  <Paragraphs>991</Paragraphs>
  <Slides>74</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Oct. 25th Telecon Minutes</vt:lpstr>
      <vt:lpstr>Approval of SFD Working Draft</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Timelines (con.) –TBC</vt:lpstr>
      <vt:lpstr>Current Approved Timelines</vt:lpstr>
      <vt:lpstr>Revised Timelines – Complete Scope</vt:lpstr>
      <vt:lpstr>Goals for Jan.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334</cp:revision>
  <cp:lastPrinted>1601-01-01T00:00:00Z</cp:lastPrinted>
  <dcterms:created xsi:type="dcterms:W3CDTF">2017-01-29T08:57:00Z</dcterms:created>
  <dcterms:modified xsi:type="dcterms:W3CDTF">2017-11-07T19:45:09Z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17737044-02b1-4716-874b-7b16b81be045</vt:lpwstr>
  </property>
  <property fmtid="{D5CDD505-2E9C-101B-9397-08002B2CF9AE}" pid="3" name="CTP_BU">
    <vt:lpwstr>NEXT GEN AND STANDARDS GROUP</vt:lpwstr>
  </property>
  <property fmtid="{D5CDD505-2E9C-101B-9397-08002B2CF9AE}" pid="4" name="CTP_TimeStamp">
    <vt:lpwstr>2017-11-07 19:45:09Z</vt:lpwstr>
  </property>
  <property fmtid="{D5CDD505-2E9C-101B-9397-08002B2CF9AE}" pid="5" name="CTPClassification">
    <vt:lpwstr>CTP_IC</vt:lpwstr>
  </property>
</Properties>
</file>