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5"/>
  </p:notesMasterIdLst>
  <p:handoutMasterIdLst>
    <p:handoutMasterId r:id="rId86"/>
  </p:handoutMasterIdLst>
  <p:sldIdLst>
    <p:sldId id="256" r:id="rId2"/>
    <p:sldId id="265" r:id="rId3"/>
    <p:sldId id="257"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358" r:id="rId18"/>
    <p:sldId id="315" r:id="rId19"/>
    <p:sldId id="316" r:id="rId20"/>
    <p:sldId id="356" r:id="rId21"/>
    <p:sldId id="357" r:id="rId22"/>
    <p:sldId id="281" r:id="rId23"/>
    <p:sldId id="282" r:id="rId24"/>
    <p:sldId id="283" r:id="rId25"/>
    <p:sldId id="284" r:id="rId26"/>
    <p:sldId id="346" r:id="rId27"/>
    <p:sldId id="345" r:id="rId28"/>
    <p:sldId id="285" r:id="rId29"/>
    <p:sldId id="286" r:id="rId30"/>
    <p:sldId id="287" r:id="rId31"/>
    <p:sldId id="290" r:id="rId32"/>
    <p:sldId id="289" r:id="rId33"/>
    <p:sldId id="322" r:id="rId34"/>
    <p:sldId id="327" r:id="rId35"/>
    <p:sldId id="304" r:id="rId36"/>
    <p:sldId id="308" r:id="rId37"/>
    <p:sldId id="306" r:id="rId38"/>
    <p:sldId id="330" r:id="rId39"/>
    <p:sldId id="305" r:id="rId40"/>
    <p:sldId id="328" r:id="rId41"/>
    <p:sldId id="363" r:id="rId42"/>
    <p:sldId id="364" r:id="rId43"/>
    <p:sldId id="365" r:id="rId44"/>
    <p:sldId id="366" r:id="rId45"/>
    <p:sldId id="325" r:id="rId46"/>
    <p:sldId id="326" r:id="rId47"/>
    <p:sldId id="349" r:id="rId48"/>
    <p:sldId id="350" r:id="rId49"/>
    <p:sldId id="352" r:id="rId50"/>
    <p:sldId id="353" r:id="rId51"/>
    <p:sldId id="354" r:id="rId52"/>
    <p:sldId id="355" r:id="rId53"/>
    <p:sldId id="323" r:id="rId54"/>
    <p:sldId id="324" r:id="rId55"/>
    <p:sldId id="321" r:id="rId56"/>
    <p:sldId id="329" r:id="rId57"/>
    <p:sldId id="368" r:id="rId58"/>
    <p:sldId id="369" r:id="rId59"/>
    <p:sldId id="344" r:id="rId60"/>
    <p:sldId id="370" r:id="rId61"/>
    <p:sldId id="367" r:id="rId62"/>
    <p:sldId id="339" r:id="rId63"/>
    <p:sldId id="291" r:id="rId64"/>
    <p:sldId id="333" r:id="rId65"/>
    <p:sldId id="314" r:id="rId66"/>
    <p:sldId id="309" r:id="rId67"/>
    <p:sldId id="294" r:id="rId68"/>
    <p:sldId id="295" r:id="rId69"/>
    <p:sldId id="296" r:id="rId70"/>
    <p:sldId id="297" r:id="rId71"/>
    <p:sldId id="298" r:id="rId72"/>
    <p:sldId id="299" r:id="rId73"/>
    <p:sldId id="300" r:id="rId74"/>
    <p:sldId id="301" r:id="rId75"/>
    <p:sldId id="347" r:id="rId76"/>
    <p:sldId id="348" r:id="rId77"/>
    <p:sldId id="258" r:id="rId78"/>
    <p:sldId id="259" r:id="rId79"/>
    <p:sldId id="260" r:id="rId80"/>
    <p:sldId id="261" r:id="rId81"/>
    <p:sldId id="262" r:id="rId82"/>
    <p:sldId id="263" r:id="rId83"/>
    <p:sldId id="264" r:id="rId8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269"/>
            <p14:sldId id="270"/>
            <p14:sldId id="271"/>
            <p14:sldId id="272"/>
            <p14:sldId id="273"/>
            <p14:sldId id="274"/>
            <p14:sldId id="275"/>
            <p14:sldId id="276"/>
            <p14:sldId id="277"/>
            <p14:sldId id="278"/>
            <p14:sldId id="279"/>
            <p14:sldId id="358"/>
            <p14:sldId id="315"/>
            <p14:sldId id="316"/>
            <p14:sldId id="356"/>
            <p14:sldId id="357"/>
          </p14:sldIdLst>
        </p14:section>
        <p14:section name="Slot # 1" id="{A8BC1F47-3153-4394-9D00-B4D234301B74}">
          <p14:sldIdLst>
            <p14:sldId id="281"/>
            <p14:sldId id="282"/>
            <p14:sldId id="283"/>
            <p14:sldId id="284"/>
            <p14:sldId id="346"/>
            <p14:sldId id="345"/>
            <p14:sldId id="285"/>
            <p14:sldId id="286"/>
            <p14:sldId id="287"/>
          </p14:sldIdLst>
        </p14:section>
        <p14:section name="Slot # 2" id="{5DEA695E-ACCD-4583-8C8C-713FC3EAA3F2}">
          <p14:sldIdLst>
            <p14:sldId id="290"/>
            <p14:sldId id="289"/>
            <p14:sldId id="322"/>
            <p14:sldId id="327"/>
            <p14:sldId id="304"/>
            <p14:sldId id="308"/>
          </p14:sldIdLst>
        </p14:section>
        <p14:section name="Slot #3" id="{630C644C-9DFD-4620-9650-24BD26CEB6E3}">
          <p14:sldIdLst>
            <p14:sldId id="306"/>
            <p14:sldId id="330"/>
            <p14:sldId id="305"/>
            <p14:sldId id="328"/>
            <p14:sldId id="363"/>
            <p14:sldId id="364"/>
            <p14:sldId id="365"/>
            <p14:sldId id="366"/>
            <p14:sldId id="325"/>
            <p14:sldId id="326"/>
          </p14:sldIdLst>
        </p14:section>
        <p14:section name="Slot #4" id="{BC53A078-CFD0-4CD3-BEED-747D5107E17F}">
          <p14:sldIdLst>
            <p14:sldId id="349"/>
            <p14:sldId id="350"/>
            <p14:sldId id="352"/>
            <p14:sldId id="353"/>
            <p14:sldId id="354"/>
            <p14:sldId id="355"/>
          </p14:sldIdLst>
        </p14:section>
        <p14:section name="Slot #5" id="{7DB30D2A-214A-4E64-B615-C64A98D45205}">
          <p14:sldIdLst>
            <p14:sldId id="323"/>
            <p14:sldId id="324"/>
            <p14:sldId id="321"/>
            <p14:sldId id="329"/>
            <p14:sldId id="368"/>
            <p14:sldId id="369"/>
            <p14:sldId id="344"/>
            <p14:sldId id="370"/>
            <p14:sldId id="367"/>
            <p14:sldId id="339"/>
            <p14:sldId id="291"/>
            <p14:sldId id="333"/>
            <p14:sldId id="314"/>
            <p14:sldId id="309"/>
            <p14:sldId id="294"/>
            <p14:sldId id="295"/>
            <p14:sldId id="296"/>
            <p14:sldId id="297"/>
          </p14:sldIdLst>
        </p14:section>
        <p14:section name="Backup" id="{47BEF69D-F599-4CC7-B784-3CC168788F46}">
          <p14:sldIdLst>
            <p14:sldId id="298"/>
          </p14:sldIdLst>
        </p14:section>
        <p14:section name="Motion Template" id="{F1C8A9DA-86F4-489A-BD5B-5D1CBCA519D3}">
          <p14:sldIdLst>
            <p14:sldId id="299"/>
            <p14:sldId id="300"/>
            <p14:sldId id="301"/>
            <p14:sldId id="347"/>
            <p14:sldId id="348"/>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74" autoAdjust="0"/>
    <p:restoredTop sz="94660"/>
  </p:normalViewPr>
  <p:slideViewPr>
    <p:cSldViewPr>
      <p:cViewPr varScale="1">
        <p:scale>
          <a:sx n="129" d="100"/>
          <a:sy n="129" d="100"/>
        </p:scale>
        <p:origin x="1200" y="12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3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ableStyles" Target="tableStyle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81</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83</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3668017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67</a:t>
            </a:fld>
            <a:endParaRPr lang="en-US"/>
          </a:p>
        </p:txBody>
      </p:sp>
    </p:spTree>
    <p:extLst>
      <p:ext uri="{BB962C8B-B14F-4D97-AF65-F5344CB8AC3E}">
        <p14:creationId xmlns:p14="http://schemas.microsoft.com/office/powerpoint/2010/main" val="25735195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77</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79</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 2017</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 2017</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 2017</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802.11-17/1552r00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policy_rev.pdf" TargetMode="External"/><Relationship Id="rId7" Type="http://schemas.openxmlformats.org/officeDocument/2006/relationships/hyperlink" Target="http://standards.ieee.org/about/sasb/0316sasbmin.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about/sasb/0616sasbmin.pdf" TargetMode="External"/><Relationship Id="rId5" Type="http://schemas.openxmlformats.org/officeDocument/2006/relationships/hyperlink" Target="http://standards.ieee.org/about/sasb/0916sasbmin.pdf" TargetMode="External"/><Relationship Id="rId4" Type="http://schemas.openxmlformats.org/officeDocument/2006/relationships/hyperlink" Target="http://standards.ieee.org/about/sasb/1216sasbmin.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Nov. </a:t>
            </a:r>
            <a:r>
              <a:rPr lang="en-US" altLang="en-US" dirty="0" smtClean="0"/>
              <a:t>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2017-10-05</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226"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7"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Slide </a:t>
            </a:r>
            <a:fld id="{440F5867-744E-4AA6-B0ED-4C44D2DFBB7B}" type="slidenum">
              <a:rPr lang="en-GB" smtClean="0"/>
              <a:pPr/>
              <a:t>14</a:t>
            </a:fld>
            <a:endParaRPr lang="en-GB" dirty="0"/>
          </a:p>
        </p:txBody>
      </p:sp>
      <p:sp>
        <p:nvSpPr>
          <p:cNvPr id="8"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Jonathan Segev, Intel Corporation</a:t>
            </a:r>
            <a:endParaRPr lang="en-GB" dirty="0"/>
          </a:p>
        </p:txBody>
      </p:sp>
      <p:sp>
        <p:nvSpPr>
          <p:cNvPr id="10"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rgbClr val="000000"/>
                </a:solidFill>
                <a:effectLst/>
                <a:uLnTx/>
                <a:uFillTx/>
                <a:latin typeface="Times New Roman"/>
                <a:ea typeface="+mj-ea"/>
                <a:cs typeface="+mj-cs"/>
              </a:rPr>
              <a:t>IEEE-SA Rule documents updates 2016</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1"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changes are listed here: </a:t>
            </a:r>
            <a:r>
              <a:rPr kumimoji="0" lang="en-US" sz="2000" b="1" i="0" u="sng" strike="noStrike" kern="0" cap="none" spc="0" normalizeH="0" baseline="0" noProof="0" dirty="0" smtClean="0">
                <a:ln>
                  <a:noFill/>
                </a:ln>
                <a:solidFill>
                  <a:srgbClr val="000000"/>
                </a:solidFill>
                <a:effectLst/>
                <a:uLnTx/>
                <a:uFillTx/>
                <a:latin typeface="Times New Roman"/>
                <a:ea typeface="+mn-ea"/>
                <a:cs typeface="+mn-cs"/>
                <a:hlinkClick r:id="rId3"/>
              </a:rPr>
              <a:t>http://standards.ieee.org/develop/policies/policy_rev.pdf</a:t>
            </a:r>
            <a:endParaRPr kumimoji="0" lang="en-US" sz="20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The Standards Board minutes are here: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4"/>
              </a:rPr>
              <a:t>http://standards.ieee.org/about/sasb/1216sasbmin.pdf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5"/>
              </a:rPr>
              <a:t>http://standards.ieee.org/about/sasb/0916sasbmin.pdf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6"/>
              </a:rPr>
              <a:t>http://standards.ieee.org/about/sasb/0616sasbmin.pdf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7"/>
              </a:rPr>
              <a:t>http://standards.ieee.org/about/sasb/0316sasbmin.pdf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6956430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2516322701"/>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r>
                        <a:rPr lang="en-US" sz="1800" kern="1200" dirty="0" smtClean="0"/>
                        <a:t>AZ</a:t>
                      </a:r>
                      <a:endParaRPr lang="en-US" sz="1800" kern="1200" dirty="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endParaRPr lang="en-US" sz="1800" dirty="0" smtClean="0"/>
                    </a:p>
                  </a:txBody>
                  <a:tcPr marT="45746" marB="45746">
                    <a:solidFill>
                      <a:srgbClr val="92D050"/>
                    </a:solidFill>
                  </a:tcPr>
                </a:tc>
                <a:tc>
                  <a:txBody>
                    <a:bodyPr/>
                    <a:lstStyle/>
                    <a:p>
                      <a:pPr algn="ctr"/>
                      <a:endParaRPr lang="en-US" sz="1800" dirty="0"/>
                    </a:p>
                  </a:txBody>
                  <a:tcPr marT="45746" marB="45746"/>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a:t>Patent policy</a:t>
            </a:r>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a:t>
            </a:r>
            <a:r>
              <a:rPr lang="en-US" altLang="en-US" sz="2000" b="0" dirty="0" smtClean="0"/>
              <a:t>11-17-1481).  </a:t>
            </a:r>
            <a:endParaRPr lang="en-US" altLang="en-US" sz="2000" b="0" dirty="0" smtClean="0"/>
          </a:p>
          <a:p>
            <a:pPr algn="just">
              <a:spcBef>
                <a:spcPct val="20000"/>
              </a:spcBef>
              <a:buFontTx/>
              <a:buChar char="•"/>
            </a:pPr>
            <a:r>
              <a:rPr lang="en-US" altLang="en-US" sz="2000" b="0" dirty="0" smtClean="0"/>
              <a:t>Approve </a:t>
            </a:r>
            <a:r>
              <a:rPr lang="en-US" altLang="en-US" sz="2000" b="0" dirty="0" smtClean="0"/>
              <a:t>Oct. 25</a:t>
            </a:r>
            <a:r>
              <a:rPr lang="en-US" altLang="en-US" sz="2000" b="0" baseline="30000" dirty="0" smtClean="0"/>
              <a:t>th</a:t>
            </a:r>
            <a:r>
              <a:rPr lang="en-US" altLang="en-US" sz="2000" b="0" dirty="0" smtClean="0"/>
              <a:t> </a:t>
            </a:r>
            <a:r>
              <a:rPr lang="en-US" altLang="en-US" sz="2000" b="0" dirty="0" err="1" smtClean="0"/>
              <a:t>telecon</a:t>
            </a:r>
            <a:r>
              <a:rPr lang="en-US" altLang="en-US" sz="2000" b="0" dirty="0" smtClean="0"/>
              <a:t> </a:t>
            </a:r>
            <a:r>
              <a:rPr lang="en-US" altLang="en-US" sz="2000" b="0" dirty="0" smtClean="0"/>
              <a:t>minutes (</a:t>
            </a:r>
            <a:r>
              <a:rPr lang="en-US" altLang="en-US" sz="2000" b="0" dirty="0" smtClean="0"/>
              <a:t>11-17-xxxx).</a:t>
            </a:r>
            <a:endParaRPr lang="en-US" altLang="en-US" sz="2000" b="0" dirty="0" smtClean="0"/>
          </a:p>
          <a:p>
            <a:pPr algn="just">
              <a:spcBef>
                <a:spcPct val="20000"/>
              </a:spcBef>
              <a:buFontTx/>
              <a:buChar char="•"/>
            </a:pPr>
            <a:r>
              <a:rPr lang="en-US" altLang="en-US" sz="2000" b="0" dirty="0" smtClean="0"/>
              <a:t>Review </a:t>
            </a:r>
            <a:r>
              <a:rPr lang="en-US" altLang="en-US" sz="2000" b="0" dirty="0"/>
              <a:t>and consider adopting of SFD working draft.</a:t>
            </a:r>
          </a:p>
          <a:p>
            <a:pPr marL="342900" lvl="1" indent="-342900" algn="just">
              <a:spcBef>
                <a:spcPct val="20000"/>
              </a:spcBef>
              <a:buFontTx/>
              <a:buChar char="•"/>
            </a:pPr>
            <a:r>
              <a:rPr lang="en-US" altLang="en-US" dirty="0"/>
              <a:t>Review </a:t>
            </a:r>
            <a:r>
              <a:rPr lang="en-US" altLang="en-US" dirty="0" smtClean="0"/>
              <a:t>WGs feedback on PAR </a:t>
            </a:r>
            <a:r>
              <a:rPr lang="en-US" altLang="en-US" dirty="0" smtClean="0"/>
              <a:t>and CSD change </a:t>
            </a:r>
            <a:r>
              <a:rPr lang="en-US" altLang="en-US" dirty="0"/>
              <a:t>proposals to cover secured location activity.</a:t>
            </a:r>
          </a:p>
          <a:p>
            <a:pPr algn="just">
              <a:spcBef>
                <a:spcPct val="20000"/>
              </a:spcBef>
              <a:buFontTx/>
              <a:buChar char="•"/>
            </a:pPr>
            <a:r>
              <a:rPr lang="en-US" altLang="en-US" sz="2000" b="0" dirty="0" smtClean="0"/>
              <a:t>Review </a:t>
            </a:r>
            <a:r>
              <a:rPr lang="en-US" altLang="en-US" sz="2000" b="0" dirty="0" smtClean="0"/>
              <a:t>initial </a:t>
            </a:r>
            <a:r>
              <a:rPr lang="en-US" altLang="en-US" sz="2000" b="0" dirty="0" smtClean="0"/>
              <a:t>amendment document draft.</a:t>
            </a:r>
            <a:endParaRPr lang="en-US" altLang="en-US" sz="2000" b="0" dirty="0" smtClean="0"/>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a:t>
            </a:r>
            <a:r>
              <a:rPr lang="en-US" altLang="en-US" dirty="0" smtClean="0">
                <a:solidFill>
                  <a:schemeClr val="tx2"/>
                </a:solidFill>
              </a:rPr>
              <a:t>Week (con.)</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smtClean="0"/>
              <a:t>Presentations </a:t>
            </a:r>
            <a:r>
              <a:rPr lang="en-US" altLang="en-US" sz="2000" b="0" dirty="0"/>
              <a:t>to inform </a:t>
            </a:r>
            <a:r>
              <a:rPr lang="en-US" altLang="en-US" sz="2000" b="0" dirty="0" smtClean="0"/>
              <a:t>the TG</a:t>
            </a:r>
            <a:r>
              <a:rPr lang="en-US" altLang="en-US" sz="2000" b="0" dirty="0" smtClean="0">
                <a:solidFill>
                  <a:srgbClr val="FF33CC"/>
                </a:solidFill>
              </a:rPr>
              <a:t>:</a:t>
            </a:r>
            <a:endParaRPr lang="en-US" altLang="en-US" sz="2000" b="0" dirty="0"/>
          </a:p>
          <a:p>
            <a:pPr lvl="1" algn="just">
              <a:spcBef>
                <a:spcPct val="20000"/>
              </a:spcBef>
              <a:buFontTx/>
              <a:buChar char="•"/>
            </a:pPr>
            <a:r>
              <a:rPr lang="en-US" altLang="en-US" sz="1800" dirty="0" smtClean="0"/>
              <a:t>Submissions </a:t>
            </a:r>
            <a:r>
              <a:rPr lang="en-US" altLang="en-US" sz="1800" dirty="0"/>
              <a:t>towards </a:t>
            </a:r>
            <a:r>
              <a:rPr lang="en-US" altLang="en-US" sz="1800" dirty="0" smtClean="0"/>
              <a:t>SFD </a:t>
            </a:r>
            <a:r>
              <a:rPr lang="en-US" altLang="en-US" sz="1800" dirty="0"/>
              <a:t>text.</a:t>
            </a:r>
          </a:p>
          <a:p>
            <a:pPr lvl="1" algn="just">
              <a:spcBef>
                <a:spcPct val="20000"/>
              </a:spcBef>
              <a:buFontTx/>
              <a:buChar char="•"/>
            </a:pPr>
            <a:r>
              <a:rPr lang="en-US" altLang="en-US" sz="1800" dirty="0"/>
              <a:t>Supportive technical submissions to inform the TG.</a:t>
            </a:r>
          </a:p>
          <a:p>
            <a:pPr algn="just">
              <a:spcBef>
                <a:spcPct val="20000"/>
              </a:spcBef>
              <a:buFontTx/>
              <a:buChar char="•"/>
            </a:pPr>
            <a:r>
              <a:rPr lang="en-US" altLang="en-US" sz="2000" b="0" dirty="0" smtClean="0"/>
              <a:t>Review program timelines and consider updated timelines.</a:t>
            </a:r>
          </a:p>
          <a:p>
            <a:pPr algn="just">
              <a:spcBef>
                <a:spcPct val="20000"/>
              </a:spcBef>
              <a:buFontTx/>
              <a:buChar char="•"/>
            </a:pPr>
            <a:r>
              <a:rPr lang="en-US" altLang="en-US" sz="2000" b="0" dirty="0" smtClean="0"/>
              <a:t>Schedule </a:t>
            </a:r>
            <a:r>
              <a:rPr lang="en-US" altLang="en-US" sz="2000" b="0" dirty="0"/>
              <a:t>teleconference times as needed.</a:t>
            </a:r>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16434019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2034044283"/>
              </p:ext>
            </p:extLst>
          </p:nvPr>
        </p:nvGraphicFramePr>
        <p:xfrm>
          <a:off x="380206" y="1484784"/>
          <a:ext cx="8458200" cy="3352640"/>
        </p:xfrm>
        <a:graphic>
          <a:graphicData uri="http://schemas.openxmlformats.org/drawingml/2006/table">
            <a:tbl>
              <a:tblPr firstRow="1" bandRow="1">
                <a:tableStyleId>{21E4AEA4-8DFA-4A89-87EB-49C32662AFE0}</a:tableStyleId>
              </a:tblPr>
              <a:tblGrid>
                <a:gridCol w="1205558"/>
                <a:gridCol w="1690092"/>
                <a:gridCol w="3422476"/>
                <a:gridCol w="2140074"/>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11-17-1551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Nov 2017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11-17-1481</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Sep. meeting </a:t>
                      </a:r>
                      <a:r>
                        <a:rPr lang="en-US" sz="1600" strike="noStrike" kern="1200" dirty="0" smtClean="0">
                          <a:solidFill>
                            <a:schemeClr val="dk1"/>
                          </a:solidFill>
                          <a:latin typeface="+mn-lt"/>
                          <a:ea typeface="+mn-ea"/>
                          <a:cs typeface="+mn-cs"/>
                        </a:rPr>
                        <a:t>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157564">
                <a:tc>
                  <a:txBody>
                    <a:bodyPr/>
                    <a:lstStyle/>
                    <a:p>
                      <a:r>
                        <a:rPr lang="en-US" sz="1600" strike="noStrike" dirty="0" smtClean="0"/>
                        <a:t>11-17-xxx</a:t>
                      </a:r>
                      <a:endParaRPr lang="en-US" sz="1600" strike="noStrike" dirty="0"/>
                    </a:p>
                  </a:txBody>
                  <a:tcPr marT="45712" marB="45712"/>
                </a:tc>
                <a:tc>
                  <a:txBody>
                    <a:bodyPr/>
                    <a:lstStyle/>
                    <a:p>
                      <a:endParaRPr lang="en-US" sz="1600" strike="noStrike" dirty="0"/>
                    </a:p>
                  </a:txBody>
                  <a:tcPr marT="45712" marB="45712"/>
                </a:tc>
                <a:tc>
                  <a:txBody>
                    <a:bodyPr/>
                    <a:lstStyle/>
                    <a:p>
                      <a:r>
                        <a:rPr lang="en-US" sz="1600" strike="noStrike" dirty="0" smtClean="0"/>
                        <a:t>Oct. 25</a:t>
                      </a:r>
                      <a:r>
                        <a:rPr lang="en-US" sz="1600" strike="noStrike" baseline="30000" dirty="0" smtClean="0"/>
                        <a:t>th</a:t>
                      </a:r>
                      <a:r>
                        <a:rPr lang="en-US" sz="1600" strike="noStrike" dirty="0" smtClean="0"/>
                        <a:t> </a:t>
                      </a:r>
                      <a:r>
                        <a:rPr lang="en-US" sz="1600" strike="noStrike" dirty="0" err="1" smtClean="0"/>
                        <a:t>telecon</a:t>
                      </a:r>
                      <a:r>
                        <a:rPr lang="en-US" sz="1600" strike="noStrike" dirty="0" smtClean="0"/>
                        <a:t> minutes</a:t>
                      </a:r>
                      <a:endParaRPr lang="en-US" sz="1600" strike="noStrike" dirty="0"/>
                    </a:p>
                  </a:txBody>
                  <a:tcPr marT="45712" marB="45712"/>
                </a:tc>
                <a:tc>
                  <a:txBody>
                    <a:bodyPr/>
                    <a:lstStyle/>
                    <a:p>
                      <a:r>
                        <a:rPr lang="en-US" sz="1600" strike="noStrike" dirty="0" err="1" smtClean="0"/>
                        <a:t>Telecon</a:t>
                      </a:r>
                      <a:r>
                        <a:rPr lang="en-US" sz="1600" strike="noStrike" dirty="0" smtClean="0"/>
                        <a:t> minutes</a:t>
                      </a:r>
                      <a:endParaRPr lang="en-US" sz="1600" strike="noStrike" dirty="0"/>
                    </a:p>
                  </a:txBody>
                  <a:tcPr marT="45712" marB="45712"/>
                </a:tc>
              </a:tr>
              <a:tr h="148656">
                <a:tc>
                  <a:txBody>
                    <a:bodyPr/>
                    <a:lstStyle/>
                    <a:p>
                      <a:pPr marL="0" algn="l" defTabSz="914400" rtl="0" eaLnBrk="1" latinLnBrk="0" hangingPunct="1"/>
                      <a:r>
                        <a:rPr lang="en-US" sz="1600" strike="noStrike"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a:t>
                      </a:r>
                      <a:endParaRPr lang="en-US" sz="1600" strike="noStrike" kern="1200" dirty="0">
                        <a:solidFill>
                          <a:schemeClr val="dk1"/>
                        </a:solidFill>
                        <a:latin typeface="+mn-lt"/>
                        <a:ea typeface="+mn-ea"/>
                        <a:cs typeface="+mn-cs"/>
                      </a:endParaRPr>
                    </a:p>
                  </a:txBody>
                  <a:tcPr marT="45712" marB="45712"/>
                </a:tc>
              </a:tr>
              <a:tr h="152392">
                <a:tc>
                  <a:txBody>
                    <a:bodyPr/>
                    <a:lstStyle/>
                    <a:p>
                      <a:pPr marL="0" algn="l" defTabSz="914400" rtl="0" eaLnBrk="1" latinLnBrk="0" hangingPunct="1"/>
                      <a:r>
                        <a:rPr lang="en-US" sz="1600" strike="noStrike" kern="1200" dirty="0" smtClean="0">
                          <a:solidFill>
                            <a:schemeClr val="dk1"/>
                          </a:solidFill>
                          <a:latin typeface="+mn-lt"/>
                          <a:ea typeface="+mn-ea"/>
                          <a:cs typeface="+mn-cs"/>
                        </a:rPr>
                        <a:t>11-17-1318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802.11az NGP CSD update</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CSD</a:t>
                      </a:r>
                      <a:endParaRPr lang="en-US" sz="1600" strike="noStrike" kern="1200" dirty="0">
                        <a:solidFill>
                          <a:schemeClr val="dk1"/>
                        </a:solidFill>
                        <a:latin typeface="+mn-lt"/>
                        <a:ea typeface="+mn-ea"/>
                        <a:cs typeface="+mn-cs"/>
                      </a:endParaRPr>
                    </a:p>
                  </a:txBody>
                  <a:tcPr marT="45712" marB="45712"/>
                </a:tc>
              </a:tr>
              <a:tr h="152392">
                <a:tc>
                  <a:txBody>
                    <a:bodyPr/>
                    <a:lstStyle/>
                    <a:p>
                      <a:pPr marL="0" algn="l" defTabSz="914400" rtl="0" eaLnBrk="1" latinLnBrk="0" hangingPunct="1"/>
                      <a:r>
                        <a:rPr lang="en-US" sz="1600" strike="noStrike" kern="1200" dirty="0" smtClean="0">
                          <a:solidFill>
                            <a:schemeClr val="dk1"/>
                          </a:solidFill>
                          <a:latin typeface="+mn-lt"/>
                          <a:ea typeface="+mn-ea"/>
                          <a:cs typeface="+mn-cs"/>
                        </a:rPr>
                        <a:t>11-17-1319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effectLst/>
                          <a:latin typeface="+mn-lt"/>
                          <a:ea typeface="+mn-ea"/>
                          <a:cs typeface="+mn-cs"/>
                        </a:rPr>
                        <a:t>P802_11az_PAR_Modification</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PAR</a:t>
                      </a:r>
                      <a:endParaRPr lang="en-US" sz="1600" strike="noStrike" kern="1200" dirty="0">
                        <a:solidFill>
                          <a:schemeClr val="dk1"/>
                        </a:solidFill>
                        <a:latin typeface="+mn-lt"/>
                        <a:ea typeface="+mn-ea"/>
                        <a:cs typeface="+mn-cs"/>
                      </a:endParaRPr>
                    </a:p>
                  </a:txBody>
                  <a:tcPr marT="45712" marB="45712"/>
                </a:tc>
              </a:tr>
              <a:tr h="0">
                <a:tc>
                  <a:txBody>
                    <a:bodyPr/>
                    <a:lstStyle/>
                    <a:p>
                      <a:endParaRPr lang="en-US" sz="1600" b="0" strike="noStrike"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b="0" strike="noStrike" dirty="0" smtClean="0"/>
                    </a:p>
                  </a:txBody>
                  <a:tcPr marT="45712" marB="45712"/>
                </a:tc>
                <a:tc>
                  <a:txBody>
                    <a:bodyPr/>
                    <a:lstStyle/>
                    <a:p>
                      <a:endParaRPr lang="en-US" sz="1600" b="0" strike="noStrike" dirty="0"/>
                    </a:p>
                  </a:txBody>
                  <a:tcPr marT="45712" marB="45712"/>
                </a:tc>
                <a:tc>
                  <a:txBody>
                    <a:bodyPr/>
                    <a:lstStyle/>
                    <a:p>
                      <a:endParaRPr lang="en-US" sz="1600" b="0" strike="noStrike" dirty="0"/>
                    </a:p>
                  </a:txBody>
                  <a:tcPr marT="45712" marB="45712"/>
                </a:tc>
              </a:tr>
              <a:tr h="213355">
                <a:tc>
                  <a:txBody>
                    <a:bodyPr/>
                    <a:lstStyle/>
                    <a:p>
                      <a:endParaRPr lang="en-US" sz="1600" strike="noStrike" dirty="0"/>
                    </a:p>
                  </a:txBody>
                  <a:tcPr marT="45712" marB="45712"/>
                </a:tc>
                <a:tc>
                  <a:txBody>
                    <a:bodyPr/>
                    <a:lstStyle/>
                    <a:p>
                      <a:endParaRPr lang="en-US" sz="1600" strike="noStrike" dirty="0"/>
                    </a:p>
                  </a:txBody>
                  <a:tcPr marT="45712" marB="45712"/>
                </a:tc>
                <a:tc>
                  <a:txBody>
                    <a:bodyPr/>
                    <a:lstStyle/>
                    <a:p>
                      <a:endParaRPr lang="en-US" sz="1600" strike="noStrike" dirty="0"/>
                    </a:p>
                  </a:txBody>
                  <a:tcPr marT="45712" marB="45712"/>
                </a:tc>
                <a:tc>
                  <a:txBody>
                    <a:bodyPr/>
                    <a:lstStyle/>
                    <a:p>
                      <a:endParaRPr lang="en-US" sz="1600" strike="noStrike" dirty="0"/>
                    </a:p>
                  </a:txBody>
                  <a:tcPr marT="45712" marB="45712"/>
                </a:tc>
              </a:tr>
              <a:tr h="0">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19</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
        <p:nvSpPr>
          <p:cNvPr id="2" name="Content Placeholder 1"/>
          <p:cNvSpPr>
            <a:spLocks noGrp="1"/>
          </p:cNvSpPr>
          <p:nvPr>
            <p:ph idx="1"/>
          </p:nvPr>
        </p:nvSpPr>
        <p:spPr/>
        <p:txBody>
          <a:bodyPr/>
          <a:lstStyle/>
          <a:p>
            <a:endParaRPr lang="en-US"/>
          </a:p>
        </p:txBody>
      </p:sp>
    </p:spTree>
    <p:extLst>
      <p:ext uri="{BB962C8B-B14F-4D97-AF65-F5344CB8AC3E}">
        <p14:creationId xmlns:p14="http://schemas.microsoft.com/office/powerpoint/2010/main" val="16077498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Orlando, Florida</a:t>
            </a:r>
            <a:endParaRPr lang="en-US" altLang="en-US" sz="4000" dirty="0">
              <a:cs typeface="Times New Roman" panose="02020603050405020304" pitchFamily="18" charset="0"/>
            </a:endParaRPr>
          </a:p>
          <a:p>
            <a:pPr algn="ctr">
              <a:lnSpc>
                <a:spcPct val="90000"/>
              </a:lnSpc>
              <a:buFontTx/>
              <a:buNone/>
            </a:pPr>
            <a:r>
              <a:rPr lang="en-US" altLang="en-US" sz="4000" dirty="0" smtClean="0">
                <a:cs typeface="Times New Roman" panose="02020603050405020304" pitchFamily="18" charset="0"/>
              </a:rPr>
              <a:t>Nov. 5</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-10</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a:t>
            </a:r>
            <a:r>
              <a:rPr lang="en-US" altLang="en-US" sz="4000" dirty="0" smtClean="0">
                <a:cs typeface="Times New Roman" panose="02020603050405020304" pitchFamily="18" charset="0"/>
              </a:rPr>
              <a:t>2017</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Vice-chair:</a:t>
            </a:r>
            <a:r>
              <a:rPr lang="en-US" altLang="en-US" sz="2000" b="0" dirty="0">
                <a:cs typeface="Times New Roman" panose="02020603050405020304" pitchFamily="18" charset="0"/>
              </a:rPr>
              <a:t> Carlos Aldana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(Google)</a:t>
            </a:r>
            <a:endParaRPr lang="en-US" altLang="en-US" sz="20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Process</a:t>
            </a:r>
            <a:endParaRPr lang="en-US" dirty="0"/>
          </a:p>
        </p:txBody>
      </p:sp>
      <p:sp>
        <p:nvSpPr>
          <p:cNvPr id="3" name="Content Placeholder 2"/>
          <p:cNvSpPr>
            <a:spLocks noGrp="1"/>
          </p:cNvSpPr>
          <p:nvPr>
            <p:ph idx="1"/>
          </p:nvPr>
        </p:nvSpPr>
        <p:spPr>
          <a:xfrm>
            <a:off x="685800" y="1751014"/>
            <a:ext cx="7770813" cy="4343400"/>
          </a:xfrm>
        </p:spPr>
        <p:txBody>
          <a:bodyPr/>
          <a:lstStyle/>
          <a:p>
            <a:pPr>
              <a:buFont typeface="Arial" panose="020B0604020202020204" pitchFamily="34" charset="0"/>
              <a:buChar char="•"/>
            </a:pPr>
            <a:r>
              <a:rPr lang="en-US" dirty="0" smtClean="0"/>
              <a:t>Submissions ordering:</a:t>
            </a:r>
          </a:p>
          <a:p>
            <a:pPr lvl="1">
              <a:buFont typeface="Arial" panose="020B0604020202020204" pitchFamily="34" charset="0"/>
              <a:buChar char="•"/>
            </a:pPr>
            <a:r>
              <a:rPr lang="en-US" dirty="0" smtClean="0"/>
              <a:t>Approval of working drafts.</a:t>
            </a:r>
          </a:p>
          <a:p>
            <a:pPr lvl="1">
              <a:buFont typeface="Arial" panose="020B0604020202020204" pitchFamily="34" charset="0"/>
              <a:buChar char="•"/>
            </a:pPr>
            <a:r>
              <a:rPr lang="en-US" dirty="0" smtClean="0"/>
              <a:t>Review feedback PAR </a:t>
            </a:r>
            <a:r>
              <a:rPr lang="en-US" dirty="0" smtClean="0"/>
              <a:t>and CSD change </a:t>
            </a:r>
            <a:r>
              <a:rPr lang="en-US" dirty="0" smtClean="0"/>
              <a:t>proposal discussion.</a:t>
            </a:r>
            <a:endParaRPr lang="en-US" dirty="0" smtClean="0"/>
          </a:p>
          <a:p>
            <a:pPr lvl="1">
              <a:buFont typeface="Arial" panose="020B0604020202020204" pitchFamily="34" charset="0"/>
              <a:buChar char="•"/>
            </a:pPr>
            <a:r>
              <a:rPr lang="en-US" dirty="0" smtClean="0"/>
              <a:t>SFD </a:t>
            </a:r>
            <a:r>
              <a:rPr lang="en-US" dirty="0" smtClean="0"/>
              <a:t>text proposals</a:t>
            </a:r>
          </a:p>
          <a:p>
            <a:pPr lvl="1">
              <a:buFont typeface="Arial" panose="020B0604020202020204" pitchFamily="34" charset="0"/>
              <a:buChar char="•"/>
            </a:pPr>
            <a:r>
              <a:rPr lang="en-US" dirty="0" smtClean="0"/>
              <a:t>Initial </a:t>
            </a:r>
            <a:r>
              <a:rPr lang="en-US" dirty="0" err="1" smtClean="0"/>
              <a:t>amandement</a:t>
            </a:r>
            <a:r>
              <a:rPr lang="en-US" dirty="0" smtClean="0"/>
              <a:t> text.</a:t>
            </a:r>
          </a:p>
          <a:p>
            <a:pPr lvl="1">
              <a:buFont typeface="Arial" panose="020B0604020202020204" pitchFamily="34" charset="0"/>
              <a:buChar char="•"/>
            </a:pPr>
            <a:r>
              <a:rPr lang="en-US" dirty="0" smtClean="0"/>
              <a:t>Technical </a:t>
            </a:r>
            <a:r>
              <a:rPr lang="en-US" dirty="0" smtClean="0"/>
              <a:t>submissions</a:t>
            </a:r>
          </a:p>
          <a:p>
            <a:pPr lvl="1">
              <a:buFont typeface="Arial" panose="020B0604020202020204" pitchFamily="34" charset="0"/>
              <a:buChar char="•"/>
            </a:pPr>
            <a:endParaRPr lang="en-US" dirty="0" smtClean="0"/>
          </a:p>
          <a:p>
            <a:pPr>
              <a:buFont typeface="Arial" panose="020B0604020202020204" pitchFamily="34" charset="0"/>
              <a:buChar char="•"/>
            </a:pPr>
            <a:r>
              <a:rPr lang="en-US" dirty="0" smtClean="0"/>
              <a:t>Process:</a:t>
            </a:r>
          </a:p>
          <a:p>
            <a:pPr lvl="1">
              <a:buFont typeface="Arial" panose="020B0604020202020204" pitchFamily="34" charset="0"/>
              <a:buChar char="•"/>
            </a:pPr>
            <a:r>
              <a:rPr lang="en-US" dirty="0" smtClean="0"/>
              <a:t>Motions </a:t>
            </a:r>
            <a:r>
              <a:rPr lang="en-US" dirty="0" smtClean="0"/>
              <a:t>to include conditional adoption of security related text</a:t>
            </a:r>
            <a:r>
              <a:rPr lang="en-US" dirty="0"/>
              <a:t> </a:t>
            </a:r>
            <a:r>
              <a:rPr lang="en-US" dirty="0" smtClean="0"/>
              <a:t>to SFD </a:t>
            </a:r>
            <a:r>
              <a:rPr lang="en-US" dirty="0" smtClean="0"/>
              <a:t>until SASB approval.</a:t>
            </a:r>
            <a:endParaRPr lang="en-US" dirty="0" smtClean="0"/>
          </a:p>
          <a:p>
            <a:pPr lvl="1">
              <a:buFont typeface="Arial" panose="020B0604020202020204" pitchFamily="34" charset="0"/>
              <a:buChar char="•"/>
            </a:pPr>
            <a:endParaRPr lang="en-US" dirty="0" smtClean="0"/>
          </a:p>
          <a:p>
            <a:pPr marL="0" indent="0"/>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grpSp>
        <p:nvGrpSpPr>
          <p:cNvPr id="15" name="Group 14"/>
          <p:cNvGrpSpPr/>
          <p:nvPr/>
        </p:nvGrpSpPr>
        <p:grpSpPr>
          <a:xfrm>
            <a:off x="7740352" y="1916832"/>
            <a:ext cx="1008112" cy="1726756"/>
            <a:chOff x="7164288" y="2386457"/>
            <a:chExt cx="1008112" cy="1726756"/>
          </a:xfrm>
        </p:grpSpPr>
        <p:cxnSp>
          <p:nvCxnSpPr>
            <p:cNvPr id="8" name="Straight Arrow Connector 7"/>
            <p:cNvCxnSpPr>
              <a:stCxn id="10" idx="2"/>
              <a:endCxn id="11"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10" name="TextBox 9"/>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1" name="TextBox 10"/>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14975098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1"/>
            <a:ext cx="7770813" cy="726976"/>
          </a:xfrm>
        </p:spPr>
        <p:txBody>
          <a:bodyPr/>
          <a:lstStyle/>
          <a:p>
            <a:r>
              <a:rPr lang="en-US" altLang="en-US" dirty="0" smtClean="0">
                <a:solidFill>
                  <a:schemeClr val="tx2"/>
                </a:solidFill>
              </a:rPr>
              <a:t>Agenda For The Week</a:t>
            </a:r>
            <a:endParaRPr lang="en-US" dirty="0"/>
          </a:p>
        </p:txBody>
      </p:sp>
      <p:sp>
        <p:nvSpPr>
          <p:cNvPr id="13" name="Content Placeholder 2"/>
          <p:cNvSpPr>
            <a:spLocks noGrp="1"/>
          </p:cNvSpPr>
          <p:nvPr>
            <p:ph idx="1"/>
          </p:nvPr>
        </p:nvSpPr>
        <p:spPr>
          <a:xfrm>
            <a:off x="685800" y="1556792"/>
            <a:ext cx="7770813" cy="4537622"/>
          </a:xfrm>
        </p:spPr>
        <p:txBody>
          <a:bodyPr/>
          <a:lstStyle/>
          <a:p>
            <a:pPr algn="just">
              <a:spcBef>
                <a:spcPct val="20000"/>
              </a:spcBef>
              <a:buFontTx/>
              <a:buChar char="•"/>
            </a:pPr>
            <a:r>
              <a:rPr lang="en-US" altLang="en-US" sz="2000" b="0" dirty="0"/>
              <a:t>Call Meeting to </a:t>
            </a:r>
            <a:r>
              <a:rPr lang="en-US" altLang="en-US" sz="2000" b="0" dirty="0" smtClean="0"/>
              <a:t>Order</a:t>
            </a:r>
            <a:endParaRPr lang="en-US" altLang="en-US" sz="2000" b="0" dirty="0"/>
          </a:p>
          <a:p>
            <a:pPr algn="just">
              <a:spcBef>
                <a:spcPct val="20000"/>
              </a:spcBef>
              <a:buFontTx/>
              <a:buChar char="•"/>
            </a:pPr>
            <a:r>
              <a:rPr lang="en-US" altLang="en-US" sz="2000" b="0" dirty="0"/>
              <a:t>Patent Policy and </a:t>
            </a:r>
            <a:r>
              <a:rPr lang="en-US" altLang="en-US" sz="2000" b="0" dirty="0" smtClean="0"/>
              <a:t>Logistics</a:t>
            </a:r>
            <a:endParaRPr lang="en-US" altLang="en-US" sz="2000" b="0" dirty="0"/>
          </a:p>
          <a:p>
            <a:pPr algn="just">
              <a:spcBef>
                <a:spcPct val="20000"/>
              </a:spcBef>
              <a:buFontTx/>
              <a:buChar char="•"/>
            </a:pPr>
            <a:r>
              <a:rPr lang="en-US" altLang="en-US" sz="2000" b="0" dirty="0"/>
              <a:t>Last call for </a:t>
            </a:r>
            <a:r>
              <a:rPr lang="en-US" altLang="en-US" sz="2000" b="0" dirty="0" smtClean="0"/>
              <a:t>Submission</a:t>
            </a:r>
            <a:endParaRPr lang="en-US" altLang="en-US" sz="2000" b="0" dirty="0"/>
          </a:p>
          <a:p>
            <a:pPr algn="just">
              <a:spcBef>
                <a:spcPct val="20000"/>
              </a:spcBef>
              <a:buFontTx/>
              <a:buChar char="•"/>
            </a:pPr>
            <a:r>
              <a:rPr lang="en-US" altLang="en-US" sz="2000" b="0" dirty="0"/>
              <a:t>Agenda </a:t>
            </a:r>
            <a:r>
              <a:rPr lang="en-US" altLang="en-US" sz="2000" b="0" dirty="0" smtClean="0"/>
              <a:t>Setting.</a:t>
            </a:r>
            <a:endParaRPr lang="en-US" altLang="en-US" sz="2000" b="0" dirty="0"/>
          </a:p>
          <a:p>
            <a:pPr algn="just">
              <a:spcBef>
                <a:spcPct val="20000"/>
              </a:spcBef>
              <a:buFontTx/>
              <a:buChar char="•"/>
            </a:pPr>
            <a:r>
              <a:rPr lang="en-US" altLang="en-US" sz="2000" b="0" dirty="0"/>
              <a:t>Approval </a:t>
            </a:r>
            <a:r>
              <a:rPr lang="en-US" altLang="en-US" sz="2000" b="0" dirty="0" smtClean="0"/>
              <a:t>of </a:t>
            </a:r>
            <a:r>
              <a:rPr lang="en-US" altLang="en-US" sz="2000" b="0" dirty="0"/>
              <a:t>minutes </a:t>
            </a:r>
            <a:r>
              <a:rPr lang="en-US" altLang="en-US" sz="2000" b="0" dirty="0" smtClean="0"/>
              <a:t>from previous </a:t>
            </a:r>
            <a:r>
              <a:rPr lang="en-US" altLang="en-US" sz="2000" b="0" dirty="0"/>
              <a:t>meeting </a:t>
            </a:r>
            <a:r>
              <a:rPr lang="en-US" altLang="en-US" sz="2000" b="0" dirty="0" smtClean="0"/>
              <a:t>and </a:t>
            </a:r>
            <a:r>
              <a:rPr lang="en-US" altLang="en-US" sz="2000" b="0" dirty="0" err="1" smtClean="0"/>
              <a:t>telecon</a:t>
            </a:r>
            <a:r>
              <a:rPr lang="en-US" altLang="en-US" sz="2000" b="0" dirty="0" smtClean="0"/>
              <a:t>.</a:t>
            </a:r>
          </a:p>
          <a:p>
            <a:pPr algn="just">
              <a:spcBef>
                <a:spcPct val="20000"/>
              </a:spcBef>
              <a:buFontTx/>
              <a:buChar char="•"/>
            </a:pPr>
            <a:r>
              <a:rPr lang="en-US" altLang="en-US" sz="2000" b="0" dirty="0" smtClean="0"/>
              <a:t>Approval </a:t>
            </a:r>
            <a:r>
              <a:rPr lang="en-US" altLang="en-US" sz="2000" b="0" dirty="0" smtClean="0"/>
              <a:t>of SFD working draft.</a:t>
            </a:r>
          </a:p>
          <a:p>
            <a:pPr algn="just">
              <a:spcBef>
                <a:spcPct val="20000"/>
              </a:spcBef>
              <a:buFontTx/>
              <a:buChar char="•"/>
            </a:pPr>
            <a:r>
              <a:rPr lang="en-US" altLang="en-US" sz="2000" b="0" dirty="0" smtClean="0"/>
              <a:t>Review PAR and CSD change proposals.</a:t>
            </a:r>
          </a:p>
          <a:p>
            <a:pPr algn="just">
              <a:spcBef>
                <a:spcPct val="20000"/>
              </a:spcBef>
              <a:buFontTx/>
              <a:buChar char="•"/>
            </a:pPr>
            <a:r>
              <a:rPr lang="en-US" altLang="en-US" sz="2000" b="0" dirty="0" smtClean="0"/>
              <a:t>Review </a:t>
            </a:r>
            <a:r>
              <a:rPr lang="en-US" altLang="en-US" sz="2000" b="0" dirty="0" smtClean="0"/>
              <a:t>SFD </a:t>
            </a:r>
            <a:r>
              <a:rPr lang="en-US" altLang="en-US" sz="2000" b="0" dirty="0" smtClean="0"/>
              <a:t>related text submissions.</a:t>
            </a:r>
          </a:p>
          <a:p>
            <a:pPr algn="just">
              <a:spcBef>
                <a:spcPct val="20000"/>
              </a:spcBef>
              <a:buFontTx/>
              <a:buChar char="•"/>
            </a:pPr>
            <a:r>
              <a:rPr lang="en-US" altLang="en-US" sz="2000" b="0" dirty="0" smtClean="0"/>
              <a:t>Review amendment document initial structure.</a:t>
            </a:r>
          </a:p>
          <a:p>
            <a:pPr algn="just">
              <a:spcBef>
                <a:spcPct val="20000"/>
              </a:spcBef>
              <a:buFontTx/>
              <a:buChar char="•"/>
            </a:pPr>
            <a:r>
              <a:rPr lang="en-US" altLang="en-US" sz="2000" b="0" dirty="0" smtClean="0"/>
              <a:t>Review </a:t>
            </a:r>
            <a:r>
              <a:rPr lang="en-US" altLang="en-US" sz="2000" b="0" dirty="0" smtClean="0"/>
              <a:t>technical submissions.</a:t>
            </a:r>
          </a:p>
          <a:p>
            <a:pPr algn="just">
              <a:spcBef>
                <a:spcPct val="20000"/>
              </a:spcBef>
              <a:buFontTx/>
              <a:buChar char="•"/>
            </a:pPr>
            <a:r>
              <a:rPr lang="en-US" altLang="en-US" sz="2000" b="0" dirty="0" smtClean="0"/>
              <a:t>Review </a:t>
            </a:r>
            <a:r>
              <a:rPr lang="en-US" altLang="en-US" sz="2000" b="0" dirty="0" smtClean="0"/>
              <a:t>revised timelines.</a:t>
            </a:r>
          </a:p>
          <a:p>
            <a:pPr algn="just">
              <a:spcBef>
                <a:spcPct val="20000"/>
              </a:spcBef>
              <a:buFontTx/>
              <a:buChar char="•"/>
            </a:pPr>
            <a:r>
              <a:rPr lang="en-US" altLang="en-US" sz="2000" b="0" dirty="0" smtClean="0"/>
              <a:t>Adjourn.</a:t>
            </a:r>
          </a:p>
          <a:p>
            <a:pPr marL="0" indent="0" algn="just">
              <a:spcBef>
                <a:spcPct val="20000"/>
              </a:spcBef>
            </a:pPr>
            <a:endParaRPr lang="en-US" altLang="en-US" sz="1600" dirty="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42026660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smtClean="0"/>
              <a:t>Agenda setting and presentation ordering for the week (</a:t>
            </a:r>
            <a:r>
              <a:rPr lang="en-US" altLang="en-US" sz="2000" b="0" dirty="0" smtClean="0"/>
              <a:t>10 </a:t>
            </a:r>
            <a:r>
              <a:rPr lang="en-US" altLang="en-US" sz="2000" b="0" dirty="0"/>
              <a:t>min)</a:t>
            </a:r>
          </a:p>
          <a:p>
            <a:pPr algn="just">
              <a:spcBef>
                <a:spcPct val="20000"/>
              </a:spcBef>
              <a:buFontTx/>
              <a:buChar char="•"/>
            </a:pPr>
            <a:r>
              <a:rPr lang="en-US" altLang="en-US" sz="2000" b="0" dirty="0"/>
              <a:t>Approval </a:t>
            </a:r>
            <a:r>
              <a:rPr lang="en-US" altLang="en-US" sz="2000" b="0" dirty="0" smtClean="0"/>
              <a:t>of </a:t>
            </a:r>
            <a:r>
              <a:rPr lang="en-US" altLang="en-US" sz="2000" b="0" dirty="0"/>
              <a:t>previous meeting minutes (5min</a:t>
            </a:r>
            <a:r>
              <a:rPr lang="en-US" altLang="en-US" sz="2000" b="0" dirty="0" smtClean="0"/>
              <a:t>)</a:t>
            </a:r>
          </a:p>
          <a:p>
            <a:pPr algn="just">
              <a:spcBef>
                <a:spcPct val="20000"/>
              </a:spcBef>
              <a:buFontTx/>
              <a:buChar char="•"/>
            </a:pPr>
            <a:r>
              <a:rPr lang="en-US" altLang="en-US" sz="2000" b="0" dirty="0"/>
              <a:t>Approval of </a:t>
            </a:r>
            <a:r>
              <a:rPr lang="en-US" altLang="en-US" sz="2000" b="0" dirty="0" smtClean="0"/>
              <a:t>Oct. 25</a:t>
            </a:r>
            <a:r>
              <a:rPr lang="en-US" altLang="en-US" sz="2000" b="0" baseline="30000" dirty="0" smtClean="0"/>
              <a:t>th</a:t>
            </a:r>
            <a:r>
              <a:rPr lang="en-US" altLang="en-US" sz="2000" b="0" dirty="0" smtClean="0"/>
              <a:t> teleconference </a:t>
            </a:r>
            <a:r>
              <a:rPr lang="en-US" altLang="en-US" sz="2000" b="0" dirty="0" smtClean="0"/>
              <a:t>minutes </a:t>
            </a:r>
            <a:r>
              <a:rPr lang="en-US" altLang="en-US" sz="2000" b="0" dirty="0"/>
              <a:t>(5min)</a:t>
            </a:r>
          </a:p>
          <a:p>
            <a:pPr algn="just">
              <a:spcBef>
                <a:spcPct val="20000"/>
              </a:spcBef>
              <a:buFontTx/>
              <a:buChar char="•"/>
            </a:pPr>
            <a:r>
              <a:rPr lang="en-US" altLang="en-US" sz="2000" b="0" dirty="0" smtClean="0"/>
              <a:t>Approval </a:t>
            </a:r>
            <a:r>
              <a:rPr lang="en-US" altLang="en-US" sz="2000" b="0" dirty="0" smtClean="0"/>
              <a:t>of SFD working draft (10min)</a:t>
            </a:r>
          </a:p>
          <a:p>
            <a:pPr algn="just">
              <a:spcBef>
                <a:spcPct val="20000"/>
              </a:spcBef>
              <a:buFontTx/>
              <a:buChar char="•"/>
            </a:pPr>
            <a:r>
              <a:rPr lang="en-US" altLang="en-US" sz="2000" b="0" dirty="0" smtClean="0"/>
              <a:t>Review proposed SFD text for adoption – as time permits</a:t>
            </a:r>
            <a:endParaRPr lang="en-US" altLang="en-US" sz="1600" dirty="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23</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24</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1822372173"/>
              </p:ext>
            </p:extLst>
          </p:nvPr>
        </p:nvGraphicFramePr>
        <p:xfrm>
          <a:off x="288826" y="1507333"/>
          <a:ext cx="8640960" cy="2895504"/>
        </p:xfrm>
        <a:graphic>
          <a:graphicData uri="http://schemas.openxmlformats.org/drawingml/2006/table">
            <a:tbl>
              <a:tblPr firstRow="1" bandRow="1">
                <a:tableStyleId>{21E4AEA4-8DFA-4A89-87EB-49C32662AFE0}</a:tableStyleId>
              </a:tblPr>
              <a:tblGrid>
                <a:gridCol w="1186830"/>
                <a:gridCol w="1471927"/>
                <a:gridCol w="3175738"/>
                <a:gridCol w="1772505"/>
                <a:gridCol w="103396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r>
                        <a:rPr lang="en-US" sz="1600" dirty="0" smtClean="0"/>
                        <a:t>11-17-1552</a:t>
                      </a:r>
                      <a:r>
                        <a:rPr lang="en-US" sz="1600" baseline="0" dirty="0" smtClean="0"/>
                        <a:t> </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err="1" smtClean="0"/>
                        <a:t>TGaz</a:t>
                      </a:r>
                      <a:r>
                        <a:rPr lang="en-US" sz="1600" dirty="0" smtClean="0"/>
                        <a:t> September</a:t>
                      </a:r>
                      <a:r>
                        <a:rPr lang="en-US" sz="1600" baseline="0" dirty="0" smtClean="0"/>
                        <a:t> </a:t>
                      </a:r>
                      <a:r>
                        <a:rPr lang="en-US" sz="1600" dirty="0" smtClean="0"/>
                        <a:t>2017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c>
                  <a:txBody>
                    <a:bodyPr/>
                    <a:lstStyle/>
                    <a:p>
                      <a:r>
                        <a:rPr lang="en-US" sz="1600" dirty="0" smtClean="0"/>
                        <a:t>20min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11-17-1481</a:t>
                      </a:r>
                      <a:endParaRPr lang="en-US" sz="16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Sep.</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meeting </a:t>
                      </a:r>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Chao Chu</a:t>
                      </a:r>
                      <a:r>
                        <a:rPr lang="en-US" sz="1600" kern="1200" baseline="0" dirty="0" smtClean="0">
                          <a:solidFill>
                            <a:schemeClr val="dk1"/>
                          </a:solidFill>
                          <a:latin typeface="+mn-lt"/>
                          <a:ea typeface="+mn-ea"/>
                          <a:cs typeface="+mn-cs"/>
                        </a:rPr>
                        <a:t>n Wang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 Working</a:t>
                      </a:r>
                      <a:r>
                        <a:rPr lang="en-US" sz="1600" kern="1200" baseline="0" dirty="0" smtClean="0">
                          <a:solidFill>
                            <a:schemeClr val="dk1"/>
                          </a:solidFill>
                          <a:latin typeface="+mn-lt"/>
                          <a:ea typeface="+mn-ea"/>
                          <a:cs typeface="+mn-cs"/>
                        </a:rPr>
                        <a:t> Draft Approval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10</a:t>
                      </a:r>
                    </a:p>
                  </a:txBody>
                  <a:tcPr marT="45712" marB="45712"/>
                </a:tc>
              </a:tr>
              <a:tr h="305408">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endParaRPr lang="en-US" sz="1600" dirty="0"/>
                    </a:p>
                  </a:txBody>
                  <a:tcPr marT="45712" marB="45712"/>
                </a:tc>
              </a:tr>
              <a:tr h="365752">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11-17/1481 </a:t>
            </a:r>
            <a:r>
              <a:rPr lang="en-US" b="0" dirty="0" smtClean="0"/>
              <a:t>“</a:t>
            </a:r>
            <a:r>
              <a:rPr lang="en-US" dirty="0"/>
              <a:t>Meeting Minutes </a:t>
            </a:r>
            <a:r>
              <a:rPr lang="en-US" dirty="0" smtClean="0"/>
              <a:t>Sep 2017 </a:t>
            </a:r>
            <a:r>
              <a:rPr lang="en-US" dirty="0"/>
              <a:t>Session</a:t>
            </a:r>
            <a:r>
              <a:rPr lang="en-US" b="0" dirty="0" smtClean="0"/>
              <a:t>” </a:t>
            </a:r>
            <a:r>
              <a:rPr lang="en-US" b="0" dirty="0"/>
              <a:t>posted to Mentor </a:t>
            </a:r>
            <a:r>
              <a:rPr lang="en-US" b="0" dirty="0" smtClean="0"/>
              <a:t>on </a:t>
            </a:r>
            <a:r>
              <a:rPr lang="en-US" b="0" dirty="0" smtClean="0"/>
              <a:t>Sep. 21</a:t>
            </a:r>
            <a:r>
              <a:rPr lang="en-US" b="0" baseline="30000" dirty="0" smtClean="0"/>
              <a:t>st</a:t>
            </a:r>
            <a:r>
              <a:rPr lang="en-US" b="0" dirty="0" smtClean="0"/>
              <a:t>.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11-17/1481 as </a:t>
            </a:r>
            <a:r>
              <a:rPr lang="en-US" b="0" dirty="0" err="1" smtClean="0"/>
              <a:t>TGaz</a:t>
            </a:r>
            <a:r>
              <a:rPr lang="en-US" b="0" dirty="0" smtClean="0"/>
              <a:t> </a:t>
            </a:r>
            <a:r>
              <a:rPr lang="en-US" b="0" dirty="0"/>
              <a:t>meeting minutes for the </a:t>
            </a:r>
            <a:r>
              <a:rPr lang="en-US" b="0" dirty="0" smtClean="0"/>
              <a:t>Sep. meeting</a:t>
            </a:r>
            <a:r>
              <a:rPr lang="en-US" b="0" dirty="0"/>
              <a:t>. </a:t>
            </a:r>
          </a:p>
          <a:p>
            <a:endParaRPr lang="en-US" b="0" dirty="0" smtClean="0"/>
          </a:p>
          <a:p>
            <a:r>
              <a:rPr lang="en-US" b="0" dirty="0" smtClean="0"/>
              <a:t>Moved by</a:t>
            </a:r>
            <a:r>
              <a:rPr lang="en-US" b="0" dirty="0" smtClean="0"/>
              <a:t>:</a:t>
            </a:r>
            <a:endParaRPr lang="en-US" b="0" dirty="0"/>
          </a:p>
          <a:p>
            <a:r>
              <a:rPr lang="en-US" b="0" dirty="0"/>
              <a:t>Seconded by</a:t>
            </a:r>
            <a:r>
              <a:rPr lang="en-US" b="0" dirty="0" smtClean="0"/>
              <a:t>: </a:t>
            </a:r>
            <a:endParaRPr lang="en-US" b="0" dirty="0" smtClean="0"/>
          </a:p>
          <a:p>
            <a:r>
              <a:rPr lang="en-US" b="0" dirty="0" smtClean="0"/>
              <a:t>Results </a:t>
            </a:r>
            <a:r>
              <a:rPr lang="en-US" b="0" dirty="0"/>
              <a:t>(Y/N/A</a:t>
            </a:r>
            <a:r>
              <a:rPr lang="en-US" b="0" dirty="0" smtClean="0"/>
              <a:t>):</a:t>
            </a:r>
            <a:endParaRPr lang="en-US" b="0" dirty="0" smtClean="0"/>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Oct. 25</a:t>
            </a:r>
            <a:r>
              <a:rPr lang="en-US" altLang="en-US" b="0" baseline="30000" dirty="0" smtClean="0"/>
              <a:t>th</a:t>
            </a:r>
            <a:r>
              <a:rPr lang="en-US" altLang="en-US" b="0" dirty="0" smtClean="0"/>
              <a:t> </a:t>
            </a:r>
            <a:r>
              <a:rPr lang="en-US" altLang="en-US" b="0" dirty="0" err="1" smtClean="0"/>
              <a:t>Telecon</a:t>
            </a:r>
            <a:r>
              <a:rPr lang="en-US" altLang="en-US" b="0" dirty="0" smtClean="0"/>
              <a:t> </a:t>
            </a:r>
            <a:r>
              <a:rPr lang="en-US" altLang="en-US" b="0" dirty="0" smtClean="0"/>
              <a:t>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11-17/TBD “ ” </a:t>
            </a:r>
            <a:r>
              <a:rPr lang="en-US" b="0" dirty="0"/>
              <a:t>posted to Mentor </a:t>
            </a:r>
            <a:r>
              <a:rPr lang="en-US" b="0" dirty="0" smtClean="0"/>
              <a:t>on </a:t>
            </a:r>
            <a:r>
              <a:rPr lang="en-US" b="0" dirty="0" smtClean="0"/>
              <a:t>TBD.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11-17/TBD as </a:t>
            </a:r>
            <a:r>
              <a:rPr lang="en-US" b="0" dirty="0" err="1" smtClean="0"/>
              <a:t>TGaz</a:t>
            </a:r>
            <a:r>
              <a:rPr lang="en-US" b="0" dirty="0" smtClean="0"/>
              <a:t> </a:t>
            </a:r>
            <a:r>
              <a:rPr lang="en-US" b="0" dirty="0"/>
              <a:t>meeting minutes for the </a:t>
            </a:r>
            <a:r>
              <a:rPr lang="en-US" b="0" dirty="0" smtClean="0"/>
              <a:t>Oct. </a:t>
            </a:r>
            <a:r>
              <a:rPr lang="en-US" b="0" dirty="0" smtClean="0"/>
              <a:t>25</a:t>
            </a:r>
            <a:r>
              <a:rPr lang="en-US" b="0" baseline="30000" dirty="0" smtClean="0"/>
              <a:t>th</a:t>
            </a:r>
            <a:r>
              <a:rPr lang="en-US" b="0" dirty="0" smtClean="0"/>
              <a:t> </a:t>
            </a:r>
            <a:r>
              <a:rPr lang="en-US" b="0" dirty="0" err="1" smtClean="0"/>
              <a:t>telecon</a:t>
            </a:r>
            <a:r>
              <a:rPr lang="en-US" b="0" dirty="0" smtClean="0"/>
              <a:t>. </a:t>
            </a:r>
            <a:endParaRPr lang="en-US" b="0" dirty="0"/>
          </a:p>
          <a:p>
            <a:endParaRPr lang="en-US" b="0" dirty="0" smtClean="0"/>
          </a:p>
          <a:p>
            <a:r>
              <a:rPr lang="en-US" b="0" dirty="0" smtClean="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endParaRPr lang="en-US" b="0" dirty="0" smtClean="0"/>
          </a:p>
          <a:p>
            <a:r>
              <a:rPr lang="en-US" b="0" dirty="0" smtClean="0"/>
              <a:t>Motion Passes.</a:t>
            </a:r>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41374965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SFD Working Draft</a:t>
            </a:r>
            <a:endParaRPr lang="en-US" dirty="0"/>
          </a:p>
        </p:txBody>
      </p:sp>
      <p:sp>
        <p:nvSpPr>
          <p:cNvPr id="8" name="Content Placeholder 2"/>
          <p:cNvSpPr>
            <a:spLocks noGrp="1"/>
          </p:cNvSpPr>
          <p:nvPr>
            <p:ph idx="1"/>
          </p:nvPr>
        </p:nvSpPr>
        <p:spPr>
          <a:xfrm>
            <a:off x="685800" y="1751014"/>
            <a:ext cx="7770813" cy="4343400"/>
          </a:xfrm>
        </p:spPr>
        <p:txBody>
          <a:bodyPr/>
          <a:lstStyle/>
          <a:p>
            <a:r>
              <a:rPr lang="en-US" b="0" dirty="0"/>
              <a:t>Document </a:t>
            </a:r>
            <a:r>
              <a:rPr lang="en-US" b="0" dirty="0" smtClean="0"/>
              <a:t>11-17/462r8 </a:t>
            </a:r>
            <a:r>
              <a:rPr lang="en-US" b="0" dirty="0" smtClean="0"/>
              <a:t>“Proposed 802.11az Functional Requirements” </a:t>
            </a:r>
            <a:r>
              <a:rPr lang="en-US" b="0" dirty="0"/>
              <a:t>posted to Mentor </a:t>
            </a:r>
            <a:r>
              <a:rPr lang="en-US" b="0" dirty="0" smtClean="0"/>
              <a:t>on </a:t>
            </a:r>
            <a:r>
              <a:rPr lang="en-US" b="0" dirty="0" smtClean="0"/>
              <a:t>TBD.</a:t>
            </a:r>
            <a:endParaRPr lang="en-US" b="0" dirty="0"/>
          </a:p>
          <a:p>
            <a:endParaRPr lang="en-US" dirty="0"/>
          </a:p>
          <a:p>
            <a:r>
              <a:rPr lang="en-US" dirty="0"/>
              <a:t>Motion:</a:t>
            </a:r>
          </a:p>
          <a:p>
            <a:pPr marL="0" indent="0"/>
            <a:r>
              <a:rPr lang="en-US" b="0" dirty="0" smtClean="0"/>
              <a:t>Move to adopt document </a:t>
            </a:r>
            <a:r>
              <a:rPr lang="en-US" b="0" dirty="0" smtClean="0"/>
              <a:t>11-17/462r8 </a:t>
            </a:r>
            <a:r>
              <a:rPr lang="en-US" b="0" dirty="0" smtClean="0"/>
              <a:t>as </a:t>
            </a:r>
            <a:r>
              <a:rPr lang="en-US" b="0" dirty="0" err="1" smtClean="0"/>
              <a:t>TGaz</a:t>
            </a:r>
            <a:r>
              <a:rPr lang="en-US" b="0" dirty="0" smtClean="0"/>
              <a:t> Working Draft Spec Framework Document. </a:t>
            </a:r>
            <a:endParaRPr lang="en-US" b="0" dirty="0"/>
          </a:p>
          <a:p>
            <a:endParaRPr lang="en-US" b="0" dirty="0" smtClean="0"/>
          </a:p>
          <a:p>
            <a:r>
              <a:rPr lang="en-US" b="0" dirty="0" smtClean="0"/>
              <a:t>Moved by</a:t>
            </a:r>
            <a:r>
              <a:rPr lang="en-US" b="0" dirty="0" smtClean="0"/>
              <a:t>:</a:t>
            </a:r>
            <a:endParaRPr lang="en-US" b="0" dirty="0" smtClean="0"/>
          </a:p>
          <a:p>
            <a:r>
              <a:rPr lang="en-US" b="0" dirty="0" smtClean="0"/>
              <a:t>Seconded </a:t>
            </a:r>
            <a:r>
              <a:rPr lang="en-US" b="0" dirty="0"/>
              <a:t>by</a:t>
            </a:r>
            <a:r>
              <a:rPr lang="en-US" b="0" dirty="0" smtClean="0"/>
              <a:t>:</a:t>
            </a:r>
            <a:endParaRPr lang="en-US" b="0" dirty="0" smtClean="0"/>
          </a:p>
          <a:p>
            <a:r>
              <a:rPr lang="en-US" b="0" dirty="0" smtClean="0"/>
              <a:t>Results </a:t>
            </a:r>
            <a:r>
              <a:rPr lang="en-US" b="0" dirty="0"/>
              <a:t>(Y/N/A</a:t>
            </a:r>
            <a:r>
              <a:rPr lang="en-US" b="0" dirty="0" smtClean="0"/>
              <a:t>):</a:t>
            </a:r>
            <a:endParaRPr lang="en-US" b="0" dirty="0" smtClean="0"/>
          </a:p>
          <a:p>
            <a:r>
              <a:rPr lang="en-US" b="0" dirty="0" smtClean="0"/>
              <a:t>Motion passes.</a:t>
            </a:r>
          </a:p>
        </p:txBody>
      </p:sp>
      <p:sp>
        <p:nvSpPr>
          <p:cNvPr id="15"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320992782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28</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29</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a:t>
            </a:r>
            <a:r>
              <a:rPr lang="en-US" altLang="en-US" dirty="0" smtClean="0"/>
              <a:t>November, </a:t>
            </a:r>
            <a:r>
              <a:rPr lang="en-US" altLang="en-US" dirty="0" smtClean="0"/>
              <a:t>Hawaii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30</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Review other WG feedback on PAR and CSD change proposal for secured location.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dirty="0" smtClean="0"/>
              <a:t>SFD </a:t>
            </a:r>
            <a:r>
              <a:rPr lang="en-US" dirty="0" smtClean="0"/>
              <a:t>related submission</a:t>
            </a:r>
            <a:endParaRPr lang="en-US" sz="2000" b="0" dirty="0"/>
          </a:p>
          <a:p>
            <a:endParaRPr lang="en-US" dirty="0"/>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088223190"/>
              </p:ext>
            </p:extLst>
          </p:nvPr>
        </p:nvGraphicFramePr>
        <p:xfrm>
          <a:off x="400113" y="1484784"/>
          <a:ext cx="8342185" cy="2859800"/>
        </p:xfrm>
        <a:graphic>
          <a:graphicData uri="http://schemas.openxmlformats.org/drawingml/2006/table">
            <a:tbl>
              <a:tblPr firstRow="1" bandRow="1">
                <a:tableStyleId>{21E4AEA4-8DFA-4A89-87EB-49C32662AFE0}</a:tableStyleId>
              </a:tblPr>
              <a:tblGrid>
                <a:gridCol w="1225059"/>
                <a:gridCol w="1860543"/>
                <a:gridCol w="2952328"/>
                <a:gridCol w="1368152"/>
                <a:gridCol w="936103"/>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11-17-1552</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a:t>
                      </a:r>
                      <a:r>
                        <a:rPr lang="en-US" sz="1600" kern="1200" dirty="0" smtClean="0">
                          <a:solidFill>
                            <a:schemeClr val="dk1"/>
                          </a:solidFill>
                          <a:latin typeface="+mn-lt"/>
                          <a:ea typeface="+mn-ea"/>
                          <a:cs typeface="+mn-cs"/>
                        </a:rPr>
                        <a:t>Sep.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 min</a:t>
                      </a:r>
                      <a:endParaRPr lang="en-US" sz="1600" kern="1200" dirty="0">
                        <a:solidFill>
                          <a:schemeClr val="dk1"/>
                        </a:solidFill>
                        <a:latin typeface="+mn-lt"/>
                        <a:ea typeface="+mn-ea"/>
                        <a:cs typeface="+mn-cs"/>
                      </a:endParaRPr>
                    </a:p>
                  </a:txBody>
                  <a:tcPr marT="45712" marB="45712"/>
                </a:tc>
              </a:tr>
              <a:tr h="2895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289552">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223509">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endParaRPr lang="en-US" sz="1600" dirty="0"/>
                    </a:p>
                  </a:txBody>
                  <a:tcPr marT="45712" marB="45712"/>
                </a:tc>
              </a:tr>
              <a:tr h="411472">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smtClean="0">
                        <a:solidFill>
                          <a:schemeClr val="dk1"/>
                        </a:solidFill>
                        <a:latin typeface="+mn-lt"/>
                        <a:ea typeface="+mn-ea"/>
                        <a:cs typeface="+mn-cs"/>
                      </a:endParaRPr>
                    </a:p>
                  </a:txBody>
                  <a:tcPr marT="45712" marB="45712"/>
                </a:tc>
                <a:tc>
                  <a:txBody>
                    <a:bodyPr/>
                    <a:lstStyle/>
                    <a:p>
                      <a:endParaRPr lang="en-US" sz="1400" dirty="0"/>
                    </a:p>
                  </a:txBody>
                  <a:tcPr marT="45712" marB="45712"/>
                </a:tc>
              </a:tr>
              <a:tr h="365752">
                <a:tc>
                  <a:txBody>
                    <a:bodyPr/>
                    <a:lstStyle/>
                    <a:p>
                      <a:pPr marL="0" algn="l" defTabSz="914400" rtl="0" eaLnBrk="1" latinLnBrk="0" hangingPunct="1"/>
                      <a:endParaRPr lang="en-US" sz="1600" kern="1200" dirty="0">
                        <a:solidFill>
                          <a:schemeClr val="dk1"/>
                        </a:solidFill>
                        <a:effectLst/>
                        <a:latin typeface="+mn-lt"/>
                        <a:ea typeface="+mn-ea"/>
                        <a:cs typeface="+mn-cs"/>
                      </a:endParaRPr>
                    </a:p>
                  </a:txBody>
                  <a:tcPr marT="45712"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0"/>
                </a:tc>
                <a:tc>
                  <a:txBody>
                    <a:bodyPr/>
                    <a:lstStyle/>
                    <a:p>
                      <a:pPr marL="0" algn="l" defTabSz="914400" rtl="0" eaLnBrk="1" latinLnBrk="0" hangingPunct="1"/>
                      <a:endParaRPr lang="en-US" sz="1600" kern="1200" dirty="0">
                        <a:solidFill>
                          <a:schemeClr val="dk1"/>
                        </a:solidFill>
                        <a:effectLst/>
                        <a:latin typeface="+mn-lt"/>
                        <a:ea typeface="+mn-ea"/>
                        <a:cs typeface="+mn-cs"/>
                      </a:endParaRPr>
                    </a:p>
                  </a:txBody>
                  <a:tcPr marT="45712" marB="0"/>
                </a:tc>
                <a:tc>
                  <a:txBody>
                    <a:bodyPr/>
                    <a:lstStyle/>
                    <a:p>
                      <a:pPr marL="0" algn="l" defTabSz="914400" rtl="0" eaLnBrk="1" latinLnBrk="0" hangingPunct="1"/>
                      <a:endParaRPr lang="en-US" sz="1600" kern="1200" dirty="0">
                        <a:solidFill>
                          <a:schemeClr val="dk1"/>
                        </a:solidFill>
                        <a:effectLst/>
                        <a:latin typeface="+mn-lt"/>
                        <a:ea typeface="+mn-ea"/>
                        <a:cs typeface="+mn-cs"/>
                      </a:endParaRPr>
                    </a:p>
                  </a:txBody>
                  <a:tcPr marT="45712" marB="0"/>
                </a:tc>
                <a:tc>
                  <a:txBody>
                    <a:bodyPr/>
                    <a:lstStyle/>
                    <a:p>
                      <a:endParaRPr lang="en-US" sz="1600" strike="noStrike"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34</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altLang="en-US" sz="1800" dirty="0" smtClean="0"/>
              <a:t>FRD related</a:t>
            </a:r>
            <a:r>
              <a:rPr lang="en-US" altLang="en-US" sz="1800" dirty="0"/>
              <a:t> </a:t>
            </a:r>
            <a:r>
              <a:rPr lang="en-US" sz="2000" b="0" dirty="0" smtClean="0"/>
              <a:t>submissions</a:t>
            </a:r>
          </a:p>
          <a:p>
            <a:pPr lvl="1" algn="just">
              <a:spcBef>
                <a:spcPct val="20000"/>
              </a:spcBef>
              <a:buFontTx/>
              <a:buChar char="•"/>
            </a:pPr>
            <a:r>
              <a:rPr lang="en-US" dirty="0" smtClean="0"/>
              <a:t>SFD related </a:t>
            </a:r>
          </a:p>
          <a:p>
            <a:pPr lvl="1" algn="just">
              <a:spcBef>
                <a:spcPct val="20000"/>
              </a:spcBef>
              <a:buFontTx/>
              <a:buChar char="•"/>
            </a:pPr>
            <a:r>
              <a:rPr lang="en-US" dirty="0" smtClean="0"/>
              <a:t>Technical nature</a:t>
            </a:r>
            <a:endParaRPr lang="en-US" sz="2000" b="0" dirty="0"/>
          </a:p>
          <a:p>
            <a:endParaRPr lang="en-US" dirty="0"/>
          </a:p>
        </p:txBody>
      </p:sp>
    </p:spTree>
    <p:extLst>
      <p:ext uri="{BB962C8B-B14F-4D97-AF65-F5344CB8AC3E}">
        <p14:creationId xmlns:p14="http://schemas.microsoft.com/office/powerpoint/2010/main" val="23182563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006312234"/>
              </p:ext>
            </p:extLst>
          </p:nvPr>
        </p:nvGraphicFramePr>
        <p:xfrm>
          <a:off x="773754" y="1556792"/>
          <a:ext cx="7772404" cy="3911344"/>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11-17-1209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289552">
                <a:tc>
                  <a:txBody>
                    <a:bodyPr/>
                    <a:lstStyle/>
                    <a:p>
                      <a:r>
                        <a:rPr lang="en-US" sz="1400" dirty="0" smtClean="0"/>
                        <a:t>11-17-1455</a:t>
                      </a:r>
                      <a:endParaRPr lang="en-US" sz="1400" dirty="0"/>
                    </a:p>
                  </a:txBody>
                  <a:tcPr marT="45712" marB="45712"/>
                </a:tc>
                <a:tc>
                  <a:txBody>
                    <a:bodyPr/>
                    <a:lstStyle/>
                    <a:p>
                      <a:r>
                        <a:rPr lang="en-US" sz="1400" dirty="0" err="1" smtClean="0"/>
                        <a:t>Chitto</a:t>
                      </a:r>
                      <a:r>
                        <a:rPr lang="en-US" sz="1400" dirty="0" smtClean="0"/>
                        <a:t> Ghosh</a:t>
                      </a:r>
                      <a:endParaRPr lang="en-US" sz="1400" dirty="0"/>
                    </a:p>
                  </a:txBody>
                  <a:tcPr marT="45712" marB="45712"/>
                </a:tc>
                <a:tc>
                  <a:txBody>
                    <a:bodyPr/>
                    <a:lstStyle/>
                    <a:p>
                      <a:r>
                        <a:rPr lang="en-US" sz="1400" dirty="0" smtClean="0"/>
                        <a:t>MU measurement and LMR scheduling</a:t>
                      </a:r>
                      <a:endParaRPr lang="en-US" sz="1400" dirty="0"/>
                    </a:p>
                  </a:txBody>
                  <a:tcPr marT="45712" marB="45712"/>
                </a:tc>
                <a:tc>
                  <a:txBody>
                    <a:bodyPr/>
                    <a:lstStyle/>
                    <a:p>
                      <a:r>
                        <a:rPr lang="en-US" dirty="0" smtClean="0"/>
                        <a:t>SFD </a:t>
                      </a:r>
                      <a:endParaRPr lang="en-US" dirty="0"/>
                    </a:p>
                  </a:txBody>
                  <a:tcPr marT="45712" marB="45712"/>
                </a:tc>
                <a:tc>
                  <a:txBody>
                    <a:bodyPr/>
                    <a:lstStyle/>
                    <a:p>
                      <a:r>
                        <a:rPr lang="en-US" sz="1600" strike="noStrike" dirty="0" smtClean="0"/>
                        <a:t>10min</a:t>
                      </a:r>
                      <a:endParaRPr lang="en-US" sz="1600" strike="noStrike" dirty="0"/>
                    </a:p>
                  </a:txBody>
                  <a:tcPr marT="45712" marB="45712"/>
                </a:tc>
              </a:tr>
              <a:tr h="289552">
                <a:tc>
                  <a:txBody>
                    <a:bodyPr/>
                    <a:lstStyle/>
                    <a:p>
                      <a:r>
                        <a:rPr lang="en-US" sz="1600" dirty="0" smtClean="0"/>
                        <a:t>11-16-424</a:t>
                      </a:r>
                      <a:endParaRPr lang="en-US" sz="1600" dirty="0"/>
                    </a:p>
                  </a:txBody>
                  <a:tcPr marT="45712" marB="45712"/>
                </a:tc>
                <a:tc>
                  <a:txBody>
                    <a:bodyPr/>
                    <a:lstStyle/>
                    <a:p>
                      <a:r>
                        <a:rPr lang="en-US" sz="1600" dirty="0" smtClean="0"/>
                        <a:t>Allan Zhu</a:t>
                      </a:r>
                      <a:endParaRPr lang="en-US" sz="1600" dirty="0"/>
                    </a:p>
                  </a:txBody>
                  <a:tcPr marT="45712" marB="45712"/>
                </a:tc>
                <a:tc>
                  <a:txBody>
                    <a:bodyPr/>
                    <a:lstStyle/>
                    <a:p>
                      <a:r>
                        <a:rPr lang="en-US" sz="1600" dirty="0" smtClean="0"/>
                        <a:t>FRD working draft</a:t>
                      </a:r>
                      <a:endParaRPr lang="en-US" sz="1600" dirty="0"/>
                    </a:p>
                  </a:txBody>
                  <a:tcPr marT="45712" marB="45712"/>
                </a:tc>
                <a:tc>
                  <a:txBody>
                    <a:bodyPr/>
                    <a:lstStyle/>
                    <a:p>
                      <a:r>
                        <a:rPr lang="en-US" sz="1600" dirty="0" smtClean="0"/>
                        <a:t>FRD</a:t>
                      </a:r>
                      <a:endParaRPr lang="en-US" sz="1600" dirty="0"/>
                    </a:p>
                  </a:txBody>
                  <a:tcPr marT="45712" marB="45712"/>
                </a:tc>
                <a:tc>
                  <a:txBody>
                    <a:bodyPr/>
                    <a:lstStyle/>
                    <a:p>
                      <a:r>
                        <a:rPr lang="en-US" sz="1600" dirty="0" smtClean="0"/>
                        <a:t>7min</a:t>
                      </a:r>
                      <a:endParaRPr lang="en-US" sz="1600" dirty="0"/>
                    </a:p>
                  </a:txBody>
                  <a:tcPr marT="45712" marB="45712"/>
                </a:tc>
              </a:tr>
              <a:tr h="289552">
                <a:tc>
                  <a:txBody>
                    <a:bodyPr/>
                    <a:lstStyle/>
                    <a:p>
                      <a:pPr marL="0" algn="l" defTabSz="914400" rtl="0" eaLnBrk="1" latinLnBrk="0" hangingPunct="1"/>
                      <a:r>
                        <a:rPr lang="en-US" sz="1600" strike="noStrike" kern="1200" dirty="0" smtClean="0">
                          <a:solidFill>
                            <a:schemeClr val="dk1"/>
                          </a:solidFill>
                          <a:latin typeface="+mn-lt"/>
                          <a:ea typeface="+mn-ea"/>
                          <a:cs typeface="+mn-cs"/>
                        </a:rPr>
                        <a:t>11-17-1461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Ganesh </a:t>
                      </a:r>
                      <a:r>
                        <a:rPr lang="en-US" sz="1600" strike="noStrike" kern="1200" dirty="0" err="1" smtClean="0">
                          <a:solidFill>
                            <a:schemeClr val="dk1"/>
                          </a:solidFill>
                          <a:latin typeface="+mn-lt"/>
                          <a:ea typeface="+mn-ea"/>
                          <a:cs typeface="+mn-cs"/>
                        </a:rPr>
                        <a:t>Venkatesan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 Comment</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Resolution </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a:t>
                      </a:r>
                    </a:p>
                  </a:txBody>
                  <a:tcPr marT="45712" marB="45712"/>
                </a:tc>
                <a:tc>
                  <a:txBody>
                    <a:bodyPr/>
                    <a:lstStyle/>
                    <a:p>
                      <a:r>
                        <a:rPr lang="en-US" sz="1400" dirty="0" smtClean="0"/>
                        <a:t>15 min</a:t>
                      </a:r>
                      <a:endParaRPr lang="en-US" sz="1400" dirty="0"/>
                    </a:p>
                  </a:txBody>
                  <a:tcPr marT="45712" marB="45712"/>
                </a:tc>
              </a:tr>
              <a:tr h="289552">
                <a:tc>
                  <a:txBody>
                    <a:bodyPr/>
                    <a:lstStyle/>
                    <a:p>
                      <a:r>
                        <a:rPr lang="en-US" sz="1600" b="0" dirty="0" smtClean="0"/>
                        <a:t>11-17-1308</a:t>
                      </a:r>
                      <a:endParaRPr lang="en-US" sz="1600" b="0" dirty="0"/>
                    </a:p>
                  </a:txBody>
                  <a:tcPr marT="45712" marB="45712"/>
                </a:tc>
                <a:tc>
                  <a:txBody>
                    <a:bodyPr/>
                    <a:lstStyle/>
                    <a:p>
                      <a:r>
                        <a:rPr lang="en-US" sz="1600" b="0" dirty="0" smtClean="0"/>
                        <a:t>Ofer Bar Shalom</a:t>
                      </a:r>
                      <a:endParaRPr lang="en-US" sz="1600" b="0" dirty="0"/>
                    </a:p>
                  </a:txBody>
                  <a:tcPr marT="45712" marB="45712"/>
                </a:tc>
                <a:tc>
                  <a:txBody>
                    <a:bodyPr/>
                    <a:lstStyle/>
                    <a:p>
                      <a:r>
                        <a:rPr lang="en-US" sz="1600" b="0" kern="1200" dirty="0" smtClean="0">
                          <a:solidFill>
                            <a:schemeClr val="dk1"/>
                          </a:solidFill>
                          <a:effectLst/>
                          <a:latin typeface="+mn-lt"/>
                          <a:ea typeface="+mn-ea"/>
                          <a:cs typeface="+mn-cs"/>
                        </a:rPr>
                        <a:t>Collaborative Time of Arrival (</a:t>
                      </a:r>
                      <a:r>
                        <a:rPr lang="en-US" sz="1600" b="0" kern="1200" dirty="0" err="1" smtClean="0">
                          <a:solidFill>
                            <a:schemeClr val="dk1"/>
                          </a:solidFill>
                          <a:effectLst/>
                          <a:latin typeface="+mn-lt"/>
                          <a:ea typeface="+mn-ea"/>
                          <a:cs typeface="+mn-cs"/>
                        </a:rPr>
                        <a:t>CToA</a:t>
                      </a:r>
                      <a:r>
                        <a:rPr lang="en-US" sz="1600" b="0" kern="1200" dirty="0" smtClean="0">
                          <a:solidFill>
                            <a:schemeClr val="dk1"/>
                          </a:solidFill>
                          <a:effectLst/>
                          <a:latin typeface="+mn-lt"/>
                          <a:ea typeface="+mn-ea"/>
                          <a:cs typeface="+mn-cs"/>
                        </a:rPr>
                        <a:t>)</a:t>
                      </a:r>
                      <a:endParaRPr lang="en-US" sz="1600" b="0" dirty="0"/>
                    </a:p>
                  </a:txBody>
                  <a:tcPr marT="45712" marB="45712"/>
                </a:tc>
                <a:tc>
                  <a:txBody>
                    <a:bodyPr/>
                    <a:lstStyle/>
                    <a:p>
                      <a:r>
                        <a:rPr lang="en-US" sz="1600" b="0" dirty="0" smtClean="0"/>
                        <a:t>Technical</a:t>
                      </a:r>
                      <a:endParaRPr lang="en-US" sz="1600" b="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45 min </a:t>
                      </a:r>
                      <a:endParaRPr lang="en-US" sz="1400" kern="1200" dirty="0">
                        <a:solidFill>
                          <a:schemeClr val="dk1"/>
                        </a:solidFill>
                        <a:latin typeface="+mn-lt"/>
                        <a:ea typeface="+mn-ea"/>
                        <a:cs typeface="+mn-cs"/>
                      </a:endParaRPr>
                    </a:p>
                  </a:txBody>
                  <a:tcPr marT="45712" marB="45712"/>
                </a:tc>
              </a:tr>
              <a:tr h="559232">
                <a:tc>
                  <a:txBody>
                    <a:bodyPr/>
                    <a:lstStyle/>
                    <a:p>
                      <a:r>
                        <a:rPr lang="en-US" sz="1600" strike="noStrike" dirty="0" smtClean="0"/>
                        <a:t>11-17-1370</a:t>
                      </a:r>
                      <a:endParaRPr lang="en-US" sz="1600" strike="noStrike" dirty="0"/>
                    </a:p>
                  </a:txBody>
                  <a:tcPr marT="45712" marB="45712"/>
                </a:tc>
                <a:tc>
                  <a:txBody>
                    <a:bodyPr/>
                    <a:lstStyle/>
                    <a:p>
                      <a:r>
                        <a:rPr lang="en-US" sz="1600" strike="noStrike" dirty="0" smtClean="0"/>
                        <a:t>Erik Lindskog</a:t>
                      </a:r>
                      <a:endParaRPr lang="en-US" sz="1600" strike="noStrike" dirty="0"/>
                    </a:p>
                  </a:txBody>
                  <a:tcPr marT="45712" marB="45712"/>
                </a:tc>
                <a:tc>
                  <a:txBody>
                    <a:bodyPr/>
                    <a:lstStyle/>
                    <a:p>
                      <a:r>
                        <a:rPr lang="en-US" sz="1600" strike="noStrike" dirty="0" smtClean="0"/>
                        <a:t>Scalable Location Protocol Comparison</a:t>
                      </a:r>
                      <a:endParaRPr lang="en-US" sz="1600" strike="noStrike" dirty="0"/>
                    </a:p>
                  </a:txBody>
                  <a:tcPr marT="45712" marB="45712"/>
                </a:tc>
                <a:tc>
                  <a:txBody>
                    <a:bodyPr/>
                    <a:lstStyle/>
                    <a:p>
                      <a:r>
                        <a:rPr lang="en-US" sz="1600" strike="noStrike" dirty="0" smtClean="0"/>
                        <a:t>Technical</a:t>
                      </a:r>
                      <a:endParaRPr lang="en-US" sz="1600" strike="noStrike" dirty="0"/>
                    </a:p>
                  </a:txBody>
                  <a:tcPr marT="45712" marB="45712"/>
                </a:tc>
                <a:tc>
                  <a:txBody>
                    <a:bodyPr/>
                    <a:lstStyle/>
                    <a:p>
                      <a:r>
                        <a:rPr lang="en-US" sz="1600" baseline="0" dirty="0" smtClean="0"/>
                        <a:t>45 min as time permits</a:t>
                      </a:r>
                      <a:endParaRPr lang="en-US" sz="1600" dirty="0"/>
                    </a:p>
                  </a:txBody>
                  <a:tcPr marT="45712" marB="45712"/>
                </a:tc>
              </a:tr>
              <a:tr h="167632">
                <a:tc>
                  <a:txBody>
                    <a:bodyPr/>
                    <a:lstStyle/>
                    <a:p>
                      <a:endParaRPr lang="en-US" sz="1600" b="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b="0" dirty="0" smtClean="0"/>
                    </a:p>
                  </a:txBody>
                  <a:tcPr marT="45712" marB="45712"/>
                </a:tc>
                <a:tc>
                  <a:txBody>
                    <a:bodyPr/>
                    <a:lstStyle/>
                    <a:p>
                      <a:endParaRPr lang="en-US" sz="1600" b="0" dirty="0"/>
                    </a:p>
                  </a:txBody>
                  <a:tcPr marT="45712" marB="45712"/>
                </a:tc>
                <a:tc>
                  <a:txBody>
                    <a:bodyPr/>
                    <a:lstStyle/>
                    <a:p>
                      <a:endParaRPr lang="en-US" sz="1600" b="0" dirty="0"/>
                    </a:p>
                  </a:txBody>
                  <a:tcPr marT="45712" marB="45712"/>
                </a:tc>
                <a:tc>
                  <a:txBody>
                    <a:bodyPr/>
                    <a:lstStyle/>
                    <a:p>
                      <a:endParaRPr lang="en-US" sz="1600" strike="noStrike"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40</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41929099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684215"/>
          </a:xfrm>
        </p:spPr>
        <p:txBody>
          <a:bodyPr/>
          <a:lstStyle/>
          <a:p>
            <a:r>
              <a:rPr lang="en-US" dirty="0" smtClean="0"/>
              <a:t>Submission 11-17-1455</a:t>
            </a:r>
            <a:endParaRPr lang="en-US" dirty="0"/>
          </a:p>
        </p:txBody>
      </p:sp>
      <p:sp>
        <p:nvSpPr>
          <p:cNvPr id="3" name="Content Placeholder 2"/>
          <p:cNvSpPr>
            <a:spLocks noGrp="1"/>
          </p:cNvSpPr>
          <p:nvPr>
            <p:ph idx="1"/>
          </p:nvPr>
        </p:nvSpPr>
        <p:spPr>
          <a:xfrm>
            <a:off x="685800" y="1370015"/>
            <a:ext cx="7770813" cy="4724399"/>
          </a:xfrm>
        </p:spPr>
        <p:txBody>
          <a:bodyPr/>
          <a:lstStyle/>
          <a:p>
            <a:pPr marL="0" indent="0">
              <a:buNone/>
            </a:pPr>
            <a:r>
              <a:rPr lang="en-US" sz="1800" dirty="0" smtClean="0"/>
              <a:t>Motion</a:t>
            </a:r>
          </a:p>
          <a:p>
            <a:pPr marL="0" indent="0">
              <a:buNone/>
            </a:pPr>
            <a:r>
              <a:rPr lang="en-US" sz="1800" dirty="0" smtClean="0"/>
              <a:t>Move to adopt the following  text to the SFD and instruct the SFD editor to include it in section 3.2 and grant editorial license:</a:t>
            </a:r>
          </a:p>
          <a:p>
            <a:pPr marL="0" indent="0">
              <a:buNone/>
            </a:pPr>
            <a:r>
              <a:rPr lang="en-US" sz="1800" dirty="0" smtClean="0"/>
              <a:t>“Availability windows where the </a:t>
            </a:r>
            <a:r>
              <a:rPr lang="en-US" sz="1800" dirty="0" err="1" smtClean="0"/>
              <a:t>rSTA</a:t>
            </a:r>
            <a:r>
              <a:rPr lang="en-US" sz="1800" dirty="0" smtClean="0"/>
              <a:t> shall perform MU measurements</a:t>
            </a:r>
          </a:p>
          <a:p>
            <a:pPr marL="0" indent="0">
              <a:buNone/>
            </a:pPr>
            <a:r>
              <a:rPr lang="en-US" sz="1800" dirty="0" smtClean="0"/>
              <a:t>are defined as follows:</a:t>
            </a:r>
          </a:p>
          <a:p>
            <a:pPr lvl="1"/>
            <a:r>
              <a:rPr lang="en-US" sz="1600" dirty="0" smtClean="0"/>
              <a:t>These availability windows are scheduled</a:t>
            </a:r>
          </a:p>
          <a:p>
            <a:pPr lvl="1"/>
            <a:r>
              <a:rPr lang="en-US" sz="1400" dirty="0" smtClean="0"/>
              <a:t>Within an availability window, </a:t>
            </a:r>
            <a:r>
              <a:rPr lang="en-US" sz="1400" dirty="0" err="1" smtClean="0"/>
              <a:t>rSTAs</a:t>
            </a:r>
            <a:r>
              <a:rPr lang="en-US" sz="1400" dirty="0" smtClean="0"/>
              <a:t> shall perform ranging activities related to polling, measurement, and measurement results and group related scheduling</a:t>
            </a:r>
          </a:p>
          <a:p>
            <a:pPr lvl="1"/>
            <a:r>
              <a:rPr lang="en-US" sz="1400" dirty="0" smtClean="0"/>
              <a:t>Each availability window consists by default of a single TXOP and can be extended to multiple </a:t>
            </a:r>
            <a:r>
              <a:rPr lang="en-US" sz="1400" dirty="0" err="1" smtClean="0"/>
              <a:t>TxOPs</a:t>
            </a:r>
            <a:r>
              <a:rPr lang="en-US" sz="1400" dirty="0" smtClean="0"/>
              <a:t> by announcement if single </a:t>
            </a:r>
            <a:r>
              <a:rPr lang="en-US" sz="1400" dirty="0" err="1" smtClean="0"/>
              <a:t>TxOP</a:t>
            </a:r>
            <a:r>
              <a:rPr lang="en-US" sz="1400" dirty="0" smtClean="0"/>
              <a:t> is insufficient to accommodate all STAs responding to the polling phase</a:t>
            </a:r>
          </a:p>
          <a:p>
            <a:pPr lvl="1"/>
            <a:r>
              <a:rPr lang="en-US" sz="1400" dirty="0" smtClean="0"/>
              <a:t>Availability windows are negotiated/signaled between AP and a STA such that the STA knows when those availability windows occur.</a:t>
            </a:r>
          </a:p>
          <a:p>
            <a:pPr lvl="1"/>
            <a:r>
              <a:rPr lang="en-US" sz="1400" dirty="0" smtClean="0"/>
              <a:t>A STA is not expected and does not perform MU ranging measurement and measurement results activities outside these windows.</a:t>
            </a:r>
            <a:r>
              <a:rPr lang="en-US" sz="1800" dirty="0" smtClean="0"/>
              <a:t>”</a:t>
            </a:r>
            <a:endParaRPr lang="en-US" sz="1400" dirty="0" smtClean="0"/>
          </a:p>
          <a:p>
            <a:pPr marL="0" indent="0"/>
            <a:r>
              <a:rPr lang="en-US" sz="1800" dirty="0" smtClean="0"/>
              <a:t>Moved: Ganesh </a:t>
            </a:r>
            <a:r>
              <a:rPr lang="en-US" sz="1800" dirty="0" err="1" smtClean="0"/>
              <a:t>Venkatesan</a:t>
            </a:r>
            <a:endParaRPr lang="en-US" sz="1800" dirty="0" smtClean="0"/>
          </a:p>
          <a:p>
            <a:pPr marL="0" indent="0"/>
            <a:r>
              <a:rPr lang="en-US" sz="1800" dirty="0" smtClean="0"/>
              <a:t>Seconded: SK Yong</a:t>
            </a:r>
          </a:p>
          <a:p>
            <a:pPr marL="0" indent="0"/>
            <a:r>
              <a:rPr lang="en-US" sz="1800" dirty="0" smtClean="0"/>
              <a:t>Result (Y/N/A): 11-0-7</a:t>
            </a:r>
          </a:p>
          <a:p>
            <a:pPr marL="0" indent="0"/>
            <a:r>
              <a:rPr lang="en-US" sz="1800" dirty="0" smtClean="0"/>
              <a:t>Motion passes</a:t>
            </a:r>
          </a:p>
          <a:p>
            <a:pPr marL="0" indent="0"/>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873217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dirty="0" smtClean="0"/>
              <a:t>Submission 1455 (con.)</a:t>
            </a:r>
            <a:endParaRPr lang="en-US" dirty="0"/>
          </a:p>
        </p:txBody>
      </p:sp>
      <p:sp>
        <p:nvSpPr>
          <p:cNvPr id="3" name="Content Placeholder 2"/>
          <p:cNvSpPr>
            <a:spLocks noGrp="1"/>
          </p:cNvSpPr>
          <p:nvPr>
            <p:ph idx="1"/>
          </p:nvPr>
        </p:nvSpPr>
        <p:spPr>
          <a:xfrm>
            <a:off x="685800" y="1340768"/>
            <a:ext cx="7770813" cy="4753645"/>
          </a:xfrm>
        </p:spPr>
        <p:txBody>
          <a:bodyPr/>
          <a:lstStyle/>
          <a:p>
            <a:pPr marL="0" indent="0">
              <a:buNone/>
            </a:pPr>
            <a:r>
              <a:rPr lang="en-US" sz="2000" dirty="0" smtClean="0"/>
              <a:t>Motion</a:t>
            </a:r>
          </a:p>
          <a:p>
            <a:pPr marL="0" indent="0">
              <a:buNone/>
            </a:pPr>
            <a:r>
              <a:rPr lang="en-US" sz="2000" dirty="0" smtClean="0"/>
              <a:t>Move </a:t>
            </a:r>
            <a:r>
              <a:rPr lang="en-US" sz="2000" dirty="0"/>
              <a:t>to adopt the following  text to the SFD and instruct the editor to include it in section 3.2 and grant editorial license:</a:t>
            </a:r>
          </a:p>
          <a:p>
            <a:pPr marL="0" lvl="0" indent="0">
              <a:buNone/>
            </a:pPr>
            <a:r>
              <a:rPr lang="en-US" sz="2000" dirty="0"/>
              <a:t>“signaling behavior on LMR feedback scheduling is </a:t>
            </a:r>
            <a:r>
              <a:rPr lang="en-US" sz="2000" dirty="0" smtClean="0"/>
              <a:t>as </a:t>
            </a:r>
            <a:r>
              <a:rPr lang="en-US" sz="2000" dirty="0"/>
              <a:t>follows:</a:t>
            </a:r>
          </a:p>
          <a:p>
            <a:pPr marL="400050" lvl="1" indent="0">
              <a:buNone/>
            </a:pPr>
            <a:r>
              <a:rPr lang="en-US" sz="1600" dirty="0"/>
              <a:t>- Measurements and/or measurement results are provided for in the same availability window</a:t>
            </a:r>
          </a:p>
          <a:p>
            <a:pPr marL="400050" lvl="1" indent="0">
              <a:buNone/>
            </a:pPr>
            <a:r>
              <a:rPr lang="en-US" sz="1600" dirty="0"/>
              <a:t>- Measurement results may be from this window’s measurement or the results of a measurement performed in a prior window</a:t>
            </a:r>
          </a:p>
          <a:p>
            <a:pPr marL="400050" lvl="1" indent="0">
              <a:buNone/>
            </a:pPr>
            <a:r>
              <a:rPr lang="en-US" sz="1600" dirty="0"/>
              <a:t>- Protocol will support signaling for measurement results availability for current or next availability window within the measurement phase </a:t>
            </a:r>
          </a:p>
          <a:p>
            <a:pPr marL="400050" lvl="1" indent="0">
              <a:buNone/>
            </a:pPr>
            <a:r>
              <a:rPr lang="en-US" sz="1600" dirty="0"/>
              <a:t>- The Trigger control frame or the NDPA control frame carries a dynamic signaling of measurement results availability in this or next availability window”</a:t>
            </a:r>
          </a:p>
          <a:p>
            <a:r>
              <a:rPr lang="en-US" sz="2000" dirty="0" smtClean="0"/>
              <a:t>Moved: Jiang Feng</a:t>
            </a:r>
          </a:p>
          <a:p>
            <a:r>
              <a:rPr lang="en-US" sz="2000" dirty="0" smtClean="0"/>
              <a:t>Second: Yongho Seok</a:t>
            </a:r>
          </a:p>
          <a:p>
            <a:r>
              <a:rPr lang="en-US" sz="2000" dirty="0" smtClean="0"/>
              <a:t>Results (Y/N/A): 9/0/4</a:t>
            </a:r>
          </a:p>
          <a:p>
            <a:r>
              <a:rPr lang="en-US" sz="2000" dirty="0" smtClean="0"/>
              <a:t>Motion passes.</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2470055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FRD Working Draft Approval</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GB" b="0" dirty="0" smtClean="0"/>
              <a:t>Move </a:t>
            </a:r>
            <a:r>
              <a:rPr lang="en-GB" b="0" dirty="0"/>
              <a:t>to adopt document </a:t>
            </a:r>
            <a:r>
              <a:rPr lang="en-GB" b="0" dirty="0" smtClean="0"/>
              <a:t>11-16-424r9 as </a:t>
            </a:r>
            <a:r>
              <a:rPr lang="en-GB" b="0" dirty="0" err="1" smtClean="0"/>
              <a:t>TGaz</a:t>
            </a:r>
            <a:r>
              <a:rPr lang="en-GB" b="0" dirty="0" smtClean="0"/>
              <a:t> Functional </a:t>
            </a:r>
            <a:r>
              <a:rPr lang="en-GB" b="0" dirty="0"/>
              <a:t>Requirement </a:t>
            </a:r>
            <a:r>
              <a:rPr lang="en-GB" b="0" dirty="0" smtClean="0"/>
              <a:t>Document.</a:t>
            </a:r>
            <a:endParaRPr lang="en-US" b="0" dirty="0"/>
          </a:p>
          <a:p>
            <a:pPr marL="0" indent="0"/>
            <a:r>
              <a:rPr lang="en-GB" dirty="0" smtClean="0"/>
              <a:t>Mover: </a:t>
            </a:r>
            <a:r>
              <a:rPr lang="en-GB" b="0" dirty="0" smtClean="0"/>
              <a:t>Allan Zhu</a:t>
            </a:r>
          </a:p>
          <a:p>
            <a:pPr marL="0" indent="0"/>
            <a:r>
              <a:rPr lang="en-GB" dirty="0" smtClean="0"/>
              <a:t>Seconder: </a:t>
            </a:r>
            <a:r>
              <a:rPr lang="en-GB" b="0" dirty="0" err="1" smtClean="0"/>
              <a:t>Yunsong</a:t>
            </a:r>
            <a:r>
              <a:rPr lang="en-GB" b="0" dirty="0" smtClean="0"/>
              <a:t> Yang</a:t>
            </a:r>
          </a:p>
          <a:p>
            <a:pPr marL="0" indent="0"/>
            <a:r>
              <a:rPr lang="en-GB" dirty="0" smtClean="0"/>
              <a:t>Results </a:t>
            </a:r>
            <a:r>
              <a:rPr lang="en-GB" b="0" dirty="0" smtClean="0"/>
              <a:t>(Y/N/A): 10-0-1</a:t>
            </a:r>
          </a:p>
          <a:p>
            <a:pPr marL="0" indent="0"/>
            <a:r>
              <a:rPr lang="en-GB" b="0"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299610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1461</a:t>
            </a:r>
            <a:endParaRPr lang="en-US" dirty="0"/>
          </a:p>
        </p:txBody>
      </p:sp>
      <p:sp>
        <p:nvSpPr>
          <p:cNvPr id="3" name="Content Placeholder 2"/>
          <p:cNvSpPr>
            <a:spLocks noGrp="1"/>
          </p:cNvSpPr>
          <p:nvPr>
            <p:ph idx="1"/>
          </p:nvPr>
        </p:nvSpPr>
        <p:spPr/>
        <p:txBody>
          <a:bodyPr/>
          <a:lstStyle/>
          <a:p>
            <a:pPr marL="0" indent="0" defTabSz="447675"/>
            <a:r>
              <a:rPr lang="en-US" sz="2000" dirty="0" smtClean="0"/>
              <a:t>Motion</a:t>
            </a:r>
          </a:p>
          <a:p>
            <a:pPr marL="0" indent="0" defTabSz="539750">
              <a:defRPr/>
            </a:pPr>
            <a:r>
              <a:rPr lang="en-US" sz="2000" b="0" dirty="0" smtClean="0"/>
              <a:t>Move </a:t>
            </a:r>
            <a:r>
              <a:rPr lang="en-US" sz="2000" b="0" dirty="0"/>
              <a:t>to add the following requirement to section </a:t>
            </a:r>
            <a:r>
              <a:rPr lang="en-US" sz="2000" b="0" dirty="0" smtClean="0"/>
              <a:t>3.1.6 </a:t>
            </a:r>
            <a:r>
              <a:rPr lang="en-US" sz="2000" b="0" dirty="0"/>
              <a:t>(Security and Privacy) of the 802.11az FRD and grant the FRD Editor editorial license </a:t>
            </a:r>
            <a:r>
              <a:rPr lang="en-US" sz="2000" b="0" dirty="0" smtClean="0"/>
              <a:t>:</a:t>
            </a:r>
            <a:endParaRPr lang="en-US" sz="2000" b="0" dirty="0"/>
          </a:p>
          <a:p>
            <a:pPr marL="0" indent="0" defTabSz="447675">
              <a:defRPr/>
            </a:pPr>
            <a:r>
              <a:rPr lang="en-US" sz="2000" b="0" dirty="0"/>
              <a:t>The 11az protocol shall support a shared key generation between Responding-Station and Initiating-Station when no previous shared secret </a:t>
            </a:r>
            <a:r>
              <a:rPr lang="en-US" sz="2000" b="0" dirty="0" smtClean="0"/>
              <a:t>has been pre-configured.</a:t>
            </a:r>
            <a:endParaRPr lang="en-US" sz="2000" b="0" dirty="0"/>
          </a:p>
          <a:p>
            <a:pPr marL="0" indent="0" defTabSz="447675">
              <a:buFontTx/>
              <a:buNone/>
              <a:defRPr/>
            </a:pPr>
            <a:r>
              <a:rPr lang="en-US" sz="2000" b="0" dirty="0"/>
              <a:t>Moved: </a:t>
            </a:r>
            <a:r>
              <a:rPr lang="en-US" sz="2000" b="0" dirty="0" smtClean="0"/>
              <a:t>Ganesh </a:t>
            </a:r>
            <a:r>
              <a:rPr lang="en-US" sz="2000" b="0" dirty="0" err="1" smtClean="0"/>
              <a:t>Venkatesan</a:t>
            </a:r>
            <a:endParaRPr lang="en-US" sz="2000" b="0" dirty="0"/>
          </a:p>
          <a:p>
            <a:pPr marL="0" indent="0" defTabSz="447675">
              <a:buFontTx/>
              <a:buNone/>
              <a:defRPr/>
            </a:pPr>
            <a:r>
              <a:rPr lang="en-US" sz="2000" b="0" dirty="0"/>
              <a:t>Seconded</a:t>
            </a:r>
            <a:r>
              <a:rPr lang="en-US" sz="2000" b="0" dirty="0" smtClean="0"/>
              <a:t>: SK Yong</a:t>
            </a:r>
            <a:endParaRPr lang="en-US" sz="2000" b="0" dirty="0"/>
          </a:p>
          <a:p>
            <a:pPr marL="0" indent="0" defTabSz="447675">
              <a:buFontTx/>
              <a:buNone/>
              <a:defRPr/>
            </a:pPr>
            <a:r>
              <a:rPr lang="en-US" sz="2000" b="0" dirty="0" smtClean="0"/>
              <a:t>Result</a:t>
            </a:r>
            <a:r>
              <a:rPr lang="en-US" sz="2000" b="0" dirty="0"/>
              <a:t> </a:t>
            </a:r>
            <a:r>
              <a:rPr lang="en-US" sz="2000" b="0" dirty="0" smtClean="0"/>
              <a:t>(Y/N/A): 9/0/1</a:t>
            </a:r>
          </a:p>
          <a:p>
            <a:pPr marL="0" indent="0" defTabSz="447675">
              <a:buFontTx/>
              <a:buNone/>
              <a:defRPr/>
            </a:pPr>
            <a:r>
              <a:rPr lang="en-US" sz="2000" b="0" dirty="0" smtClean="0"/>
              <a:t>Motion passes</a:t>
            </a: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474095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4559866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4095569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#4</a:t>
            </a:r>
            <a:endParaRPr lang="en-US" altLang="en-US" sz="2000" dirty="0"/>
          </a:p>
          <a:p>
            <a:endParaRPr lang="en-US" sz="3600" dirty="0"/>
          </a:p>
        </p:txBody>
      </p:sp>
    </p:spTree>
    <p:extLst>
      <p:ext uri="{BB962C8B-B14F-4D97-AF65-F5344CB8AC3E}">
        <p14:creationId xmlns:p14="http://schemas.microsoft.com/office/powerpoint/2010/main" val="126261172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4</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altLang="en-US" sz="1800" dirty="0" smtClean="0"/>
              <a:t>FRD related</a:t>
            </a:r>
            <a:r>
              <a:rPr lang="en-US" altLang="en-US" sz="1800" dirty="0"/>
              <a:t> </a:t>
            </a:r>
            <a:r>
              <a:rPr lang="en-US" sz="2000" b="0" dirty="0" smtClean="0"/>
              <a:t>submissions</a:t>
            </a:r>
          </a:p>
          <a:p>
            <a:pPr lvl="1" algn="just">
              <a:spcBef>
                <a:spcPct val="20000"/>
              </a:spcBef>
              <a:buFontTx/>
              <a:buChar char="•"/>
            </a:pPr>
            <a:r>
              <a:rPr lang="en-US" dirty="0" smtClean="0"/>
              <a:t>SFD related </a:t>
            </a:r>
          </a:p>
          <a:p>
            <a:pPr lvl="1" algn="just">
              <a:spcBef>
                <a:spcPct val="20000"/>
              </a:spcBef>
              <a:buFontTx/>
              <a:buChar char="•"/>
            </a:pPr>
            <a:r>
              <a:rPr lang="en-US" dirty="0" smtClean="0"/>
              <a:t>Technical nature</a:t>
            </a:r>
            <a:endParaRPr lang="en-US" sz="2000" b="0" dirty="0"/>
          </a:p>
          <a:p>
            <a:endParaRPr lang="en-US" dirty="0"/>
          </a:p>
        </p:txBody>
      </p:sp>
    </p:spTree>
    <p:extLst>
      <p:ext uri="{BB962C8B-B14F-4D97-AF65-F5344CB8AC3E}">
        <p14:creationId xmlns:p14="http://schemas.microsoft.com/office/powerpoint/2010/main" val="24949694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691138313"/>
              </p:ext>
            </p:extLst>
          </p:nvPr>
        </p:nvGraphicFramePr>
        <p:xfrm>
          <a:off x="323528" y="1556792"/>
          <a:ext cx="8640961" cy="3911354"/>
        </p:xfrm>
        <a:graphic>
          <a:graphicData uri="http://schemas.openxmlformats.org/drawingml/2006/table">
            <a:tbl>
              <a:tblPr firstRow="1" bandRow="1">
                <a:tableStyleId>{21E4AEA4-8DFA-4A89-87EB-49C32662AFE0}</a:tableStyleId>
              </a:tblPr>
              <a:tblGrid>
                <a:gridCol w="1296144"/>
                <a:gridCol w="1656184"/>
                <a:gridCol w="2808312"/>
                <a:gridCol w="1368152"/>
                <a:gridCol w="1512169"/>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11-17-1209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289552">
                <a:tc>
                  <a:txBody>
                    <a:bodyPr/>
                    <a:lstStyle/>
                    <a:p>
                      <a:r>
                        <a:rPr lang="en-US" sz="1600" strike="noStrike" dirty="0" smtClean="0"/>
                        <a:t>11-17-1370</a:t>
                      </a:r>
                      <a:endParaRPr lang="en-US" sz="1600" strike="noStrike" dirty="0"/>
                    </a:p>
                  </a:txBody>
                  <a:tcPr marT="45712" marB="45712"/>
                </a:tc>
                <a:tc>
                  <a:txBody>
                    <a:bodyPr/>
                    <a:lstStyle/>
                    <a:p>
                      <a:r>
                        <a:rPr lang="en-US" sz="1600" strike="noStrike" dirty="0" smtClean="0"/>
                        <a:t>Erik Lindskog</a:t>
                      </a:r>
                      <a:endParaRPr lang="en-US" sz="1600" strike="noStrike" dirty="0"/>
                    </a:p>
                  </a:txBody>
                  <a:tcPr marT="45712" marB="45712"/>
                </a:tc>
                <a:tc>
                  <a:txBody>
                    <a:bodyPr/>
                    <a:lstStyle/>
                    <a:p>
                      <a:r>
                        <a:rPr lang="en-US" sz="1600" strike="noStrike" dirty="0" smtClean="0"/>
                        <a:t>Scalable Location Protocol Comparison</a:t>
                      </a:r>
                      <a:endParaRPr lang="en-US" sz="1600" strike="noStrike" dirty="0"/>
                    </a:p>
                  </a:txBody>
                  <a:tcPr marT="45712" marB="45712"/>
                </a:tc>
                <a:tc>
                  <a:txBody>
                    <a:bodyPr/>
                    <a:lstStyle/>
                    <a:p>
                      <a:r>
                        <a:rPr lang="en-US" sz="1600" strike="noStrike" dirty="0" smtClean="0"/>
                        <a:t>Technical</a:t>
                      </a:r>
                      <a:endParaRPr lang="en-US" sz="1600" strike="noStrike" dirty="0"/>
                    </a:p>
                  </a:txBody>
                  <a:tcPr marT="45712" marB="45712"/>
                </a:tc>
                <a:tc>
                  <a:txBody>
                    <a:bodyPr/>
                    <a:lstStyle/>
                    <a:p>
                      <a:r>
                        <a:rPr lang="en-US" sz="1600" baseline="0" dirty="0" smtClean="0"/>
                        <a:t>30 min</a:t>
                      </a:r>
                      <a:endParaRPr lang="en-US" sz="1600" dirty="0"/>
                    </a:p>
                  </a:txBody>
                  <a:tcPr marT="45712" marB="45712"/>
                </a:tc>
              </a:tr>
              <a:tr h="289552">
                <a:tc>
                  <a:txBody>
                    <a:bodyPr/>
                    <a:lstStyle/>
                    <a:p>
                      <a:r>
                        <a:rPr lang="en-US" sz="1600" b="0" dirty="0" smtClean="0"/>
                        <a:t>11-17-1309</a:t>
                      </a:r>
                      <a:endParaRPr lang="en-US" sz="1600" b="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dirty="0" smtClean="0"/>
                        <a:t>Ofer Bar Shalom</a:t>
                      </a:r>
                    </a:p>
                  </a:txBody>
                  <a:tcPr marT="45712" marB="45712"/>
                </a:tc>
                <a:tc>
                  <a:txBody>
                    <a:bodyPr/>
                    <a:lstStyle/>
                    <a:p>
                      <a:r>
                        <a:rPr lang="en-US" sz="1600" b="0" kern="1200" dirty="0" err="1" smtClean="0">
                          <a:solidFill>
                            <a:schemeClr val="dk1"/>
                          </a:solidFill>
                          <a:effectLst/>
                          <a:latin typeface="+mn-lt"/>
                          <a:ea typeface="+mn-ea"/>
                          <a:cs typeface="+mn-cs"/>
                        </a:rPr>
                        <a:t>CToA</a:t>
                      </a:r>
                      <a:r>
                        <a:rPr lang="en-US" sz="1600" b="0" kern="1200" dirty="0" smtClean="0">
                          <a:solidFill>
                            <a:schemeClr val="dk1"/>
                          </a:solidFill>
                          <a:effectLst/>
                          <a:latin typeface="+mn-lt"/>
                          <a:ea typeface="+mn-ea"/>
                          <a:cs typeface="+mn-cs"/>
                        </a:rPr>
                        <a:t> Protocol Analysis</a:t>
                      </a:r>
                      <a:endParaRPr lang="en-US" sz="1600" b="0" dirty="0"/>
                    </a:p>
                  </a:txBody>
                  <a:tcPr marT="45712" marB="45712"/>
                </a:tc>
                <a:tc>
                  <a:txBody>
                    <a:bodyPr/>
                    <a:lstStyle/>
                    <a:p>
                      <a:r>
                        <a:rPr lang="en-US" sz="1600" b="0" dirty="0" smtClean="0"/>
                        <a:t>Technical</a:t>
                      </a:r>
                      <a:endParaRPr lang="en-US" sz="1600" b="0" dirty="0"/>
                    </a:p>
                  </a:txBody>
                  <a:tcPr marT="45712" marB="45712"/>
                </a:tc>
                <a:tc>
                  <a:txBody>
                    <a:bodyPr/>
                    <a:lstStyle/>
                    <a:p>
                      <a:r>
                        <a:rPr lang="en-US" sz="1600" strike="noStrike" dirty="0" smtClean="0"/>
                        <a:t>30 min</a:t>
                      </a:r>
                      <a:endParaRPr lang="en-US" sz="1600" strike="noStrike" dirty="0"/>
                    </a:p>
                  </a:txBody>
                  <a:tcPr marT="45712" marB="45712"/>
                </a:tc>
              </a:tr>
              <a:tr h="548629">
                <a:tc>
                  <a:txBody>
                    <a:bodyPr/>
                    <a:lstStyle/>
                    <a:p>
                      <a:pPr marL="0" algn="l" defTabSz="914400" rtl="0" eaLnBrk="1" latinLnBrk="0" hangingPunct="1"/>
                      <a:r>
                        <a:rPr lang="en-US" sz="1600" kern="1200" dirty="0" smtClean="0">
                          <a:solidFill>
                            <a:schemeClr val="dk1"/>
                          </a:solidFill>
                          <a:latin typeface="+mn-lt"/>
                          <a:ea typeface="+mn-ea"/>
                          <a:cs typeface="+mn-cs"/>
                        </a:rPr>
                        <a:t>11-17-1371</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Scalable Location Performance</a:t>
                      </a:r>
                      <a:r>
                        <a:rPr lang="en-US" sz="1600" b="1" kern="1200" dirty="0" smtClean="0">
                          <a:solidFill>
                            <a:schemeClr val="dk1"/>
                          </a:solidFill>
                          <a:effectLst/>
                          <a:latin typeface="+mn-lt"/>
                          <a:ea typeface="+mn-ea"/>
                          <a:cs typeface="+mn-cs"/>
                        </a:rPr>
                        <a:t> </a:t>
                      </a:r>
                      <a:endParaRPr lang="en-US" sz="1600"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Technical</a:t>
                      </a:r>
                    </a:p>
                  </a:txBody>
                  <a:tcPr marT="45712" marB="45712"/>
                </a:tc>
                <a:tc>
                  <a:txBody>
                    <a:bodyPr/>
                    <a:lstStyle/>
                    <a:p>
                      <a:r>
                        <a:rPr lang="en-US" sz="1600" dirty="0" smtClean="0"/>
                        <a:t>30</a:t>
                      </a:r>
                      <a:r>
                        <a:rPr lang="en-US" sz="1600" baseline="0" dirty="0" smtClean="0"/>
                        <a:t> min</a:t>
                      </a:r>
                      <a:endParaRPr lang="en-US" sz="1600" dirty="0"/>
                    </a:p>
                  </a:txBody>
                  <a:tcPr marT="45712" marB="45712"/>
                </a:tc>
              </a:tr>
              <a:tr h="548629">
                <a:tc>
                  <a:txBody>
                    <a:bodyPr/>
                    <a:lstStyle/>
                    <a:p>
                      <a:pPr marL="0" algn="l" defTabSz="914400" rtl="0" eaLnBrk="1" latinLnBrk="0" hangingPunct="1"/>
                      <a:r>
                        <a:rPr lang="en-US" sz="1600" kern="1200" dirty="0" smtClean="0">
                          <a:solidFill>
                            <a:schemeClr val="dk1"/>
                          </a:solidFill>
                          <a:effectLst/>
                          <a:latin typeface="+mn-lt"/>
                          <a:ea typeface="+mn-ea"/>
                          <a:cs typeface="+mn-cs"/>
                        </a:rPr>
                        <a:t>11-17-1372</a:t>
                      </a:r>
                      <a:endParaRPr lang="en-US" sz="1600" kern="1200" dirty="0">
                        <a:solidFill>
                          <a:schemeClr val="dk1"/>
                        </a:solidFill>
                        <a:effectLst/>
                        <a:latin typeface="+mn-lt"/>
                        <a:ea typeface="+mn-ea"/>
                        <a:cs typeface="+mn-cs"/>
                      </a:endParaRPr>
                    </a:p>
                  </a:txBody>
                  <a:tcPr marT="45712"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Erik Lindskog</a:t>
                      </a:r>
                    </a:p>
                  </a:txBody>
                  <a:tcPr marT="45712" marB="0"/>
                </a:tc>
                <a:tc>
                  <a:txBody>
                    <a:bodyPr/>
                    <a:lstStyle/>
                    <a:p>
                      <a:pPr marL="0" algn="l" defTabSz="914400" rtl="0" eaLnBrk="1" latinLnBrk="0" hangingPunct="1"/>
                      <a:r>
                        <a:rPr lang="en-US" sz="1600" kern="1200" dirty="0" smtClean="0">
                          <a:solidFill>
                            <a:schemeClr val="dk1"/>
                          </a:solidFill>
                          <a:effectLst/>
                          <a:latin typeface="+mn-lt"/>
                          <a:ea typeface="+mn-ea"/>
                          <a:cs typeface="+mn-cs"/>
                        </a:rPr>
                        <a:t>CP Replay Attack Protection </a:t>
                      </a:r>
                      <a:endParaRPr lang="en-US" sz="1600" kern="1200" dirty="0">
                        <a:solidFill>
                          <a:schemeClr val="dk1"/>
                        </a:solidFill>
                        <a:effectLst/>
                        <a:latin typeface="+mn-lt"/>
                        <a:ea typeface="+mn-ea"/>
                        <a:cs typeface="+mn-cs"/>
                      </a:endParaRPr>
                    </a:p>
                  </a:txBody>
                  <a:tcPr marT="45712" marB="0"/>
                </a:tc>
                <a:tc>
                  <a:txBody>
                    <a:bodyPr/>
                    <a:lstStyle/>
                    <a:p>
                      <a:pPr marL="0" algn="l" defTabSz="914400" rtl="0" eaLnBrk="1" latinLnBrk="0" hangingPunct="1"/>
                      <a:r>
                        <a:rPr lang="en-US" sz="1600" kern="1200" dirty="0" smtClean="0">
                          <a:solidFill>
                            <a:schemeClr val="dk1"/>
                          </a:solidFill>
                          <a:effectLst/>
                          <a:latin typeface="+mn-lt"/>
                          <a:ea typeface="+mn-ea"/>
                          <a:cs typeface="+mn-cs"/>
                        </a:rPr>
                        <a:t>Technical</a:t>
                      </a:r>
                      <a:endParaRPr lang="en-US" sz="1600" kern="1200" dirty="0">
                        <a:solidFill>
                          <a:schemeClr val="dk1"/>
                        </a:solidFill>
                        <a:effectLst/>
                        <a:latin typeface="+mn-lt"/>
                        <a:ea typeface="+mn-ea"/>
                        <a:cs typeface="+mn-cs"/>
                      </a:endParaRPr>
                    </a:p>
                  </a:txBody>
                  <a:tcPr marT="45712" marB="0"/>
                </a:tc>
                <a:tc>
                  <a:txBody>
                    <a:bodyPr/>
                    <a:lstStyle/>
                    <a:p>
                      <a:r>
                        <a:rPr lang="en-US" sz="1600" strike="noStrike" dirty="0" smtClean="0"/>
                        <a:t>30 min as time permits</a:t>
                      </a:r>
                      <a:endParaRPr lang="en-US" sz="1600" strike="noStrike" dirty="0"/>
                    </a:p>
                  </a:txBody>
                  <a:tcPr marT="45712" marB="45712"/>
                </a:tc>
              </a:tr>
              <a:tr h="548629">
                <a:tc>
                  <a:txBody>
                    <a:bodyPr/>
                    <a:lstStyle/>
                    <a:p>
                      <a:pPr marL="0" algn="l" defTabSz="914400" rtl="0" eaLnBrk="1" latinLnBrk="0" hangingPunct="1"/>
                      <a:r>
                        <a:rPr lang="en-US" sz="1600" kern="1200" dirty="0" smtClean="0">
                          <a:solidFill>
                            <a:schemeClr val="dk1"/>
                          </a:solidFill>
                          <a:latin typeface="+mn-lt"/>
                          <a:ea typeface="+mn-ea"/>
                          <a:cs typeface="+mn-cs"/>
                        </a:rPr>
                        <a:t>11-17-1378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Mingguang Xu</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noProof="0" dirty="0" smtClean="0">
                          <a:solidFill>
                            <a:schemeClr val="dk1"/>
                          </a:solidFill>
                          <a:latin typeface="+mn-lt"/>
                          <a:ea typeface="+mn-ea"/>
                          <a:cs typeface="+mn-cs"/>
                        </a:rPr>
                        <a:t>Zero padded</a:t>
                      </a:r>
                      <a:r>
                        <a:rPr lang="en-US" sz="1600" kern="1200" baseline="0" noProof="0" dirty="0" smtClean="0">
                          <a:solidFill>
                            <a:schemeClr val="dk1"/>
                          </a:solidFill>
                          <a:latin typeface="+mn-lt"/>
                          <a:ea typeface="+mn-ea"/>
                          <a:cs typeface="+mn-cs"/>
                        </a:rPr>
                        <a:t> waveform</a:t>
                      </a:r>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Technical</a:t>
                      </a:r>
                      <a:endParaRPr lang="en-US" sz="1600" kern="1200" dirty="0">
                        <a:solidFill>
                          <a:schemeClr val="dk1"/>
                        </a:solidFill>
                        <a:latin typeface="+mn-lt"/>
                        <a:ea typeface="+mn-ea"/>
                        <a:cs typeface="+mn-cs"/>
                      </a:endParaRPr>
                    </a:p>
                  </a:txBody>
                  <a:tcPr marT="45712" marB="45712"/>
                </a:tc>
                <a:tc>
                  <a:txBody>
                    <a:bodyPr/>
                    <a:lstStyle/>
                    <a:p>
                      <a:r>
                        <a:rPr lang="en-US" sz="1600" strike="noStrike" dirty="0" smtClean="0"/>
                        <a:t>30 min as time</a:t>
                      </a:r>
                      <a:r>
                        <a:rPr lang="en-US" sz="1600" strike="noStrike" baseline="0" dirty="0" smtClean="0"/>
                        <a:t> permits</a:t>
                      </a:r>
                      <a:endParaRPr lang="en-US" sz="1600" strike="noStrike" dirty="0"/>
                    </a:p>
                  </a:txBody>
                  <a:tcPr marT="45712" marB="45712"/>
                </a:tc>
              </a:tr>
              <a:tr h="548629">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dirty="0"/>
                    </a:p>
                  </a:txBody>
                  <a:tcPr marT="45712" marB="45712"/>
                </a:tc>
                <a:tc>
                  <a:txBody>
                    <a:bodyPr/>
                    <a:lstStyle/>
                    <a:p>
                      <a:endParaRPr lang="en-US" sz="1600" strike="noStrike" dirty="0"/>
                    </a:p>
                  </a:txBody>
                  <a:tcPr marT="45712" marB="45712"/>
                </a:tc>
              </a:tr>
            </a:tbl>
          </a:graphicData>
        </a:graphic>
      </p:graphicFrame>
    </p:spTree>
    <p:extLst>
      <p:ext uri="{BB962C8B-B14F-4D97-AF65-F5344CB8AC3E}">
        <p14:creationId xmlns:p14="http://schemas.microsoft.com/office/powerpoint/2010/main" val="541425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50</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21842258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4666546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26040843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 </a:t>
            </a:r>
            <a:r>
              <a:rPr lang="en-US" altLang="en-US" sz="3600" dirty="0" smtClean="0"/>
              <a:t>4</a:t>
            </a:r>
            <a:endParaRPr lang="en-US" altLang="en-US" sz="2000" dirty="0"/>
          </a:p>
          <a:p>
            <a:endParaRPr lang="en-US" sz="3600" dirty="0"/>
          </a:p>
        </p:txBody>
      </p:sp>
    </p:spTree>
    <p:extLst>
      <p:ext uri="{BB962C8B-B14F-4D97-AF65-F5344CB8AC3E}">
        <p14:creationId xmlns:p14="http://schemas.microsoft.com/office/powerpoint/2010/main" val="11382380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5</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(1h 15min)</a:t>
            </a:r>
          </a:p>
          <a:p>
            <a:pPr algn="just">
              <a:spcBef>
                <a:spcPct val="20000"/>
              </a:spcBef>
              <a:buFontTx/>
              <a:buChar char="•"/>
            </a:pPr>
            <a:r>
              <a:rPr lang="en-US" altLang="en-US" sz="2000" b="0" dirty="0" smtClean="0"/>
              <a:t>FRD Approval with comments approved during this week (10min – special order)</a:t>
            </a:r>
          </a:p>
          <a:p>
            <a:pPr algn="just">
              <a:spcBef>
                <a:spcPct val="20000"/>
              </a:spcBef>
              <a:buFontTx/>
              <a:buChar char="•"/>
            </a:pPr>
            <a:r>
              <a:rPr lang="en-US" altLang="en-US" sz="2000" b="0" dirty="0" smtClean="0"/>
              <a:t>Review TG timelines (10 min</a:t>
            </a:r>
            <a:r>
              <a:rPr lang="en-US" altLang="en-US" sz="2000" b="0" dirty="0"/>
              <a:t> </a:t>
            </a:r>
            <a:r>
              <a:rPr lang="en-US" altLang="en-US" sz="2000" b="0" dirty="0" smtClean="0"/>
              <a:t>– special order)</a:t>
            </a:r>
          </a:p>
          <a:p>
            <a:pPr algn="just">
              <a:spcBef>
                <a:spcPct val="20000"/>
              </a:spcBef>
              <a:buFontTx/>
              <a:buChar char="•"/>
            </a:pPr>
            <a:r>
              <a:rPr lang="en-US" altLang="en-US" sz="2000" b="0" dirty="0" smtClean="0"/>
              <a:t>Set goals for Nov. meeting (5min – special order)</a:t>
            </a:r>
          </a:p>
          <a:p>
            <a:pPr algn="just">
              <a:spcBef>
                <a:spcPct val="20000"/>
              </a:spcBef>
              <a:buFontTx/>
              <a:buChar char="•"/>
            </a:pPr>
            <a:r>
              <a:rPr lang="en-US" altLang="en-US" sz="2000" b="0" dirty="0" smtClean="0"/>
              <a:t>Set teleconference times (5min – special order)</a:t>
            </a:r>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a:p>
          <a:p>
            <a:endParaRPr lang="en-US" sz="2000" b="0" dirty="0"/>
          </a:p>
          <a:p>
            <a:endParaRPr lang="en-US" dirty="0"/>
          </a:p>
        </p:txBody>
      </p:sp>
    </p:spTree>
    <p:extLst>
      <p:ext uri="{BB962C8B-B14F-4D97-AF65-F5344CB8AC3E}">
        <p14:creationId xmlns:p14="http://schemas.microsoft.com/office/powerpoint/2010/main" val="8257704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1"/>
            <a:ext cx="7770813" cy="654968"/>
          </a:xfrm>
        </p:spPr>
        <p:txBody>
          <a:bodyPr/>
          <a:lstStyle/>
          <a:p>
            <a:r>
              <a:rPr lang="en-US" altLang="en-US" dirty="0">
                <a:solidFill>
                  <a:schemeClr val="tx2"/>
                </a:solidFill>
              </a:rPr>
              <a:t>Submission order – Slot </a:t>
            </a:r>
            <a:r>
              <a:rPr lang="en-US" altLang="en-US" dirty="0" smtClean="0">
                <a:solidFill>
                  <a:schemeClr val="tx2"/>
                </a:solidFill>
              </a:rPr>
              <a:t>#5</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899814985"/>
              </p:ext>
            </p:extLst>
          </p:nvPr>
        </p:nvGraphicFramePr>
        <p:xfrm>
          <a:off x="539552" y="1295529"/>
          <a:ext cx="7772404" cy="2646464"/>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11-17-1209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411472">
                <a:tc>
                  <a:txBody>
                    <a:bodyPr/>
                    <a:lstStyle/>
                    <a:p>
                      <a:pPr marL="0" algn="l" defTabSz="914400" rtl="0" eaLnBrk="1" latinLnBrk="0" hangingPunct="1"/>
                      <a:r>
                        <a:rPr lang="en-US" sz="1600" kern="1200" dirty="0" smtClean="0">
                          <a:solidFill>
                            <a:schemeClr val="dk1"/>
                          </a:solidFill>
                          <a:latin typeface="+mn-lt"/>
                          <a:ea typeface="+mn-ea"/>
                          <a:cs typeface="+mn-cs"/>
                        </a:rPr>
                        <a:t>11-17-1473</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Update on FTM Negotiation Protocol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p>
                  </a:txBody>
                  <a:tcPr marT="45712" marB="45712"/>
                </a:tc>
                <a:tc>
                  <a:txBody>
                    <a:bodyPr/>
                    <a:lstStyle/>
                    <a:p>
                      <a:r>
                        <a:rPr lang="en-US" dirty="0" smtClean="0"/>
                        <a:t>45</a:t>
                      </a:r>
                      <a:r>
                        <a:rPr lang="en-US" baseline="0" dirty="0" smtClean="0"/>
                        <a:t> min</a:t>
                      </a:r>
                      <a:endParaRPr lang="en-US" dirty="0"/>
                    </a:p>
                  </a:txBody>
                  <a:tcPr marT="45712" marB="45712"/>
                </a:tc>
              </a:tr>
              <a:tr h="411472">
                <a:tc>
                  <a:txBody>
                    <a:bodyPr/>
                    <a:lstStyle/>
                    <a:p>
                      <a:pPr marL="0" algn="l" defTabSz="914400" rtl="0" eaLnBrk="1" latinLnBrk="0" hangingPunct="1"/>
                      <a:endParaRPr lang="en-US" sz="1600" strike="sngStrike" kern="1200" dirty="0">
                        <a:solidFill>
                          <a:schemeClr val="dk1"/>
                        </a:solidFill>
                        <a:effectLst/>
                        <a:latin typeface="+mn-lt"/>
                        <a:ea typeface="+mn-ea"/>
                        <a:cs typeface="+mn-cs"/>
                      </a:endParaRPr>
                    </a:p>
                  </a:txBody>
                  <a:tcPr marT="45712"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sngStrike" kern="1200" dirty="0" smtClean="0">
                        <a:solidFill>
                          <a:schemeClr val="dk1"/>
                        </a:solidFill>
                        <a:effectLst/>
                        <a:latin typeface="+mn-lt"/>
                        <a:ea typeface="+mn-ea"/>
                        <a:cs typeface="+mn-cs"/>
                      </a:endParaRPr>
                    </a:p>
                  </a:txBody>
                  <a:tcPr marT="45712" marB="0"/>
                </a:tc>
                <a:tc>
                  <a:txBody>
                    <a:bodyPr/>
                    <a:lstStyle/>
                    <a:p>
                      <a:pPr marL="0" algn="l" defTabSz="914400" rtl="0" eaLnBrk="1" latinLnBrk="0" hangingPunct="1"/>
                      <a:endParaRPr lang="en-US" sz="1600" strike="sngStrike" kern="1200" dirty="0">
                        <a:solidFill>
                          <a:schemeClr val="dk1"/>
                        </a:solidFill>
                        <a:effectLst/>
                        <a:latin typeface="+mn-lt"/>
                        <a:ea typeface="+mn-ea"/>
                        <a:cs typeface="+mn-cs"/>
                      </a:endParaRPr>
                    </a:p>
                  </a:txBody>
                  <a:tcPr marT="45712" marB="0"/>
                </a:tc>
                <a:tc>
                  <a:txBody>
                    <a:bodyPr/>
                    <a:lstStyle/>
                    <a:p>
                      <a:pPr marL="0" algn="l" defTabSz="914400" rtl="0" eaLnBrk="1" latinLnBrk="0" hangingPunct="1"/>
                      <a:endParaRPr lang="en-US" sz="1600" strike="sngStrike" kern="1200" dirty="0">
                        <a:solidFill>
                          <a:schemeClr val="dk1"/>
                        </a:solidFill>
                        <a:effectLst/>
                        <a:latin typeface="+mn-lt"/>
                        <a:ea typeface="+mn-ea"/>
                        <a:cs typeface="+mn-cs"/>
                      </a:endParaRPr>
                    </a:p>
                  </a:txBody>
                  <a:tcPr marT="45712" marB="0"/>
                </a:tc>
                <a:tc>
                  <a:txBody>
                    <a:bodyPr/>
                    <a:lstStyle/>
                    <a:p>
                      <a:endParaRPr lang="en-US" sz="1600" strike="sngStrike" dirty="0"/>
                    </a:p>
                  </a:txBody>
                  <a:tcPr marT="45712" marB="45712"/>
                </a:tc>
              </a:tr>
              <a:tr h="259072">
                <a:tc>
                  <a:txBody>
                    <a:bodyPr/>
                    <a:lstStyle/>
                    <a:p>
                      <a:pPr marL="0" algn="l" defTabSz="914400" rtl="0" eaLnBrk="1" latinLnBrk="0" hangingPunct="1"/>
                      <a:r>
                        <a:rPr lang="en-US" sz="1600" kern="1200" dirty="0" smtClean="0">
                          <a:solidFill>
                            <a:schemeClr val="dk1"/>
                          </a:solidFill>
                          <a:latin typeface="+mn-lt"/>
                          <a:ea typeface="+mn-ea"/>
                          <a:cs typeface="+mn-cs"/>
                        </a:rPr>
                        <a:t>11-17-1378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Mingguang Xu</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noProof="0" dirty="0" smtClean="0">
                          <a:solidFill>
                            <a:schemeClr val="dk1"/>
                          </a:solidFill>
                          <a:latin typeface="+mn-lt"/>
                          <a:ea typeface="+mn-ea"/>
                          <a:cs typeface="+mn-cs"/>
                        </a:rPr>
                        <a:t>Zero padded</a:t>
                      </a:r>
                      <a:r>
                        <a:rPr lang="en-US" sz="1600" kern="1200" baseline="0" noProof="0" dirty="0" smtClean="0">
                          <a:solidFill>
                            <a:schemeClr val="dk1"/>
                          </a:solidFill>
                          <a:latin typeface="+mn-lt"/>
                          <a:ea typeface="+mn-ea"/>
                          <a:cs typeface="+mn-cs"/>
                        </a:rPr>
                        <a:t> waveform</a:t>
                      </a:r>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Technical</a:t>
                      </a:r>
                      <a:endParaRPr lang="en-US" sz="1600" kern="1200" dirty="0">
                        <a:solidFill>
                          <a:schemeClr val="dk1"/>
                        </a:solidFill>
                        <a:latin typeface="+mn-lt"/>
                        <a:ea typeface="+mn-ea"/>
                        <a:cs typeface="+mn-cs"/>
                      </a:endParaRPr>
                    </a:p>
                  </a:txBody>
                  <a:tcPr marT="45712" marB="45712"/>
                </a:tc>
                <a:tc>
                  <a:txBody>
                    <a:bodyPr/>
                    <a:lstStyle/>
                    <a:p>
                      <a:r>
                        <a:rPr lang="en-US" sz="1600" strike="noStrike" dirty="0" smtClean="0"/>
                        <a:t>30 min</a:t>
                      </a:r>
                      <a:endParaRPr lang="en-US" sz="1600" strike="noStrike" dirty="0"/>
                    </a:p>
                  </a:txBody>
                  <a:tcPr marT="45712" marB="45712"/>
                </a:tc>
              </a:tr>
              <a:tr h="259072">
                <a:tc>
                  <a:txBody>
                    <a:bodyPr/>
                    <a:lstStyle/>
                    <a:p>
                      <a:pPr marL="0" algn="l" defTabSz="914400" rtl="0" eaLnBrk="1" latinLnBrk="0" hangingPunct="1"/>
                      <a:r>
                        <a:rPr lang="en-US" sz="1600" kern="1200" dirty="0" smtClean="0">
                          <a:solidFill>
                            <a:schemeClr val="dk1"/>
                          </a:solidFill>
                          <a:latin typeface="+mn-lt"/>
                          <a:ea typeface="+mn-ea"/>
                          <a:cs typeface="+mn-cs"/>
                        </a:rPr>
                        <a:t>11-17-424</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Allan Zhu</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noProof="0" dirty="0" smtClean="0">
                          <a:solidFill>
                            <a:schemeClr val="dk1"/>
                          </a:solidFill>
                          <a:latin typeface="+mn-lt"/>
                          <a:ea typeface="+mn-ea"/>
                          <a:cs typeface="+mn-cs"/>
                        </a:rPr>
                        <a:t>Functional</a:t>
                      </a:r>
                      <a:r>
                        <a:rPr lang="en-US" sz="1600" kern="1200" baseline="0" noProof="0" dirty="0" smtClean="0">
                          <a:solidFill>
                            <a:schemeClr val="dk1"/>
                          </a:solidFill>
                          <a:latin typeface="+mn-lt"/>
                          <a:ea typeface="+mn-ea"/>
                          <a:cs typeface="+mn-cs"/>
                        </a:rPr>
                        <a:t> Requirement Document</a:t>
                      </a:r>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FRD</a:t>
                      </a:r>
                      <a:endParaRPr lang="en-US" sz="1600" kern="1200" dirty="0">
                        <a:solidFill>
                          <a:schemeClr val="dk1"/>
                        </a:solidFill>
                        <a:latin typeface="+mn-lt"/>
                        <a:ea typeface="+mn-ea"/>
                        <a:cs typeface="+mn-cs"/>
                      </a:endParaRPr>
                    </a:p>
                  </a:txBody>
                  <a:tcPr marT="45712" marB="45712"/>
                </a:tc>
                <a:tc>
                  <a:txBody>
                    <a:bodyPr/>
                    <a:lstStyle/>
                    <a:p>
                      <a:r>
                        <a:rPr lang="en-US" sz="1600" strike="noStrike" dirty="0" smtClean="0"/>
                        <a:t>10 min</a:t>
                      </a:r>
                      <a:endParaRPr lang="en-US" sz="1600" strike="noStrike" dirty="0"/>
                    </a:p>
                  </a:txBody>
                  <a:tcPr marT="45712" marB="45712"/>
                </a:tc>
              </a:tr>
            </a:tbl>
          </a:graphicData>
        </a:graphic>
      </p:graphicFrame>
    </p:spTree>
    <p:extLst>
      <p:ext uri="{BB962C8B-B14F-4D97-AF65-F5344CB8AC3E}">
        <p14:creationId xmlns:p14="http://schemas.microsoft.com/office/powerpoint/2010/main" val="37670898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56</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35298611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17-1473</a:t>
            </a:r>
            <a:endParaRPr lang="en-US" dirty="0"/>
          </a:p>
        </p:txBody>
      </p:sp>
      <p:sp>
        <p:nvSpPr>
          <p:cNvPr id="3" name="Content Placeholder 2"/>
          <p:cNvSpPr>
            <a:spLocks noGrp="1"/>
          </p:cNvSpPr>
          <p:nvPr>
            <p:ph idx="1"/>
          </p:nvPr>
        </p:nvSpPr>
        <p:spPr/>
        <p:txBody>
          <a:bodyPr/>
          <a:lstStyle/>
          <a:p>
            <a:r>
              <a:rPr lang="en-US" dirty="0" smtClean="0"/>
              <a:t>Motion</a:t>
            </a:r>
          </a:p>
          <a:p>
            <a:r>
              <a:rPr lang="en-US" b="0" dirty="0"/>
              <a:t>Move to adopt the </a:t>
            </a:r>
            <a:r>
              <a:rPr lang="en-US" b="0" dirty="0" smtClean="0"/>
              <a:t>text depicted by slides 15,16,17 of submission 11-17-1473r1 and </a:t>
            </a:r>
            <a:r>
              <a:rPr lang="en-US" b="0" dirty="0"/>
              <a:t>include it in the 802.11az SFD </a:t>
            </a:r>
            <a:r>
              <a:rPr lang="en-US" b="0" dirty="0" smtClean="0"/>
              <a:t>(section 8  </a:t>
            </a:r>
            <a:r>
              <a:rPr lang="en-US" b="0" dirty="0"/>
              <a:t>Frame Formats), granting the SFD Editor editorial </a:t>
            </a:r>
            <a:r>
              <a:rPr lang="en-US" b="0" dirty="0" smtClean="0"/>
              <a:t>license.</a:t>
            </a:r>
          </a:p>
          <a:p>
            <a:endParaRPr lang="en-US" b="0" dirty="0" smtClean="0"/>
          </a:p>
          <a:p>
            <a:r>
              <a:rPr lang="en-US" b="0" dirty="0" smtClean="0"/>
              <a:t>Moved: Ganesh </a:t>
            </a:r>
            <a:r>
              <a:rPr lang="en-US" b="0" dirty="0" err="1" smtClean="0"/>
              <a:t>Venkatesan</a:t>
            </a:r>
            <a:endParaRPr lang="en-US" b="0" dirty="0" smtClean="0"/>
          </a:p>
          <a:p>
            <a:r>
              <a:rPr lang="en-US" b="0" dirty="0" smtClean="0"/>
              <a:t>Second: Naveen Kakani</a:t>
            </a:r>
          </a:p>
          <a:p>
            <a:r>
              <a:rPr lang="en-US" b="0" dirty="0" smtClean="0"/>
              <a:t>Results (Y/N/A): 10/0/1</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388047591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17984"/>
          </a:xfrm>
        </p:spPr>
        <p:txBody>
          <a:bodyPr/>
          <a:lstStyle/>
          <a:p>
            <a:r>
              <a:rPr lang="en-US" dirty="0" smtClean="0"/>
              <a:t>Submission 17-1473</a:t>
            </a:r>
            <a:endParaRPr lang="en-US" dirty="0"/>
          </a:p>
        </p:txBody>
      </p:sp>
      <p:sp>
        <p:nvSpPr>
          <p:cNvPr id="3" name="Content Placeholder 2"/>
          <p:cNvSpPr>
            <a:spLocks noGrp="1"/>
          </p:cNvSpPr>
          <p:nvPr>
            <p:ph idx="1"/>
          </p:nvPr>
        </p:nvSpPr>
        <p:spPr>
          <a:xfrm>
            <a:off x="685800" y="1183162"/>
            <a:ext cx="7770813" cy="4911252"/>
          </a:xfrm>
        </p:spPr>
        <p:txBody>
          <a:bodyPr/>
          <a:lstStyle/>
          <a:p>
            <a:r>
              <a:rPr lang="en-US" sz="2000" dirty="0" smtClean="0"/>
              <a:t>Motion:</a:t>
            </a:r>
          </a:p>
          <a:p>
            <a:r>
              <a:rPr lang="en-US" sz="2000" dirty="0" smtClean="0"/>
              <a:t>Move to </a:t>
            </a:r>
            <a:r>
              <a:rPr lang="en-US" sz="2000" dirty="0"/>
              <a:t>adopt the following </a:t>
            </a:r>
            <a:r>
              <a:rPr lang="en-US" sz="2000" dirty="0" smtClean="0"/>
              <a:t>text and </a:t>
            </a:r>
            <a:r>
              <a:rPr lang="en-US" sz="2000" dirty="0"/>
              <a:t>include it in the 802.11az SFD </a:t>
            </a:r>
            <a:r>
              <a:rPr lang="en-US" sz="2000" dirty="0" smtClean="0"/>
              <a:t>section 1 (definitions</a:t>
            </a:r>
            <a:r>
              <a:rPr lang="en-US" sz="2000" dirty="0"/>
              <a:t>), granting the SFD Editor editorial license:</a:t>
            </a:r>
          </a:p>
          <a:p>
            <a:pPr lvl="1">
              <a:buFont typeface="Arial" panose="020B0604020202020204" pitchFamily="34" charset="0"/>
              <a:buChar char="•"/>
            </a:pPr>
            <a:r>
              <a:rPr lang="en-US" b="1" dirty="0"/>
              <a:t>Ranging Protocols – </a:t>
            </a:r>
            <a:r>
              <a:rPr lang="en-US" dirty="0"/>
              <a:t>Time of Flight (</a:t>
            </a:r>
            <a:r>
              <a:rPr lang="en-US" dirty="0" err="1"/>
              <a:t>ToF</a:t>
            </a:r>
            <a:r>
              <a:rPr lang="en-US" dirty="0"/>
              <a:t>) measurement; may be extended for others (needs more discussion)</a:t>
            </a:r>
          </a:p>
          <a:p>
            <a:pPr lvl="2">
              <a:buFont typeface="Arial" panose="020B0604020202020204" pitchFamily="34" charset="0"/>
              <a:buChar char="•"/>
            </a:pPr>
            <a:r>
              <a:rPr lang="en-US" sz="2000" dirty="0" err="1"/>
              <a:t>REVmc</a:t>
            </a:r>
            <a:r>
              <a:rPr lang="en-US" sz="2000" dirty="0"/>
              <a:t> D8.0 Fine Timing Measurement </a:t>
            </a:r>
            <a:r>
              <a:rPr lang="en-US" sz="2000" dirty="0" err="1"/>
              <a:t>Prototocol</a:t>
            </a:r>
            <a:r>
              <a:rPr lang="en-US" sz="2000" dirty="0"/>
              <a:t> (</a:t>
            </a:r>
            <a:r>
              <a:rPr lang="en-US" sz="2000" b="1" dirty="0"/>
              <a:t>FTM</a:t>
            </a:r>
            <a:r>
              <a:rPr lang="en-US" sz="2000" dirty="0"/>
              <a:t>)</a:t>
            </a:r>
          </a:p>
          <a:p>
            <a:pPr lvl="2">
              <a:buFont typeface="Arial" panose="020B0604020202020204" pitchFamily="34" charset="0"/>
              <a:buChar char="•"/>
            </a:pPr>
            <a:r>
              <a:rPr lang="en-US" sz="2000" dirty="0"/>
              <a:t>VHT NDP Sounding-based .11az protocol (</a:t>
            </a:r>
            <a:r>
              <a:rPr lang="en-US" sz="2000" b="1" dirty="0" err="1"/>
              <a:t>VHTz</a:t>
            </a:r>
            <a:r>
              <a:rPr lang="en-US" sz="2000" dirty="0"/>
              <a:t>)</a:t>
            </a:r>
          </a:p>
          <a:p>
            <a:pPr lvl="2">
              <a:buFont typeface="Arial" panose="020B0604020202020204" pitchFamily="34" charset="0"/>
              <a:buChar char="•"/>
            </a:pPr>
            <a:r>
              <a:rPr lang="en-US" sz="2000" dirty="0"/>
              <a:t>HE NDP Sounding-based .11az protocol (</a:t>
            </a:r>
            <a:r>
              <a:rPr lang="en-US" sz="2000" b="1" dirty="0" err="1"/>
              <a:t>HEz</a:t>
            </a:r>
            <a:r>
              <a:rPr lang="en-US" sz="2000" dirty="0"/>
              <a:t>)</a:t>
            </a:r>
          </a:p>
          <a:p>
            <a:pPr lvl="2">
              <a:buFont typeface="Arial" panose="020B0604020202020204" pitchFamily="34" charset="0"/>
              <a:buChar char="•"/>
            </a:pPr>
            <a:r>
              <a:rPr lang="en-US" sz="2000" dirty="0"/>
              <a:t>Ranging protocol while operating in DMG/EDMG (</a:t>
            </a:r>
            <a:r>
              <a:rPr lang="en-US" sz="2000" b="1" dirty="0" err="1"/>
              <a:t>EDMGz</a:t>
            </a:r>
            <a:r>
              <a:rPr lang="en-US" sz="2000" dirty="0"/>
              <a:t>)</a:t>
            </a:r>
          </a:p>
          <a:p>
            <a:pPr marL="800100" lvl="1" indent="-342900">
              <a:buFont typeface="Arial" panose="020B0604020202020204" pitchFamily="34" charset="0"/>
              <a:buChar char="•"/>
            </a:pPr>
            <a:r>
              <a:rPr lang="en-US" b="1" dirty="0"/>
              <a:t>Ranging </a:t>
            </a:r>
            <a:r>
              <a:rPr lang="en-US" b="1" dirty="0" smtClean="0"/>
              <a:t>ID </a:t>
            </a:r>
            <a:r>
              <a:rPr lang="en-US" dirty="0" smtClean="0"/>
              <a:t>- </a:t>
            </a:r>
            <a:r>
              <a:rPr lang="en-US" sz="2000" dirty="0" smtClean="0"/>
              <a:t>Association </a:t>
            </a:r>
            <a:r>
              <a:rPr lang="en-US" sz="2000" dirty="0"/>
              <a:t>ID-like value assigned to an unassociated STA by an </a:t>
            </a:r>
            <a:r>
              <a:rPr lang="en-US" dirty="0" err="1" smtClean="0"/>
              <a:t>rSTA</a:t>
            </a:r>
            <a:r>
              <a:rPr lang="en-US" sz="2000" dirty="0" smtClean="0"/>
              <a:t> </a:t>
            </a:r>
            <a:r>
              <a:rPr lang="en-US" sz="2000" dirty="0"/>
              <a:t>to facilitate the negotiation phase and subsequently the ranging phase</a:t>
            </a:r>
          </a:p>
          <a:p>
            <a:r>
              <a:rPr lang="en-US" sz="2000" dirty="0"/>
              <a:t>Moved</a:t>
            </a:r>
            <a:r>
              <a:rPr lang="en-US" sz="2000" dirty="0" smtClean="0"/>
              <a:t>: Feng Jiang</a:t>
            </a:r>
          </a:p>
          <a:p>
            <a:r>
              <a:rPr lang="en-US" sz="2000" dirty="0" smtClean="0"/>
              <a:t>Seconded: Chao Chun Wang</a:t>
            </a:r>
            <a:endParaRPr lang="en-US" sz="2000" dirty="0"/>
          </a:p>
          <a:p>
            <a:r>
              <a:rPr lang="en-US" sz="2000" dirty="0" smtClean="0"/>
              <a:t>Result (Y/N/A): 11/0/1</a:t>
            </a:r>
          </a:p>
          <a:p>
            <a:r>
              <a:rPr lang="en-US" sz="2000" dirty="0" smtClean="0"/>
              <a:t>Motion passes</a:t>
            </a:r>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29082621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 FRD Freeze (July meeting)</a:t>
            </a:r>
            <a:endParaRPr lang="en-US" dirty="0"/>
          </a:p>
        </p:txBody>
      </p:sp>
      <p:sp>
        <p:nvSpPr>
          <p:cNvPr id="3" name="Content Placeholder 2"/>
          <p:cNvSpPr>
            <a:spLocks noGrp="1"/>
          </p:cNvSpPr>
          <p:nvPr>
            <p:ph idx="1"/>
          </p:nvPr>
        </p:nvSpPr>
        <p:spPr/>
        <p:txBody>
          <a:bodyPr/>
          <a:lstStyle/>
          <a:p>
            <a:r>
              <a:rPr lang="en-US" dirty="0" smtClean="0"/>
              <a:t>Motion</a:t>
            </a:r>
          </a:p>
          <a:p>
            <a:r>
              <a:rPr lang="en-US" dirty="0" smtClean="0"/>
              <a:t>We agree to Freeze FRD for further comments and resolve the existing comments till the end of next IEEE </a:t>
            </a:r>
            <a:r>
              <a:rPr lang="en-US" dirty="0" err="1" smtClean="0"/>
              <a:t>FtF</a:t>
            </a:r>
            <a:r>
              <a:rPr lang="en-US" dirty="0" smtClean="0"/>
              <a:t> meeting, the final FRD is the last version at that meeting. </a:t>
            </a:r>
          </a:p>
          <a:p>
            <a:r>
              <a:rPr lang="en-US" dirty="0" smtClean="0"/>
              <a:t>Moved: Harry </a:t>
            </a:r>
            <a:r>
              <a:rPr lang="en-US" dirty="0" err="1" smtClean="0"/>
              <a:t>Bims</a:t>
            </a:r>
            <a:endParaRPr lang="en-US" dirty="0" smtClean="0"/>
          </a:p>
          <a:p>
            <a:r>
              <a:rPr lang="en-US" dirty="0" smtClean="0"/>
              <a:t>2</a:t>
            </a:r>
            <a:r>
              <a:rPr lang="en-US" baseline="30000" dirty="0" smtClean="0"/>
              <a:t>nd</a:t>
            </a:r>
            <a:r>
              <a:rPr lang="en-US" dirty="0" smtClean="0"/>
              <a:t>: SK Yong</a:t>
            </a:r>
          </a:p>
          <a:p>
            <a:r>
              <a:rPr lang="en-US" dirty="0" smtClean="0"/>
              <a:t>Results(Y/N/A): 13/2/3</a:t>
            </a:r>
          </a:p>
          <a:p>
            <a:r>
              <a:rPr lang="en-US" dirty="0" smtClean="0"/>
              <a:t>Motion passes</a:t>
            </a:r>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35207356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accent2"/>
                </a:solidFill>
              </a:rPr>
              <a:t>Participants, Patents, and Duty to Inform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Rectangle 1027"/>
          <p:cNvSpPr txBox="1">
            <a:spLocks noChangeArrowheads="1"/>
          </p:cNvSpPr>
          <p:nvPr/>
        </p:nvSpPr>
        <p:spPr bwMode="auto">
          <a:xfrm>
            <a:off x="0" y="1340768"/>
            <a:ext cx="9144000" cy="53340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 typeface="Monotype Sorts"/>
              <a:buNone/>
            </a:pPr>
            <a:r>
              <a:rPr lang="en-US" altLang="en-US" sz="1800" kern="0" dirty="0" smtClean="0"/>
              <a:t>All participants in this meeting have certain obligations under the IEEE-SA Patent Policy. </a:t>
            </a:r>
          </a:p>
          <a:p>
            <a:pPr lvl="1">
              <a:buFont typeface="Arial" pitchFamily="34" charset="0"/>
              <a:buChar char="•"/>
            </a:pPr>
            <a:r>
              <a:rPr lang="en-US" altLang="en-US" sz="1800" b="1" kern="0" dirty="0" smtClean="0">
                <a:solidFill>
                  <a:srgbClr val="003399"/>
                </a:solidFill>
              </a:rPr>
              <a:t>Participants [Note: </a:t>
            </a:r>
            <a:r>
              <a:rPr lang="en-GB" altLang="en-US" sz="1800" b="1" kern="0" dirty="0" smtClean="0">
                <a:solidFill>
                  <a:srgbClr val="003399"/>
                </a:solidFill>
              </a:rPr>
              <a:t>Quoted text excerpted from IEEE-SA Standards Board Bylaws </a:t>
            </a:r>
            <a:r>
              <a:rPr lang="en-GB" altLang="en-US" sz="1800" b="1" kern="0" dirty="0" err="1" smtClean="0">
                <a:solidFill>
                  <a:srgbClr val="003399"/>
                </a:solidFill>
              </a:rPr>
              <a:t>subclause</a:t>
            </a:r>
            <a:r>
              <a:rPr lang="en-GB" altLang="en-US" sz="1800" b="1" kern="0" dirty="0" smtClean="0">
                <a:solidFill>
                  <a:srgbClr val="003399"/>
                </a:solidFill>
              </a:rPr>
              <a:t> 6.2</a:t>
            </a:r>
            <a:r>
              <a:rPr lang="en-US" altLang="en-US" sz="1800" b="1" kern="0" dirty="0" smtClean="0">
                <a:solidFill>
                  <a:srgbClr val="003399"/>
                </a:solidFill>
              </a:rPr>
              <a:t>]:</a:t>
            </a:r>
          </a:p>
          <a:p>
            <a:pPr lvl="2">
              <a:buFont typeface="Arial" pitchFamily="34" charset="0"/>
              <a:buChar char="•"/>
            </a:pPr>
            <a:r>
              <a:rPr lang="en-US" altLang="en-US" sz="1800" b="1" kern="0"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800" kern="0" dirty="0" smtClean="0"/>
          </a:p>
          <a:p>
            <a:pPr lvl="2">
              <a:buFont typeface="Arial" pitchFamily="34" charset="0"/>
              <a:buChar char="•"/>
            </a:pPr>
            <a:r>
              <a:rPr lang="en-US" altLang="en-US" sz="1800" b="1" kern="0"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kern="0"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kern="0" dirty="0" smtClean="0">
                <a:solidFill>
                  <a:srgbClr val="003399"/>
                </a:solidFill>
              </a:rPr>
              <a:t>Early identification of holders of potential Essential Patent Claims is strongly encouraged</a:t>
            </a:r>
          </a:p>
          <a:p>
            <a:pPr lvl="1">
              <a:buFont typeface="Arial" pitchFamily="34" charset="0"/>
              <a:buChar char="•"/>
            </a:pPr>
            <a:r>
              <a:rPr lang="en-US" altLang="en-US" sz="1800" b="1" kern="0" dirty="0" smtClean="0">
                <a:solidFill>
                  <a:srgbClr val="003399"/>
                </a:solidFill>
              </a:rPr>
              <a:t>No duty to perform a patent search</a:t>
            </a:r>
            <a:endParaRPr lang="en-US" altLang="en-US" sz="1800" kern="0" dirty="0"/>
          </a:p>
        </p:txBody>
      </p:sp>
    </p:spTree>
    <p:extLst>
      <p:ext uri="{BB962C8B-B14F-4D97-AF65-F5344CB8AC3E}">
        <p14:creationId xmlns:p14="http://schemas.microsoft.com/office/powerpoint/2010/main" val="313156423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FRD Freeze</a:t>
            </a:r>
            <a:endParaRPr lang="en-US" dirty="0"/>
          </a:p>
        </p:txBody>
      </p:sp>
      <p:sp>
        <p:nvSpPr>
          <p:cNvPr id="3" name="Content Placeholder 2"/>
          <p:cNvSpPr>
            <a:spLocks noGrp="1"/>
          </p:cNvSpPr>
          <p:nvPr>
            <p:ph idx="1"/>
          </p:nvPr>
        </p:nvSpPr>
        <p:spPr/>
        <p:txBody>
          <a:bodyPr/>
          <a:lstStyle/>
          <a:p>
            <a:r>
              <a:rPr lang="en-US" dirty="0"/>
              <a:t>Motion:</a:t>
            </a:r>
          </a:p>
          <a:p>
            <a:pPr marL="0" indent="0"/>
            <a:r>
              <a:rPr lang="en-GB" b="0" dirty="0"/>
              <a:t>Move to adopt document </a:t>
            </a:r>
            <a:r>
              <a:rPr lang="en-GB" b="0" dirty="0" smtClean="0"/>
              <a:t>11-16-424r10 </a:t>
            </a:r>
            <a:r>
              <a:rPr lang="en-GB" b="0" dirty="0"/>
              <a:t>as </a:t>
            </a:r>
            <a:r>
              <a:rPr lang="en-GB" b="0" dirty="0" err="1"/>
              <a:t>TGaz</a:t>
            </a:r>
            <a:r>
              <a:rPr lang="en-GB" b="0" dirty="0"/>
              <a:t> Functional Requirement Document.</a:t>
            </a:r>
            <a:endParaRPr lang="en-US" b="0" dirty="0"/>
          </a:p>
          <a:p>
            <a:pPr marL="0" indent="0"/>
            <a:r>
              <a:rPr lang="en-GB" dirty="0"/>
              <a:t>Mover</a:t>
            </a:r>
            <a:r>
              <a:rPr lang="en-GB" dirty="0" smtClean="0"/>
              <a:t>:</a:t>
            </a:r>
            <a:endParaRPr lang="en-GB" b="0" dirty="0"/>
          </a:p>
          <a:p>
            <a:pPr marL="0" indent="0"/>
            <a:r>
              <a:rPr lang="en-GB" dirty="0"/>
              <a:t>Seconder</a:t>
            </a:r>
            <a:r>
              <a:rPr lang="en-GB" dirty="0" smtClean="0"/>
              <a:t>:</a:t>
            </a:r>
            <a:endParaRPr lang="en-GB" b="0" dirty="0"/>
          </a:p>
          <a:p>
            <a:pPr marL="0" indent="0"/>
            <a:r>
              <a:rPr lang="en-GB" dirty="0"/>
              <a:t>Results </a:t>
            </a:r>
            <a:r>
              <a:rPr lang="en-GB" b="0" dirty="0"/>
              <a:t>(Y/N/A</a:t>
            </a:r>
            <a:r>
              <a:rPr lang="en-GB" b="0" dirty="0" smtClean="0"/>
              <a:t>):</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77073145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Readiness To Go To Amendment Text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SFD show substantial text for SU and MU ranging operation (section 3 – positioning protocol for improved accuracy):</a:t>
            </a:r>
          </a:p>
          <a:p>
            <a:pPr lvl="1">
              <a:buFont typeface="Arial" panose="020B0604020202020204" pitchFamily="34" charset="0"/>
              <a:buChar char="•"/>
            </a:pPr>
            <a:r>
              <a:rPr lang="en-US" dirty="0" smtClean="0"/>
              <a:t>Sequences for SU measurement and reporting.</a:t>
            </a:r>
          </a:p>
          <a:p>
            <a:pPr lvl="1">
              <a:buFont typeface="Arial" panose="020B0604020202020204" pitchFamily="34" charset="0"/>
              <a:buChar char="•"/>
            </a:pPr>
            <a:r>
              <a:rPr lang="en-US" b="0" dirty="0" smtClean="0"/>
              <a:t>Sequences for MU measurement and reporting.</a:t>
            </a:r>
          </a:p>
          <a:p>
            <a:pPr lvl="1">
              <a:buFont typeface="Arial" panose="020B0604020202020204" pitchFamily="34" charset="0"/>
              <a:buChar char="•"/>
            </a:pPr>
            <a:r>
              <a:rPr lang="en-US" dirty="0" smtClean="0"/>
              <a:t>Frame formats for negotiation.</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69321851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(con.)</a:t>
            </a:r>
            <a:endParaRPr lang="en-US" dirty="0"/>
          </a:p>
        </p:txBody>
      </p:sp>
      <p:sp>
        <p:nvSpPr>
          <p:cNvPr id="3" name="Content Placeholder 2"/>
          <p:cNvSpPr>
            <a:spLocks noGrp="1"/>
          </p:cNvSpPr>
          <p:nvPr>
            <p:ph idx="1"/>
          </p:nvPr>
        </p:nvSpPr>
        <p:spPr>
          <a:xfrm>
            <a:off x="685800" y="1628800"/>
            <a:ext cx="7770813" cy="4465613"/>
          </a:xfrm>
        </p:spPr>
        <p:txBody>
          <a:bodyPr/>
          <a:lstStyle/>
          <a:p>
            <a:pPr>
              <a:buFont typeface="Arial" panose="020B0604020202020204" pitchFamily="34" charset="0"/>
              <a:buChar char="•"/>
            </a:pPr>
            <a:r>
              <a:rPr lang="en-US" dirty="0" smtClean="0"/>
              <a:t>Good progress this meeting:</a:t>
            </a:r>
          </a:p>
          <a:p>
            <a:pPr lvl="1">
              <a:buFont typeface="Arial" panose="020B0604020202020204" pitchFamily="34" charset="0"/>
              <a:buChar char="•"/>
            </a:pPr>
            <a:r>
              <a:rPr lang="en-US" dirty="0" smtClean="0"/>
              <a:t>FRD freeze</a:t>
            </a:r>
          </a:p>
          <a:p>
            <a:pPr lvl="1">
              <a:buFont typeface="Arial" panose="020B0604020202020204" pitchFamily="34" charset="0"/>
              <a:buChar char="•"/>
            </a:pPr>
            <a:r>
              <a:rPr lang="en-US" dirty="0" smtClean="0"/>
              <a:t>Approved ~21 new spec framework requirements.</a:t>
            </a:r>
          </a:p>
          <a:p>
            <a:pPr lvl="1">
              <a:buFont typeface="Arial" panose="020B0604020202020204" pitchFamily="34" charset="0"/>
              <a:buChar char="•"/>
            </a:pPr>
            <a:r>
              <a:rPr lang="en-US" dirty="0" smtClean="0"/>
              <a:t>18 submissions reviewed.</a:t>
            </a:r>
          </a:p>
          <a:p>
            <a:pPr>
              <a:buFont typeface="Arial" panose="020B0604020202020204" pitchFamily="34" charset="0"/>
              <a:buChar char="•"/>
            </a:pPr>
            <a:r>
              <a:rPr lang="en-US" dirty="0" smtClean="0"/>
              <a:t>However:</a:t>
            </a:r>
          </a:p>
          <a:p>
            <a:pPr lvl="1">
              <a:buFont typeface="Arial" panose="020B0604020202020204" pitchFamily="34" charset="0"/>
              <a:buChar char="•"/>
            </a:pPr>
            <a:r>
              <a:rPr lang="en-US" dirty="0" smtClean="0"/>
              <a:t>FRD freeze show a 4 months delay </a:t>
            </a:r>
          </a:p>
          <a:p>
            <a:pPr lvl="1">
              <a:buFont typeface="Arial" panose="020B0604020202020204" pitchFamily="34" charset="0"/>
              <a:buChar char="•"/>
            </a:pPr>
            <a:r>
              <a:rPr lang="en-US" dirty="0" smtClean="0"/>
              <a:t>No call for amendment text as of yet - SFD maturity. </a:t>
            </a:r>
          </a:p>
          <a:p>
            <a:pPr lvl="1">
              <a:buFont typeface="Arial" panose="020B0604020202020204" pitchFamily="34" charset="0"/>
              <a:buChar char="•"/>
            </a:pPr>
            <a:r>
              <a:rPr lang="en-US" dirty="0" smtClean="0"/>
              <a:t>TG approved additional scope on security – likely to pushes timelines further.</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83030096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grpSp>
        <p:nvGrpSpPr>
          <p:cNvPr id="7" name="Group 6"/>
          <p:cNvGrpSpPr/>
          <p:nvPr/>
        </p:nvGrpSpPr>
        <p:grpSpPr>
          <a:xfrm>
            <a:off x="74364" y="1844823"/>
            <a:ext cx="9034902" cy="4176465"/>
            <a:chOff x="74364" y="1844823"/>
            <a:chExt cx="9034902"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14129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10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Tree>
    <p:extLst>
      <p:ext uri="{BB962C8B-B14F-4D97-AF65-F5344CB8AC3E}">
        <p14:creationId xmlns:p14="http://schemas.microsoft.com/office/powerpoint/2010/main" val="5820896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4" name="Rectangle 93"/>
          <p:cNvSpPr/>
          <p:nvPr/>
        </p:nvSpPr>
        <p:spPr>
          <a:xfrm>
            <a:off x="4989332" y="3406393"/>
            <a:ext cx="693783" cy="25261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8" name="Rectangle 87"/>
          <p:cNvSpPr/>
          <p:nvPr/>
        </p:nvSpPr>
        <p:spPr>
          <a:xfrm>
            <a:off x="4989333" y="2882628"/>
            <a:ext cx="693783" cy="15390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6" name="Rectangle 85"/>
          <p:cNvSpPr/>
          <p:nvPr/>
        </p:nvSpPr>
        <p:spPr>
          <a:xfrm>
            <a:off x="3219088" y="2681708"/>
            <a:ext cx="576000" cy="18888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4 M</a:t>
            </a:r>
            <a:endParaRPr lang="en-US" sz="1100"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grpSp>
        <p:nvGrpSpPr>
          <p:cNvPr id="7" name="Group 6"/>
          <p:cNvGrpSpPr/>
          <p:nvPr/>
        </p:nvGrpSpPr>
        <p:grpSpPr>
          <a:xfrm>
            <a:off x="74364" y="1844823"/>
            <a:ext cx="9404908" cy="4176465"/>
            <a:chOff x="74364" y="1844823"/>
            <a:chExt cx="9404908"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2"/>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696635" y="2209947"/>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1-2022</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9277926" y="2252737"/>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83876"/>
              <a:ext cx="2468649" cy="14357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811662"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1709"/>
              <a:ext cx="2033064" cy="18888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893073"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3-2020</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6751502"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6026575"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7-2019</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859763"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715445" y="2244287"/>
              <a:ext cx="671742" cy="359852"/>
              <a:chOff x="3925020" y="1607958"/>
              <a:chExt cx="671742" cy="359852"/>
            </a:xfrm>
          </p:grpSpPr>
          <p:sp>
            <p:nvSpPr>
              <p:cNvPr id="68" name="Text Box 24"/>
              <p:cNvSpPr txBox="1">
                <a:spLocks noChangeArrowheads="1"/>
              </p:cNvSpPr>
              <p:nvPr/>
            </p:nvSpPr>
            <p:spPr bwMode="auto">
              <a:xfrm>
                <a:off x="4078394" y="1607958"/>
                <a:ext cx="51836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Sep.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925020"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96420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2" name="Oval Callout 61"/>
            <p:cNvSpPr/>
            <p:nvPr/>
          </p:nvSpPr>
          <p:spPr bwMode="auto">
            <a:xfrm>
              <a:off x="6987001" y="343544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691611" y="227989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14129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 name="Text Box 24"/>
            <p:cNvSpPr txBox="1">
              <a:spLocks noChangeArrowheads="1"/>
            </p:cNvSpPr>
            <p:nvPr/>
          </p:nvSpPr>
          <p:spPr bwMode="auto">
            <a:xfrm>
              <a:off x="3060752" y="2138444"/>
              <a:ext cx="681390"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 move to 9-2018</a:t>
              </a:r>
              <a:endParaRPr lang="en-US" altLang="en-US" sz="600" dirty="0">
                <a:latin typeface="Arial" panose="020B0604020202020204" pitchFamily="34" charset="0"/>
                <a:cs typeface="Arial" panose="020B0604020202020204" pitchFamily="34" charset="0"/>
              </a:endParaRP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gr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10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Revised Timelines – Complete Scope</a:t>
            </a:r>
            <a:endParaRPr lang="en-US" dirty="0"/>
          </a:p>
        </p:txBody>
      </p:sp>
      <p:sp>
        <p:nvSpPr>
          <p:cNvPr id="89" name="Rectangle 88"/>
          <p:cNvSpPr/>
          <p:nvPr/>
        </p:nvSpPr>
        <p:spPr>
          <a:xfrm>
            <a:off x="8696635" y="3033287"/>
            <a:ext cx="693783" cy="1832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050" dirty="0" smtClean="0">
                <a:solidFill>
                  <a:schemeClr val="tx1"/>
                </a:solidFill>
              </a:rPr>
              <a:t>10 M</a:t>
            </a:r>
            <a:endParaRPr lang="en-US" sz="1050" dirty="0">
              <a:solidFill>
                <a:schemeClr val="tx1"/>
              </a:solidFill>
            </a:endParaRPr>
          </a:p>
        </p:txBody>
      </p:sp>
      <p:sp>
        <p:nvSpPr>
          <p:cNvPr id="90" name="Rectangle 89"/>
          <p:cNvSpPr/>
          <p:nvPr/>
        </p:nvSpPr>
        <p:spPr>
          <a:xfrm>
            <a:off x="4996703" y="3952185"/>
            <a:ext cx="693783" cy="15178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1" name="Rectangle 90"/>
          <p:cNvSpPr/>
          <p:nvPr/>
        </p:nvSpPr>
        <p:spPr>
          <a:xfrm>
            <a:off x="4996703" y="4406311"/>
            <a:ext cx="693783" cy="19131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2" name="Rectangle 91"/>
          <p:cNvSpPr/>
          <p:nvPr/>
        </p:nvSpPr>
        <p:spPr>
          <a:xfrm>
            <a:off x="4996703" y="4984149"/>
            <a:ext cx="693783" cy="189572"/>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3" name="Rectangle 92"/>
          <p:cNvSpPr/>
          <p:nvPr/>
        </p:nvSpPr>
        <p:spPr>
          <a:xfrm>
            <a:off x="5006668" y="5485034"/>
            <a:ext cx="693783" cy="20302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Tree>
    <p:extLst>
      <p:ext uri="{BB962C8B-B14F-4D97-AF65-F5344CB8AC3E}">
        <p14:creationId xmlns:p14="http://schemas.microsoft.com/office/powerpoint/2010/main" val="20028867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Nov. 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Continue SFD development.</a:t>
            </a:r>
          </a:p>
          <a:p>
            <a:pPr>
              <a:buFont typeface="Arial" panose="020B0604020202020204" pitchFamily="34" charset="0"/>
              <a:buChar char="•"/>
            </a:pPr>
            <a:r>
              <a:rPr lang="en-US" dirty="0" smtClean="0"/>
              <a:t>Review and address PAR and CSD comments from other WGs and possibly from EC members.</a:t>
            </a:r>
          </a:p>
          <a:p>
            <a:pPr>
              <a:buFont typeface="Arial" panose="020B0604020202020204" pitchFamily="34" charset="0"/>
              <a:buChar char="•"/>
            </a:pPr>
            <a:r>
              <a:rPr lang="en-US" dirty="0" smtClean="0"/>
              <a:t>Consider technical proposals.</a:t>
            </a:r>
          </a:p>
          <a:p>
            <a:pPr>
              <a:buFont typeface="Arial" panose="020B0604020202020204" pitchFamily="34" charset="0"/>
              <a:buChar char="•"/>
            </a:pPr>
            <a:r>
              <a:rPr lang="en-US" dirty="0" smtClean="0"/>
              <a:t>Consider readiness to go to call for submissions for amendment text.</a:t>
            </a:r>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31841802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Nov. 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Nov. meeting goals as the TG Plan Of Record.</a:t>
            </a:r>
          </a:p>
          <a:p>
            <a:endParaRPr lang="en-US" dirty="0" smtClean="0"/>
          </a:p>
          <a:p>
            <a:r>
              <a:rPr lang="en-US" dirty="0" smtClean="0"/>
              <a:t>Moved:</a:t>
            </a:r>
          </a:p>
          <a:p>
            <a:r>
              <a:rPr lang="en-US" dirty="0" smtClean="0"/>
              <a:t>2</a:t>
            </a:r>
            <a:r>
              <a:rPr lang="en-US" baseline="30000" dirty="0" smtClean="0"/>
              <a:t>nd</a:t>
            </a:r>
            <a:r>
              <a:rPr lang="en-US" dirty="0" smtClean="0"/>
              <a:t>:</a:t>
            </a:r>
          </a:p>
          <a:p>
            <a:endParaRPr lang="en-US" dirty="0"/>
          </a:p>
          <a:p>
            <a:r>
              <a:rPr lang="en-US" dirty="0" smtClean="0"/>
              <a:t>Y: 				N: 			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298832231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Dec. 13</a:t>
            </a:r>
            <a:r>
              <a:rPr lang="en-US" altLang="en-US" baseline="30000" dirty="0" smtClean="0"/>
              <a:t>th</a:t>
            </a:r>
            <a:r>
              <a:rPr lang="en-US" altLang="en-US" dirty="0" smtClean="0"/>
              <a:t>  (</a:t>
            </a:r>
            <a:r>
              <a:rPr lang="en-US" altLang="en-US" dirty="0"/>
              <a:t>Wed.) </a:t>
            </a:r>
            <a:r>
              <a:rPr lang="en-US" altLang="en-US" dirty="0" smtClean="0"/>
              <a:t>11:00AM </a:t>
            </a:r>
            <a:r>
              <a:rPr lang="en-US" altLang="en-US" dirty="0"/>
              <a:t>ET for 1hr. </a:t>
            </a:r>
          </a:p>
          <a:p>
            <a:pPr algn="just">
              <a:spcBef>
                <a:spcPct val="20000"/>
              </a:spcBef>
              <a:buFontTx/>
              <a:buChar char="•"/>
            </a:pPr>
            <a:r>
              <a:rPr lang="en-US" altLang="en-US" dirty="0"/>
              <a:t>Do we need anymore calls</a:t>
            </a:r>
            <a:r>
              <a:rPr lang="en-US" altLang="en-US" dirty="0" smtClean="0"/>
              <a:t>?</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3393466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24592032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25566027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735987"/>
            <a:ext cx="7770813" cy="1065213"/>
          </a:xfrm>
        </p:spPr>
        <p:txBody>
          <a:bodyPr/>
          <a:lstStyle/>
          <a:p>
            <a:r>
              <a:rPr lang="en-GB" altLang="en-US" u="sng" dirty="0">
                <a:solidFill>
                  <a:schemeClr val="accent2"/>
                </a:solidFill>
              </a:rPr>
              <a:t>Patent Related Links</a:t>
            </a:r>
            <a:endParaRPr lang="en-US" dirty="0"/>
          </a:p>
        </p:txBody>
      </p:sp>
      <p:sp>
        <p:nvSpPr>
          <p:cNvPr id="8" name="Rectangle 3"/>
          <p:cNvSpPr txBox="1">
            <a:spLocks noChangeArrowheads="1"/>
          </p:cNvSpPr>
          <p:nvPr/>
        </p:nvSpPr>
        <p:spPr bwMode="auto">
          <a:xfrm>
            <a:off x="-19127" y="1556792"/>
            <a:ext cx="8991600" cy="38862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lnSpc>
                <a:spcPct val="90000"/>
              </a:lnSpc>
              <a:buFont typeface="Monotype Sorts"/>
              <a:buNone/>
            </a:pPr>
            <a:r>
              <a:rPr lang="en-US" sz="1800" kern="0" dirty="0" smtClean="0">
                <a:cs typeface="Times New Roman" pitchFamily="18" charset="0"/>
              </a:rPr>
              <a:t>	</a:t>
            </a:r>
            <a:r>
              <a:rPr lang="en-US" altLang="en-US" sz="2400" kern="0" dirty="0" smtClean="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kern="0" dirty="0" smtClean="0">
                <a:solidFill>
                  <a:schemeClr val="accent6">
                    <a:lumMod val="75000"/>
                  </a:schemeClr>
                </a:solidFill>
              </a:rPr>
              <a:t>		IEEE-SA Standards Boards Bylaws</a:t>
            </a:r>
          </a:p>
          <a:p>
            <a:pPr lvl="1">
              <a:lnSpc>
                <a:spcPct val="90000"/>
              </a:lnSpc>
              <a:buFont typeface="Monotype Sorts"/>
              <a:buNone/>
            </a:pPr>
            <a:r>
              <a:rPr lang="en-US" altLang="en-US" sz="2100" kern="0" dirty="0" smtClean="0">
                <a:solidFill>
                  <a:schemeClr val="accent6">
                    <a:lumMod val="75000"/>
                  </a:schemeClr>
                </a:solidFill>
              </a:rPr>
              <a:t>		</a:t>
            </a:r>
            <a:r>
              <a:rPr lang="en-US" altLang="en-US" sz="2100" i="1" kern="0" dirty="0" smtClean="0">
                <a:solidFill>
                  <a:schemeClr val="accent6">
                    <a:lumMod val="75000"/>
                  </a:schemeClr>
                </a:solidFill>
                <a:hlinkClick r:id="rId2"/>
              </a:rPr>
              <a:t>http://standards.ieee.org/develop/policies/bylaws/sect6-7.html#6</a:t>
            </a:r>
            <a:r>
              <a:rPr lang="en-US" altLang="en-US" sz="2100" i="1" kern="0" dirty="0" smtClean="0">
                <a:solidFill>
                  <a:schemeClr val="accent6">
                    <a:lumMod val="75000"/>
                  </a:schemeClr>
                </a:solidFill>
              </a:rPr>
              <a:t> </a:t>
            </a:r>
          </a:p>
          <a:p>
            <a:pPr lvl="1">
              <a:lnSpc>
                <a:spcPct val="90000"/>
              </a:lnSpc>
              <a:buFont typeface="Monotype Sorts"/>
              <a:buNone/>
            </a:pPr>
            <a:r>
              <a:rPr lang="en-GB" altLang="en-US" sz="2400" kern="0" dirty="0" smtClean="0">
                <a:solidFill>
                  <a:schemeClr val="accent6">
                    <a:lumMod val="75000"/>
                  </a:schemeClr>
                </a:solidFill>
              </a:rPr>
              <a:t>		IEEE-SA Standards Board Operations Manual</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3"/>
              </a:rPr>
              <a:t>http://standards.ieee.org/develop/policies/opman/sect6.html#6.3</a:t>
            </a:r>
            <a:r>
              <a:rPr lang="en-US" altLang="en-US" sz="2100" i="1" kern="0" dirty="0" smtClean="0">
                <a:solidFill>
                  <a:schemeClr val="accent6">
                    <a:lumMod val="75000"/>
                  </a:schemeClr>
                </a:solidFill>
              </a:rPr>
              <a:t> </a:t>
            </a:r>
            <a:endParaRPr lang="en-US" altLang="en-US" sz="2400" kern="0" dirty="0" smtClean="0">
              <a:solidFill>
                <a:schemeClr val="accent6">
                  <a:lumMod val="75000"/>
                </a:schemeClr>
              </a:solidFill>
            </a:endParaRP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Material about the patent policy is available at</a:t>
            </a:r>
            <a:r>
              <a:rPr lang="en-US" altLang="en-US" sz="2400" kern="0" dirty="0" smtClean="0">
                <a:solidFill>
                  <a:schemeClr val="accent6">
                    <a:lumMod val="75000"/>
                  </a:schemeClr>
                </a:solidFill>
              </a:rPr>
              <a:t> </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4"/>
              </a:rPr>
              <a:t>http://standards.ieee.org/about/sasb/patcom/materials.html</a:t>
            </a:r>
            <a:r>
              <a:rPr lang="en-US" altLang="en-US" sz="2100" i="1" kern="0" dirty="0" smtClean="0">
                <a:solidFill>
                  <a:schemeClr val="accent6">
                    <a:lumMod val="75000"/>
                  </a:schemeClr>
                </a:solidFill>
              </a:rPr>
              <a:t> </a:t>
            </a:r>
            <a:endParaRPr lang="en-US" altLang="en-US" sz="2100" i="1" kern="0" dirty="0">
              <a:solidFill>
                <a:schemeClr val="accent6">
                  <a:lumMod val="75000"/>
                </a:schemeClr>
              </a:solidFill>
            </a:endParaRPr>
          </a:p>
        </p:txBody>
      </p:sp>
    </p:spTree>
    <p:extLst>
      <p:ext uri="{BB962C8B-B14F-4D97-AF65-F5344CB8AC3E}">
        <p14:creationId xmlns:p14="http://schemas.microsoft.com/office/powerpoint/2010/main" val="370997026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38567215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320822838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PAR Change</a:t>
            </a:r>
            <a:endParaRPr lang="en-US" dirty="0"/>
          </a:p>
        </p:txBody>
      </p:sp>
      <p:sp>
        <p:nvSpPr>
          <p:cNvPr id="3" name="Content Placeholder 2"/>
          <p:cNvSpPr>
            <a:spLocks noGrp="1"/>
          </p:cNvSpPr>
          <p:nvPr>
            <p:ph idx="1"/>
          </p:nvPr>
        </p:nvSpPr>
        <p:spPr/>
        <p:txBody>
          <a:bodyPr/>
          <a:lstStyle/>
          <a:p>
            <a:r>
              <a:rPr lang="en-GB" dirty="0" smtClean="0"/>
              <a:t>Motion</a:t>
            </a:r>
            <a:r>
              <a:rPr lang="en-GB" dirty="0"/>
              <a:t>: </a:t>
            </a:r>
            <a:endParaRPr lang="en-US" dirty="0"/>
          </a:p>
          <a:p>
            <a:pPr marL="0" lvl="0" indent="0"/>
            <a:r>
              <a:rPr lang="en-GB" dirty="0"/>
              <a:t>Believing that the PAR contained in the document referenced below meets IEEE-SA guidelines,</a:t>
            </a:r>
            <a:endParaRPr lang="en-US" dirty="0"/>
          </a:p>
          <a:p>
            <a:pPr marL="0" lvl="0" indent="0"/>
            <a:r>
              <a:rPr lang="en-GB" dirty="0"/>
              <a:t>Request that the PAR contained in &lt;document-reference&gt; be posted to the IEEE 802 Executive Committee (EC) agenda for WG 802 preview and EC approval to submit to </a:t>
            </a:r>
            <a:r>
              <a:rPr lang="en-GB" dirty="0" err="1"/>
              <a:t>NesCom</a:t>
            </a:r>
            <a:r>
              <a:rPr lang="en-GB" dirty="0"/>
              <a:t>.</a:t>
            </a:r>
            <a:endParaRPr lang="en-US" dirty="0"/>
          </a:p>
          <a:p>
            <a:pPr marL="0" indent="0"/>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74951918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CSD Change</a:t>
            </a:r>
            <a:endParaRPr lang="en-US" dirty="0"/>
          </a:p>
        </p:txBody>
      </p:sp>
      <p:sp>
        <p:nvSpPr>
          <p:cNvPr id="3" name="Content Placeholder 2"/>
          <p:cNvSpPr>
            <a:spLocks noGrp="1"/>
          </p:cNvSpPr>
          <p:nvPr>
            <p:ph idx="1"/>
          </p:nvPr>
        </p:nvSpPr>
        <p:spPr/>
        <p:txBody>
          <a:bodyPr/>
          <a:lstStyle/>
          <a:p>
            <a:pPr marL="0" lvl="0" indent="0"/>
            <a:r>
              <a:rPr lang="en-GB" dirty="0"/>
              <a:t>Believing that the </a:t>
            </a:r>
            <a:r>
              <a:rPr lang="en-GB" dirty="0" smtClean="0"/>
              <a:t>CSD contained </a:t>
            </a:r>
            <a:r>
              <a:rPr lang="en-GB" dirty="0"/>
              <a:t>in the document referenced below meets IEEE 802 guidelines,</a:t>
            </a:r>
            <a:endParaRPr lang="en-US" dirty="0"/>
          </a:p>
          <a:p>
            <a:pPr marL="0" lvl="0" indent="0"/>
            <a:r>
              <a:rPr lang="en-GB" dirty="0"/>
              <a:t>Request that the </a:t>
            </a:r>
            <a:r>
              <a:rPr lang="en-GB" dirty="0" smtClean="0"/>
              <a:t>CSD contained </a:t>
            </a:r>
            <a:r>
              <a:rPr lang="en-GB" dirty="0"/>
              <a:t>in &lt;document-reference&gt; be posted to the IEEE 802 Executive Committee (EC) agenda for WG 802 preview and EC approval.</a:t>
            </a:r>
            <a:endParaRPr lang="en-US" dirty="0"/>
          </a:p>
          <a:p>
            <a:pPr marL="0" indent="0"/>
            <a:r>
              <a:rPr lang="en-GB" dirty="0"/>
              <a:t> </a:t>
            </a:r>
            <a:endParaRPr lang="en-US" dirty="0"/>
          </a:p>
          <a:p>
            <a:pPr marL="0" lvl="0" indent="0"/>
            <a:r>
              <a:rPr lang="en-GB" dirty="0"/>
              <a:t>[Moved by &lt;name&gt; on behalf of &lt;group&gt;</a:t>
            </a:r>
            <a:endParaRPr lang="en-US" dirty="0"/>
          </a:p>
          <a:p>
            <a:pPr marL="0" lvl="0" indent="0"/>
            <a:r>
              <a:rPr lang="en-GB" dirty="0"/>
              <a:t>&lt;group&gt; vote: </a:t>
            </a:r>
            <a:endParaRPr lang="en-US" dirty="0"/>
          </a:p>
          <a:p>
            <a:pPr marL="0" lvl="0" indent="0"/>
            <a:r>
              <a:rPr lang="en-GB" dirty="0"/>
              <a:t>Moved: &lt;name&gt;,  Seconded: &lt;name&gt;, Result: y-n-a]</a:t>
            </a:r>
            <a:endParaRPr lang="en-US" dirty="0"/>
          </a:p>
          <a:p>
            <a:pPr marL="0" indent="0"/>
            <a:r>
              <a:rPr lang="en-GB" dirty="0"/>
              <a:t> </a:t>
            </a:r>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32555844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77</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78</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79</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a:solidFill>
                  <a:schemeClr val="accent2">
                    <a:lumMod val="75000"/>
                  </a:schemeClr>
                </a:solidFill>
              </a:rPr>
              <a:t>Call for Potentially Essential Patents</a:t>
            </a:r>
            <a:endParaRPr lang="en-US" dirty="0"/>
          </a:p>
        </p:txBody>
      </p:sp>
      <p:sp>
        <p:nvSpPr>
          <p:cNvPr id="8" name="Rectangle 1027"/>
          <p:cNvSpPr txBox="1">
            <a:spLocks noChangeArrowheads="1"/>
          </p:cNvSpPr>
          <p:nvPr/>
        </p:nvSpPr>
        <p:spPr bwMode="auto">
          <a:xfrm>
            <a:off x="685800" y="1751013"/>
            <a:ext cx="8077200" cy="47244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altLang="en-US" sz="2800" kern="0" smtClean="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kern="0" smtClean="0">
                <a:solidFill>
                  <a:schemeClr val="accent6">
                    <a:lumMod val="75000"/>
                  </a:schemeClr>
                </a:solidFill>
              </a:rPr>
              <a:t>Either speak up now or</a:t>
            </a:r>
          </a:p>
          <a:p>
            <a:pPr lvl="1">
              <a:buFont typeface="Arial" pitchFamily="34" charset="0"/>
              <a:buChar char="•"/>
            </a:pPr>
            <a:r>
              <a:rPr lang="en-US" altLang="en-US" kern="0" smtClean="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kern="0" smtClean="0">
                <a:solidFill>
                  <a:schemeClr val="accent6">
                    <a:lumMod val="75000"/>
                  </a:schemeClr>
                </a:solidFill>
              </a:rPr>
              <a:t>Cause an LOA to be submitted</a:t>
            </a:r>
            <a:endParaRPr lang="en-US" altLang="en-US" kern="0" dirty="0">
              <a:solidFill>
                <a:schemeClr val="accent6">
                  <a:lumMod val="75000"/>
                </a:schemeClr>
              </a:solidFill>
            </a:endParaRPr>
          </a:p>
        </p:txBody>
      </p:sp>
    </p:spTree>
    <p:extLst>
      <p:ext uri="{BB962C8B-B14F-4D97-AF65-F5344CB8AC3E}">
        <p14:creationId xmlns:p14="http://schemas.microsoft.com/office/powerpoint/2010/main" val="25602501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80</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81</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83</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u="sng" dirty="0">
                <a:solidFill>
                  <a:schemeClr val="accent2">
                    <a:lumMod val="75000"/>
                  </a:schemeClr>
                </a:solidFill>
              </a:rPr>
              <a:t>Other Guidelines for IEEE WG Meetings</a:t>
            </a:r>
            <a:endParaRPr lang="en-US" dirty="0"/>
          </a:p>
        </p:txBody>
      </p:sp>
      <p:sp>
        <p:nvSpPr>
          <p:cNvPr id="8" name="Rectangle 4"/>
          <p:cNvSpPr>
            <a:spLocks noChangeArrowheads="1"/>
          </p:cNvSpPr>
          <p:nvPr/>
        </p:nvSpPr>
        <p:spPr bwMode="auto">
          <a:xfrm>
            <a:off x="533400" y="1751013"/>
            <a:ext cx="8229600" cy="4649787"/>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Tree>
    <p:extLst>
      <p:ext uri="{BB962C8B-B14F-4D97-AF65-F5344CB8AC3E}">
        <p14:creationId xmlns:p14="http://schemas.microsoft.com/office/powerpoint/2010/main" val="2396559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23320</TotalTime>
  <Words>4373</Words>
  <Application>Microsoft Office PowerPoint</Application>
  <PresentationFormat>On-screen Show (4:3)</PresentationFormat>
  <Paragraphs>1018</Paragraphs>
  <Slides>83</Slides>
  <Notes>12</Notes>
  <HiddenSlides>34</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83</vt:i4>
      </vt:variant>
    </vt:vector>
  </HeadingPairs>
  <TitlesOfParts>
    <vt:vector size="93" baseType="lpstr">
      <vt:lpstr>Arial Unicode MS</vt:lpstr>
      <vt:lpstr>MS Gothic</vt:lpstr>
      <vt:lpstr>MS PGothic</vt:lpstr>
      <vt:lpstr>Arial</vt:lpstr>
      <vt:lpstr>DejaVu Sans</vt:lpstr>
      <vt:lpstr>Monotype Sorts</vt:lpstr>
      <vt:lpstr>Times</vt:lpstr>
      <vt:lpstr>Times New Roman</vt:lpstr>
      <vt:lpstr>Office Theme</vt:lpstr>
      <vt:lpstr>Document</vt:lpstr>
      <vt:lpstr>TGaz Next Generation Positioning  Nov. Meeting Agenda</vt:lpstr>
      <vt:lpstr>IEEE 802.11 Task Group AZ Next Generation Positioning </vt:lpstr>
      <vt:lpstr>Abstract</vt:lpstr>
      <vt:lpstr>Logistics</vt:lpstr>
      <vt:lpstr>Patent Policy</vt:lpstr>
      <vt:lpstr>Participants, Patents, and Duty to Inform</vt:lpstr>
      <vt:lpstr>Patent Related Links</vt:lpstr>
      <vt:lpstr>Call for Potentially Essential Patents</vt:lpstr>
      <vt:lpstr>Other Guidelines for IEEE WG Meetings</vt:lpstr>
      <vt:lpstr>Participation in IEEE 802 Meetings</vt:lpstr>
      <vt:lpstr>802 Ground rules </vt:lpstr>
      <vt:lpstr>IEEE-SA policy documents</vt:lpstr>
      <vt:lpstr>PowerPoint Presentation</vt:lpstr>
      <vt:lpstr>PowerPoint Presentation</vt:lpstr>
      <vt:lpstr>TGaz Schedule at a glance</vt:lpstr>
      <vt:lpstr>Agenda for the Week</vt:lpstr>
      <vt:lpstr>Agenda for the Week (con.)</vt:lpstr>
      <vt:lpstr>Submission List for the week (1)</vt:lpstr>
      <vt:lpstr>Submission List for the week (2)</vt:lpstr>
      <vt:lpstr>TG Process</vt:lpstr>
      <vt:lpstr>Agenda For The Week</vt:lpstr>
      <vt:lpstr>PowerPoint Presentation</vt:lpstr>
      <vt:lpstr>Meeting Slot # 1 discussion items</vt:lpstr>
      <vt:lpstr>Submission order – Slot #1</vt:lpstr>
      <vt:lpstr>Approval of previous meeting minutes</vt:lpstr>
      <vt:lpstr>Approval of Oct. 25th Telecon Minutes</vt:lpstr>
      <vt:lpstr>Approval of SFD Working Draft</vt:lpstr>
      <vt:lpstr>Presentations</vt:lpstr>
      <vt:lpstr>Attendance reminder</vt:lpstr>
      <vt:lpstr>Recess</vt:lpstr>
      <vt:lpstr>PowerPoint Presentation</vt:lpstr>
      <vt:lpstr>Meeting Slot # 2 discussion items</vt:lpstr>
      <vt:lpstr>Submission order – Slot # 2</vt:lpstr>
      <vt:lpstr>Presentations</vt:lpstr>
      <vt:lpstr>Reminder to do attendance</vt:lpstr>
      <vt:lpstr>Recess</vt:lpstr>
      <vt:lpstr>PowerPoint Presentation</vt:lpstr>
      <vt:lpstr>Meeting Slot # 3 discussion items</vt:lpstr>
      <vt:lpstr>Submission order – Slot #3</vt:lpstr>
      <vt:lpstr>Presentations</vt:lpstr>
      <vt:lpstr>Submission 11-17-1455</vt:lpstr>
      <vt:lpstr>Submission 1455 (con.)</vt:lpstr>
      <vt:lpstr>FRD Working Draft Approval</vt:lpstr>
      <vt:lpstr>Submission 1461</vt:lpstr>
      <vt:lpstr>Reminder to do attendance</vt:lpstr>
      <vt:lpstr>Recess</vt:lpstr>
      <vt:lpstr>PowerPoint Presentation</vt:lpstr>
      <vt:lpstr>Meeting Slot # 4 discussion items</vt:lpstr>
      <vt:lpstr>Submission order – Slot #4</vt:lpstr>
      <vt:lpstr>Presentations</vt:lpstr>
      <vt:lpstr>Reminder to do attendance</vt:lpstr>
      <vt:lpstr>Recess</vt:lpstr>
      <vt:lpstr>PowerPoint Presentation</vt:lpstr>
      <vt:lpstr>Meeting Slot # 5 discussion items</vt:lpstr>
      <vt:lpstr>Submission order – Slot #5</vt:lpstr>
      <vt:lpstr>Presentations</vt:lpstr>
      <vt:lpstr>Submission 17-1473</vt:lpstr>
      <vt:lpstr>Submission 17-1473</vt:lpstr>
      <vt:lpstr>Consider FRD Freeze (July meeting)</vt:lpstr>
      <vt:lpstr>FRD Freeze</vt:lpstr>
      <vt:lpstr>Readiness To Go To Amendment Text</vt:lpstr>
      <vt:lpstr>Timelines (con.)</vt:lpstr>
      <vt:lpstr>Current Approved Timelines</vt:lpstr>
      <vt:lpstr>Revised Timelines – Complete Scope</vt:lpstr>
      <vt:lpstr>Goals for Nov. Meeting</vt:lpstr>
      <vt:lpstr>Motion – approval of Nov. meeting Goals</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Motion – Approve PAR Change</vt:lpstr>
      <vt:lpstr>Motion – Approve CSD Change</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lastModifiedBy>Segev, Jonathan</cp:lastModifiedBy>
  <cp:revision>320</cp:revision>
  <cp:lastPrinted>1601-01-01T00:00:00Z</cp:lastPrinted>
  <dcterms:created xsi:type="dcterms:W3CDTF">2017-01-29T08:57:00Z</dcterms:created>
  <dcterms:modified xsi:type="dcterms:W3CDTF">2017-10-05T06:07:40Z</dcterms:modified>
</cp:coreProperties>
</file>