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 id="2147483652" r:id="rId2"/>
  </p:sldMasterIdLst>
  <p:notesMasterIdLst>
    <p:notesMasterId r:id="rId41"/>
  </p:notesMasterIdLst>
  <p:handoutMasterIdLst>
    <p:handoutMasterId r:id="rId42"/>
  </p:handoutMasterIdLst>
  <p:sldIdLst>
    <p:sldId id="269" r:id="rId3"/>
    <p:sldId id="302" r:id="rId4"/>
    <p:sldId id="300" r:id="rId5"/>
    <p:sldId id="295" r:id="rId6"/>
    <p:sldId id="296" r:id="rId7"/>
    <p:sldId id="297" r:id="rId8"/>
    <p:sldId id="298" r:id="rId9"/>
    <p:sldId id="503" r:id="rId10"/>
    <p:sldId id="738" r:id="rId11"/>
    <p:sldId id="301" r:id="rId12"/>
    <p:sldId id="416" r:id="rId13"/>
    <p:sldId id="306" r:id="rId14"/>
    <p:sldId id="397" r:id="rId15"/>
    <p:sldId id="508" r:id="rId16"/>
    <p:sldId id="510" r:id="rId17"/>
    <p:sldId id="511" r:id="rId18"/>
    <p:sldId id="514" r:id="rId19"/>
    <p:sldId id="516" r:id="rId20"/>
    <p:sldId id="515" r:id="rId21"/>
    <p:sldId id="670" r:id="rId22"/>
    <p:sldId id="745" r:id="rId23"/>
    <p:sldId id="642" r:id="rId24"/>
    <p:sldId id="628" r:id="rId25"/>
    <p:sldId id="629" r:id="rId26"/>
    <p:sldId id="630" r:id="rId27"/>
    <p:sldId id="739" r:id="rId28"/>
    <p:sldId id="740" r:id="rId29"/>
    <p:sldId id="741" r:id="rId30"/>
    <p:sldId id="742" r:id="rId31"/>
    <p:sldId id="743" r:id="rId32"/>
    <p:sldId id="744" r:id="rId33"/>
    <p:sldId id="627" r:id="rId34"/>
    <p:sldId id="626" r:id="rId35"/>
    <p:sldId id="620" r:id="rId36"/>
    <p:sldId id="625" r:id="rId37"/>
    <p:sldId id="604" r:id="rId38"/>
    <p:sldId id="598" r:id="rId39"/>
    <p:sldId id="305" r:id="rId4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D2DB9"/>
    <a:srgbClr val="B2B2B2"/>
    <a:srgbClr val="FF9999"/>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71403" autoAdjust="0"/>
  </p:normalViewPr>
  <p:slideViewPr>
    <p:cSldViewPr>
      <p:cViewPr varScale="1">
        <p:scale>
          <a:sx n="84" d="100"/>
          <a:sy n="84" d="100"/>
        </p:scale>
        <p:origin x="1474" y="8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6</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7</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6858001"/>
          </a:xfrm>
          <a:prstGeom prst="rect">
            <a:avLst/>
          </a:prstGeom>
        </p:spPr>
      </p:pic>
      <p:sp>
        <p:nvSpPr>
          <p:cNvPr id="2" name="Title 1"/>
          <p:cNvSpPr>
            <a:spLocks noGrp="1"/>
          </p:cNvSpPr>
          <p:nvPr>
            <p:ph type="title" hasCustomPrompt="1"/>
          </p:nvPr>
        </p:nvSpPr>
        <p:spPr>
          <a:xfrm>
            <a:off x="623888" y="3262831"/>
            <a:ext cx="7886700" cy="82775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4117577"/>
            <a:ext cx="7886700" cy="672451"/>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spTree>
    <p:extLst>
      <p:ext uri="{BB962C8B-B14F-4D97-AF65-F5344CB8AC3E}">
        <p14:creationId xmlns:p14="http://schemas.microsoft.com/office/powerpoint/2010/main" val="366700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825626"/>
            <a:ext cx="7886700" cy="394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1106197"/>
            <a:ext cx="7886700" cy="356843"/>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089125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7"/>
            <a:ext cx="7886700" cy="356843"/>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85465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825626"/>
            <a:ext cx="3886200" cy="3792751"/>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7498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3792802"/>
            <a:ext cx="3886200" cy="1825573"/>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629150" y="1825626"/>
            <a:ext cx="3886200" cy="1825573"/>
          </a:xfrm>
        </p:spPr>
        <p:txBody>
          <a:bodyPr/>
          <a:lstStyle>
            <a:lvl1pPr marL="0" indent="0">
              <a:buNone/>
              <a:defRPr sz="9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942754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2837469"/>
            <a:ext cx="3886200" cy="2780907"/>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004970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628650" y="1815898"/>
            <a:ext cx="3886200" cy="3802265"/>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4629150" y="2837469"/>
            <a:ext cx="3886200" cy="2780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6859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3807094"/>
            <a:ext cx="3886200" cy="1811281"/>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825626"/>
            <a:ext cx="3886200" cy="1833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847706"/>
            <a:ext cx="3886200" cy="1811281"/>
          </a:xfrm>
        </p:spPr>
        <p:txBody>
          <a:bodyPr/>
          <a:lstStyle>
            <a:lvl1pPr marL="0" indent="0">
              <a:buNone/>
              <a:defRPr sz="900" i="1"/>
            </a:lvl1pPr>
          </a:lstStyle>
          <a:p>
            <a:pPr lvl="0"/>
            <a:r>
              <a:rPr lang="en-US" dirty="0"/>
              <a:t>Insert Object</a:t>
            </a:r>
          </a:p>
        </p:txBody>
      </p:sp>
      <p:sp>
        <p:nvSpPr>
          <p:cNvPr id="16" name="Content Placeholder 3"/>
          <p:cNvSpPr>
            <a:spLocks noGrp="1"/>
          </p:cNvSpPr>
          <p:nvPr>
            <p:ph sz="half" idx="15" hasCustomPrompt="1"/>
          </p:nvPr>
        </p:nvSpPr>
        <p:spPr>
          <a:xfrm>
            <a:off x="628650" y="3807094"/>
            <a:ext cx="3886200" cy="1811281"/>
          </a:xfrm>
        </p:spPr>
        <p:txBody>
          <a:bodyPr/>
          <a:lstStyle>
            <a:lvl1pPr marL="0" indent="0">
              <a:buNone/>
              <a:defRPr sz="9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89445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2" y="1825625"/>
            <a:ext cx="3019523"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7" y="1825625"/>
            <a:ext cx="4725775" cy="3792539"/>
          </a:xfrm>
        </p:spPr>
        <p:txBody>
          <a:bodyPr>
            <a:normAutofit/>
          </a:bodyPr>
          <a:lstStyle>
            <a:lvl1pPr marL="0" indent="0">
              <a:buNone/>
              <a:defRPr sz="9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266145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46291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88817"/>
            <a:ext cx="3886200" cy="829347"/>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6"/>
            <a:ext cx="3886200" cy="2963191"/>
          </a:xfrm>
        </p:spPr>
        <p:txBody>
          <a:bodyPr>
            <a:normAutofit/>
          </a:bodyPr>
          <a:lstStyle>
            <a:lvl1pPr marL="0" indent="0">
              <a:buNone/>
              <a:defRPr sz="9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42506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05682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2837467"/>
            <a:ext cx="7886700" cy="213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1"/>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94026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4006392"/>
            <a:ext cx="3886200" cy="1611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5"/>
            <a:ext cx="7886700" cy="2075235"/>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882262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1825625"/>
            <a:ext cx="4970872" cy="288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13402"/>
            <a:ext cx="4970872" cy="90476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4" y="1825625"/>
            <a:ext cx="2802707" cy="3792539"/>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13949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 y="826176"/>
            <a:ext cx="1456944" cy="3218688"/>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69066" y="826176"/>
            <a:ext cx="1944624" cy="3218688"/>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412131" y="826176"/>
            <a:ext cx="2365248" cy="3218688"/>
          </a:xfrm>
          <a:prstGeom prst="rect">
            <a:avLst/>
          </a:prstGeom>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766746" y="826176"/>
            <a:ext cx="1956816" cy="3218688"/>
          </a:xfrm>
          <a:prstGeom prst="rect">
            <a:avLst/>
          </a:prstGeom>
        </p:spPr>
      </p:pic>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21916" y="826176"/>
            <a:ext cx="1499616" cy="3218688"/>
          </a:xfrm>
          <a:prstGeom prst="rect">
            <a:avLst/>
          </a:prstGeom>
        </p:spPr>
      </p:pic>
    </p:spTree>
    <p:extLst>
      <p:ext uri="{BB962C8B-B14F-4D97-AF65-F5344CB8AC3E}">
        <p14:creationId xmlns:p14="http://schemas.microsoft.com/office/powerpoint/2010/main" val="187694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sp>
        <p:nvSpPr>
          <p:cNvPr id="20" name="Picture Placeholder 49"/>
          <p:cNvSpPr>
            <a:spLocks noGrp="1"/>
          </p:cNvSpPr>
          <p:nvPr>
            <p:ph type="pic" sz="quarter" idx="13" hasCustomPrompt="1"/>
          </p:nvPr>
        </p:nvSpPr>
        <p:spPr>
          <a:xfrm>
            <a:off x="0" y="870069"/>
            <a:ext cx="1828800" cy="24384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1828800" y="870069"/>
            <a:ext cx="1828800" cy="24384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3657600" y="870069"/>
            <a:ext cx="1828800" cy="24384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5486400" y="870069"/>
            <a:ext cx="1828800" cy="24384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7315200" y="870069"/>
            <a:ext cx="1828800" cy="24384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26"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Tree>
    <p:extLst>
      <p:ext uri="{BB962C8B-B14F-4D97-AF65-F5344CB8AC3E}">
        <p14:creationId xmlns:p14="http://schemas.microsoft.com/office/powerpoint/2010/main" val="2971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 y="826176"/>
            <a:ext cx="1456944" cy="3218688"/>
          </a:xfrm>
          <a:prstGeom prst="rect">
            <a:avLst/>
          </a:prstGeom>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69066" y="826176"/>
            <a:ext cx="1944624" cy="3218688"/>
          </a:xfrm>
          <a:prstGeom prst="rect">
            <a:avLst/>
          </a:prstGeom>
        </p:spPr>
      </p:pic>
      <p:pic>
        <p:nvPicPr>
          <p:cNvPr id="27" name="Picture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131" y="826176"/>
            <a:ext cx="2365248" cy="3218688"/>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66746" y="826176"/>
            <a:ext cx="1956816" cy="3218688"/>
          </a:xfrm>
          <a:prstGeom prst="rect">
            <a:avLst/>
          </a:prstGeom>
        </p:spPr>
      </p:pic>
      <p:pic>
        <p:nvPicPr>
          <p:cNvPr id="29" name="Picture 2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1916" y="826176"/>
            <a:ext cx="1499616" cy="3218688"/>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1" y="5508531"/>
            <a:ext cx="1221339" cy="908904"/>
          </a:xfrm>
          <a:prstGeom prst="rect">
            <a:avLst/>
          </a:prstGeom>
        </p:spPr>
      </p:pic>
    </p:spTree>
    <p:extLst>
      <p:ext uri="{BB962C8B-B14F-4D97-AF65-F5344CB8AC3E}">
        <p14:creationId xmlns:p14="http://schemas.microsoft.com/office/powerpoint/2010/main" val="52911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sp>
        <p:nvSpPr>
          <p:cNvPr id="20" name="Picture Placeholder 49"/>
          <p:cNvSpPr>
            <a:spLocks noGrp="1"/>
          </p:cNvSpPr>
          <p:nvPr>
            <p:ph type="pic" sz="quarter" idx="13" hasCustomPrompt="1"/>
          </p:nvPr>
        </p:nvSpPr>
        <p:spPr>
          <a:xfrm>
            <a:off x="0" y="870069"/>
            <a:ext cx="1828800" cy="2438400"/>
          </a:xfrm>
          <a:blipFill>
            <a:blip r:embed="rId4"/>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1828800" y="870069"/>
            <a:ext cx="1828800" cy="24384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3657600" y="870069"/>
            <a:ext cx="1828800" cy="24384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5486400" y="870069"/>
            <a:ext cx="1828800" cy="24384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7315200" y="870069"/>
            <a:ext cx="1828800" cy="2438400"/>
          </a:xfrm>
          <a:blipFill>
            <a:blip r:embed="rId8"/>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26"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1" y="5508531"/>
            <a:ext cx="1221339" cy="908904"/>
          </a:xfrm>
          <a:prstGeom prst="rect">
            <a:avLst/>
          </a:prstGeom>
        </p:spPr>
      </p:pic>
    </p:spTree>
    <p:extLst>
      <p:ext uri="{BB962C8B-B14F-4D97-AF65-F5344CB8AC3E}">
        <p14:creationId xmlns:p14="http://schemas.microsoft.com/office/powerpoint/2010/main" val="201827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title" hasCustomPrompt="1"/>
          </p:nvPr>
        </p:nvSpPr>
        <p:spPr>
          <a:xfrm>
            <a:off x="623888" y="3262831"/>
            <a:ext cx="7886700" cy="82775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4117577"/>
            <a:ext cx="7886700" cy="672451"/>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spTree>
    <p:extLst>
      <p:ext uri="{BB962C8B-B14F-4D97-AF65-F5344CB8AC3E}">
        <p14:creationId xmlns:p14="http://schemas.microsoft.com/office/powerpoint/2010/main" val="173878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6858001"/>
          </a:xfrm>
          <a:prstGeom prst="rect">
            <a:avLst/>
          </a:prstGeom>
        </p:spPr>
      </p:pic>
      <p:sp>
        <p:nvSpPr>
          <p:cNvPr id="2" name="Title 1"/>
          <p:cNvSpPr>
            <a:spLocks noGrp="1"/>
          </p:cNvSpPr>
          <p:nvPr>
            <p:ph type="title" hasCustomPrompt="1"/>
          </p:nvPr>
        </p:nvSpPr>
        <p:spPr>
          <a:xfrm>
            <a:off x="623888" y="3262831"/>
            <a:ext cx="7886700" cy="827759"/>
          </a:xfrm>
        </p:spPr>
        <p:txBody>
          <a:bodyPr anchor="b">
            <a:normAutofit/>
          </a:bodyPr>
          <a:lstStyle>
            <a:lvl1pPr>
              <a:defRPr sz="3300" i="0" baseline="0"/>
            </a:lvl1pPr>
          </a:lstStyle>
          <a:p>
            <a:r>
              <a:rPr lang="en-US" dirty="0"/>
              <a:t>Presentation Title</a:t>
            </a:r>
          </a:p>
        </p:txBody>
      </p:sp>
      <p:sp>
        <p:nvSpPr>
          <p:cNvPr id="3" name="Text Placeholder 2"/>
          <p:cNvSpPr>
            <a:spLocks noGrp="1"/>
          </p:cNvSpPr>
          <p:nvPr>
            <p:ph type="body" idx="1" hasCustomPrompt="1"/>
          </p:nvPr>
        </p:nvSpPr>
        <p:spPr>
          <a:xfrm>
            <a:off x="623888" y="4117577"/>
            <a:ext cx="7886700" cy="672451"/>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pic>
        <p:nvPicPr>
          <p:cNvPr id="24" name="Picture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2967" y="470090"/>
            <a:ext cx="906997" cy="1226772"/>
          </a:xfrm>
          <a:prstGeom prst="rect">
            <a:avLst/>
          </a:prstGeom>
        </p:spPr>
      </p:pic>
      <p:pic>
        <p:nvPicPr>
          <p:cNvPr id="25" name="Pictur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31409" y="1095103"/>
            <a:ext cx="1343053" cy="1808180"/>
          </a:xfrm>
          <a:prstGeom prst="rect">
            <a:avLst/>
          </a:prstGeom>
        </p:spPr>
      </p:pic>
      <p:pic>
        <p:nvPicPr>
          <p:cNvPr id="26" name="Picture 25"/>
          <p:cNvPicPr>
            <a:picLocks noChangeAspect="1"/>
          </p:cNvPicPr>
          <p:nvPr userDrawn="1"/>
        </p:nvPicPr>
        <p:blipFill rotWithShape="1">
          <a:blip r:embed="rId7">
            <a:extLst>
              <a:ext uri="{28A0092B-C50C-407E-A947-70E740481C1C}">
                <a14:useLocalDpi xmlns:a14="http://schemas.microsoft.com/office/drawing/2010/main" val="0"/>
              </a:ext>
            </a:extLst>
          </a:blip>
          <a:srcRect l="7771" t="7771"/>
          <a:stretch/>
        </p:blipFill>
        <p:spPr>
          <a:xfrm>
            <a:off x="-2794" y="-4064"/>
            <a:ext cx="2334535" cy="3174743"/>
          </a:xfrm>
          <a:prstGeom prst="rect">
            <a:avLst/>
          </a:prstGeom>
        </p:spPr>
      </p:pic>
      <p:pic>
        <p:nvPicPr>
          <p:cNvPr id="27" name="Picture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00068" y="2785395"/>
            <a:ext cx="1643932" cy="2569825"/>
          </a:xfrm>
          <a:prstGeom prst="rect">
            <a:avLst/>
          </a:prstGeom>
        </p:spPr>
      </p:pic>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spTree>
    <p:extLst>
      <p:ext uri="{BB962C8B-B14F-4D97-AF65-F5344CB8AC3E}">
        <p14:creationId xmlns:p14="http://schemas.microsoft.com/office/powerpoint/2010/main" val="24384297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image" Target="../media/image2.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802.11-17/1551r0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a:t>
            </a:r>
            <a:r>
              <a:rPr lang="en-US" sz="1600" b="1" dirty="0" smtClean="0">
                <a:latin typeface="Arial" pitchFamily="34" charset="0"/>
              </a:rPr>
              <a:t>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428825"/>
            <a:ext cx="78867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385322" y="6205392"/>
            <a:ext cx="486659" cy="365125"/>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pic>
        <p:nvPicPr>
          <p:cNvPr id="12" name="Picture 11"/>
          <p:cNvPicPr>
            <a:picLocks noChangeAspect="1"/>
          </p:cNvPicPr>
          <p:nvPr userDrawn="1"/>
        </p:nvPicPr>
        <p:blipFill rotWithShape="1">
          <a:blip r:embed="rId2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4" name="Picture 13"/>
          <p:cNvPicPr>
            <a:picLocks noChangeAspect="1"/>
          </p:cNvPicPr>
          <p:nvPr userDrawn="1"/>
        </p:nvPicPr>
        <p:blipFill rotWithShape="1">
          <a:blip r:embed="rId2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spTree>
    <p:extLst>
      <p:ext uri="{BB962C8B-B14F-4D97-AF65-F5344CB8AC3E}">
        <p14:creationId xmlns:p14="http://schemas.microsoft.com/office/powerpoint/2010/main" val="2694960569"/>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hdr="0" ftr="0" dt="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grouper.ieee.org/groups/802/Communications/16_06/R1-166040.zip" TargetMode="External"/><Relationship Id="rId2" Type="http://schemas.openxmlformats.org/officeDocument/2006/relationships/hyperlink" Target="https://mentor.ieee.org/802.19/dcn/16/19-16-0037-09-0000-laa-comments.pdf" TargetMode="External"/><Relationship Id="rId1" Type="http://schemas.openxmlformats.org/officeDocument/2006/relationships/slideLayout" Target="../slideLayouts/slideLayout2.xml"/><Relationship Id="rId4" Type="http://schemas.openxmlformats.org/officeDocument/2006/relationships/hyperlink" Target="http://grouper.ieee.org/groups/802/Communications/16_08/802_to_3GPP_01AUG_2016_Liaison_r01.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16/11-16-1263-00-0000-what-should-802-11-wg-do-about-the-ed-related-request-from-3gpp-ran1.pptx" TargetMode="External"/><Relationship Id="rId2" Type="http://schemas.openxmlformats.org/officeDocument/2006/relationships/hyperlink" Target="https://mentor.ieee.org/802.19/dcn/16/19-16-0110-00-0000-a-discussion-of-ed-pd.ppt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rouper.ieee.org/groups/802/Communications/16_11/R1-1613770.zip" TargetMode="External"/><Relationship Id="rId2" Type="http://schemas.openxmlformats.org/officeDocument/2006/relationships/hyperlink" Target="https://mentor.ieee.org/802-ec/dcn/16/ec-16-0203-00-00EC-802-to-3gpp-ran1-liaison-14nov2016.pdf" TargetMode="External"/><Relationship Id="rId1" Type="http://schemas.openxmlformats.org/officeDocument/2006/relationships/slideLayout" Target="../slideLayouts/slideLayout2.xml"/><Relationship Id="rId4" Type="http://schemas.openxmlformats.org/officeDocument/2006/relationships/hyperlink" Target="https://mentor.ieee.org/802-ec/dcn/17/ec-17-0064-00-00EC-802-to-3gpp-ran-ran1-ran4-liaison-statemen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17/11-17-0634-04-0000-proposed-ls-to-etsi-bran-wrt-802-11-exception.docx" TargetMode="External"/><Relationship Id="rId2" Type="http://schemas.openxmlformats.org/officeDocument/2006/relationships/hyperlink" Target="https://mentor.ieee.org/802.11/dcn/17/11-17-0738-02-0000-proposed-ls-to-3gpp-ran4-on-sir-for-below-ed-tests.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mailto:dr.shahid.mumtaz@ieee.org" TargetMode="External"/><Relationship Id="rId2" Type="http://schemas.openxmlformats.org/officeDocument/2006/relationships/hyperlink" Target="mailto:anwer.aldulaimi@ieee.org" TargetMode="External"/><Relationship Id="rId1" Type="http://schemas.openxmlformats.org/officeDocument/2006/relationships/slideLayout" Target="../slideLayouts/slideLayout11.xml"/><Relationship Id="rId5" Type="http://schemas.openxmlformats.org/officeDocument/2006/relationships/hyperlink" Target="mailto:n.orlando@ieee.org" TargetMode="External"/><Relationship Id="rId4" Type="http://schemas.openxmlformats.org/officeDocument/2006/relationships/hyperlink" Target="mailto:q.ni@lancaster.ac.u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hyperlink" Target="mailto:anwer.a-dulaimi@ieee.org" TargetMode="Externa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comsoc.org/comstandardsma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standardsuniversity.org/e-magazine/september-2017/trade-off-innovation-regulation-unlicensed-spectru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2.xml"/><Relationship Id="rId4" Type="http://schemas.openxmlformats.org/officeDocument/2006/relationships/hyperlink" Target="development.standards.ieee.org/myproject/Public/mytools/mob/slideset.pp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Hawaii </a:t>
            </a:r>
            <a:r>
              <a:rPr lang="en-US" dirty="0" smtClean="0">
                <a:solidFill>
                  <a:schemeClr val="accent6"/>
                </a:solidFill>
              </a:rPr>
              <a:t>in </a:t>
            </a:r>
            <a:r>
              <a:rPr lang="en-US" dirty="0" smtClean="0">
                <a:solidFill>
                  <a:schemeClr val="accent6"/>
                </a:solidFill>
              </a:rPr>
              <a:t>November </a:t>
            </a:r>
            <a:r>
              <a:rPr lang="en-US" dirty="0" smtClean="0">
                <a:solidFill>
                  <a:schemeClr val="accent6"/>
                </a:solidFill>
              </a:rPr>
              <a:t>2017</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3 October 2017</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4027513"/>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Discuss possibility of “less rules and more innovation”</a:t>
            </a:r>
          </a:p>
          <a:p>
            <a:pPr lvl="3"/>
            <a:r>
              <a:rPr lang="en-AU" dirty="0" smtClean="0"/>
              <a:t>Discuss related paper on principles for HS</a:t>
            </a:r>
          </a:p>
          <a:p>
            <a:pPr lvl="3"/>
            <a:r>
              <a:rPr lang="en-AU" dirty="0" smtClean="0"/>
              <a:t>Review activities in IEEE 1932.1</a:t>
            </a:r>
          </a:p>
          <a:p>
            <a:pPr lvl="3"/>
            <a:r>
              <a:rPr lang="en-AU" dirty="0" smtClean="0"/>
              <a:t>Highlight recent IEEE articles</a:t>
            </a:r>
            <a:endParaRPr lang="en-AU" dirty="0" smtClean="0"/>
          </a:p>
          <a:p>
            <a:pPr lvl="3"/>
            <a:r>
              <a:rPr lang="en-AU" dirty="0" smtClean="0"/>
              <a:t>…</a:t>
            </a:r>
          </a:p>
          <a:p>
            <a:pPr lvl="1"/>
            <a:r>
              <a:rPr lang="en-AU" dirty="0" smtClean="0"/>
              <a:t>Other business</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a:t>Coexistence SC </a:t>
            </a:r>
            <a:r>
              <a:rPr lang="en-AU" dirty="0" smtClean="0"/>
              <a:t>will consider approval of the </a:t>
            </a:r>
            <a:r>
              <a:rPr lang="en-AU" i="1" dirty="0" smtClean="0"/>
              <a:t>Coexistence SC </a:t>
            </a:r>
            <a:r>
              <a:rPr lang="en-AU" dirty="0" smtClean="0"/>
              <a:t>meeting minutes from </a:t>
            </a:r>
            <a:r>
              <a:rPr lang="en-AU" dirty="0" smtClean="0"/>
              <a:t>Hawaii</a:t>
            </a:r>
            <a:endParaRPr lang="en-AU" dirty="0"/>
          </a:p>
        </p:txBody>
      </p:sp>
      <p:sp>
        <p:nvSpPr>
          <p:cNvPr id="3" name="Content Placeholder 2"/>
          <p:cNvSpPr>
            <a:spLocks noGrp="1"/>
          </p:cNvSpPr>
          <p:nvPr>
            <p:ph idx="1"/>
          </p:nvPr>
        </p:nvSpPr>
        <p:spPr/>
        <p:txBody>
          <a:bodyPr/>
          <a:lstStyle/>
          <a:p>
            <a:pPr lvl="1"/>
            <a:r>
              <a:rPr lang="en-AU" dirty="0" smtClean="0"/>
              <a:t>Guido Hiertz (</a:t>
            </a:r>
            <a:r>
              <a:rPr lang="en-AU" dirty="0"/>
              <a:t>E</a:t>
            </a:r>
            <a:r>
              <a:rPr lang="en-AU" dirty="0" smtClean="0"/>
              <a:t>ricsson) kindly took notes for the </a:t>
            </a:r>
            <a:r>
              <a:rPr lang="en-AU" i="1" dirty="0"/>
              <a:t>Coexistence SC </a:t>
            </a:r>
            <a:r>
              <a:rPr lang="en-AU" dirty="0" smtClean="0"/>
              <a:t>at the </a:t>
            </a:r>
            <a:r>
              <a:rPr lang="en-AU" dirty="0" smtClean="0"/>
              <a:t>Hawaii </a:t>
            </a:r>
            <a:r>
              <a:rPr lang="en-AU" dirty="0" smtClean="0"/>
              <a:t>meeting in </a:t>
            </a:r>
            <a:r>
              <a:rPr lang="en-AU" dirty="0" smtClean="0"/>
              <a:t>Sept </a:t>
            </a:r>
            <a:r>
              <a:rPr lang="en-AU" dirty="0" smtClean="0"/>
              <a:t>2017</a:t>
            </a:r>
          </a:p>
          <a:p>
            <a:pPr lvl="1"/>
            <a:r>
              <a:rPr lang="en-AU" dirty="0" smtClean="0"/>
              <a:t>The notes are available on Mentor:</a:t>
            </a:r>
          </a:p>
          <a:p>
            <a:pPr lvl="2"/>
            <a:r>
              <a:rPr lang="en-AU" dirty="0" smtClean="0">
                <a:solidFill>
                  <a:srgbClr val="FF0000"/>
                </a:solidFill>
              </a:rPr>
              <a:t>11-17-xxxx-00</a:t>
            </a:r>
            <a:endParaRPr lang="en-AU" dirty="0" smtClean="0">
              <a:solidFill>
                <a:srgbClr val="FF0000"/>
              </a:solidFill>
            </a:endParaRPr>
          </a:p>
          <a:p>
            <a:pPr lvl="1"/>
            <a:r>
              <a:rPr lang="en-AU" dirty="0" smtClean="0"/>
              <a:t>Are there any objections to approval of these notes as the minutes of the meeting by consent?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3434578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Some history of why we are here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dirty="0"/>
              <a:t>A number of liaisons between IEEE 802 and 3GPP left the </a:t>
            </a:r>
            <a:r>
              <a:rPr lang="en-GB" i="1" dirty="0"/>
              <a:t>PDED issue </a:t>
            </a:r>
            <a:r>
              <a:rPr lang="en-GB" dirty="0"/>
              <a:t>open as of September 2016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cxnSp>
        <p:nvCxnSpPr>
          <p:cNvPr id="7" name="Straight Arrow Connector 6"/>
          <p:cNvCxnSpPr/>
          <p:nvPr/>
        </p:nvCxnSpPr>
        <p:spPr bwMode="auto">
          <a:xfrm>
            <a:off x="838200" y="2057400"/>
            <a:ext cx="0" cy="4191000"/>
          </a:xfrm>
          <a:prstGeom prst="straightConnector1">
            <a:avLst/>
          </a:prstGeom>
          <a:solidFill>
            <a:schemeClr val="accent1"/>
          </a:solidFill>
          <a:ln w="57150" cap="flat" cmpd="sng" algn="ctr">
            <a:solidFill>
              <a:schemeClr val="accent2"/>
            </a:solidFill>
            <a:prstDash val="solid"/>
            <a:round/>
            <a:headEnd type="none" w="sm" len="sm"/>
            <a:tailEnd type="arrow"/>
          </a:ln>
          <a:effectLst/>
        </p:spPr>
      </p:cxnSp>
      <p:sp>
        <p:nvSpPr>
          <p:cNvPr id="8" name="Rectangle 7"/>
          <p:cNvSpPr/>
          <p:nvPr/>
        </p:nvSpPr>
        <p:spPr bwMode="auto">
          <a:xfrm>
            <a:off x="838200" y="20574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Mar</a:t>
            </a:r>
            <a:r>
              <a:rPr kumimoji="0" lang="en-AU" sz="1600" b="1" i="0" u="none" strike="noStrike" cap="none" normalizeH="0" dirty="0" smtClean="0">
                <a:ln>
                  <a:noFill/>
                </a:ln>
                <a:solidFill>
                  <a:schemeClr val="accent2"/>
                </a:solidFill>
                <a:effectLst/>
                <a:latin typeface="+mj-lt"/>
              </a:rPr>
              <a:t> 2016</a:t>
            </a:r>
            <a:endParaRPr kumimoji="0" lang="en-AU" sz="1600" b="1" i="0" u="none" strike="noStrike" cap="none" normalizeH="0" baseline="0" dirty="0" smtClean="0">
              <a:ln>
                <a:noFill/>
              </a:ln>
              <a:solidFill>
                <a:schemeClr val="accent2"/>
              </a:solidFill>
              <a:effectLst/>
              <a:latin typeface="+mj-lt"/>
            </a:endParaRPr>
          </a:p>
        </p:txBody>
      </p:sp>
      <p:sp>
        <p:nvSpPr>
          <p:cNvPr id="9" name="Rectangle 8"/>
          <p:cNvSpPr/>
          <p:nvPr/>
        </p:nvSpPr>
        <p:spPr bwMode="auto">
          <a:xfrm>
            <a:off x="838200" y="32766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Jun </a:t>
            </a:r>
            <a:r>
              <a:rPr kumimoji="0" lang="en-AU" sz="1600" b="1" i="0" u="none" strike="noStrike" cap="none" normalizeH="0" dirty="0" smtClean="0">
                <a:ln>
                  <a:noFill/>
                </a:ln>
                <a:solidFill>
                  <a:schemeClr val="accent2"/>
                </a:solidFill>
                <a:effectLst/>
                <a:latin typeface="+mj-lt"/>
              </a:rPr>
              <a:t>2016</a:t>
            </a:r>
            <a:endParaRPr kumimoji="0" lang="en-AU" sz="1600" b="1" i="0" u="none" strike="noStrike" cap="none" normalizeH="0" baseline="0" dirty="0" smtClean="0">
              <a:ln>
                <a:noFill/>
              </a:ln>
              <a:solidFill>
                <a:schemeClr val="accent2"/>
              </a:solidFill>
              <a:effectLst/>
              <a:latin typeface="+mj-lt"/>
            </a:endParaRPr>
          </a:p>
        </p:txBody>
      </p:sp>
      <p:sp>
        <p:nvSpPr>
          <p:cNvPr id="10" name="Rectangle 9"/>
          <p:cNvSpPr/>
          <p:nvPr/>
        </p:nvSpPr>
        <p:spPr bwMode="auto">
          <a:xfrm>
            <a:off x="838200" y="44958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Aug </a:t>
            </a:r>
            <a:r>
              <a:rPr kumimoji="0" lang="en-AU" sz="1600" b="1" i="0" u="none" strike="noStrike" cap="none" normalizeH="0" dirty="0" smtClean="0">
                <a:ln>
                  <a:noFill/>
                </a:ln>
                <a:solidFill>
                  <a:schemeClr val="accent2"/>
                </a:solidFill>
                <a:effectLst/>
                <a:latin typeface="+mj-lt"/>
              </a:rPr>
              <a:t>2016</a:t>
            </a:r>
            <a:endParaRPr kumimoji="0" lang="en-AU" sz="1600" b="1" i="0" u="none" strike="noStrike" cap="none" normalizeH="0" baseline="0" dirty="0" smtClean="0">
              <a:ln>
                <a:noFill/>
              </a:ln>
              <a:solidFill>
                <a:schemeClr val="accent2"/>
              </a:solidFill>
              <a:effectLst/>
              <a:latin typeface="+mj-lt"/>
            </a:endParaRPr>
          </a:p>
        </p:txBody>
      </p:sp>
      <p:sp>
        <p:nvSpPr>
          <p:cNvPr id="11" name="Rectangle 10"/>
          <p:cNvSpPr/>
          <p:nvPr/>
        </p:nvSpPr>
        <p:spPr bwMode="auto">
          <a:xfrm>
            <a:off x="2057400" y="20574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GB" sz="1600" dirty="0">
                <a:latin typeface="+mj-lt"/>
              </a:rPr>
              <a:t>Mar 2016: IEEE 802 requested (</a:t>
            </a:r>
            <a:r>
              <a:rPr lang="en-GB" sz="1600" dirty="0">
                <a:latin typeface="+mj-lt"/>
                <a:hlinkClick r:id="rId2"/>
              </a:rPr>
              <a:t>19-16-0037-09</a:t>
            </a:r>
            <a:r>
              <a:rPr lang="en-GB" sz="1600" dirty="0">
                <a:latin typeface="+mj-lt"/>
              </a:rPr>
              <a:t> ) that 3GPP RAN1 make LAA more sensitive to 802.11 transmissions, using either PD/ED similar to IEEE 802.11ac or ED of -77dBm</a:t>
            </a:r>
          </a:p>
        </p:txBody>
      </p:sp>
      <p:sp>
        <p:nvSpPr>
          <p:cNvPr id="12" name="Rectangle 11"/>
          <p:cNvSpPr/>
          <p:nvPr/>
        </p:nvSpPr>
        <p:spPr bwMode="auto">
          <a:xfrm>
            <a:off x="2057400" y="32766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3GPP RAN1 rejected (</a:t>
            </a:r>
            <a:r>
              <a:rPr lang="en-AU" sz="1600" dirty="0">
                <a:latin typeface="+mj-lt"/>
                <a:hlinkClick r:id="rId3"/>
              </a:rPr>
              <a:t>R1-166040</a:t>
            </a:r>
            <a:r>
              <a:rPr lang="en-AU" sz="1600" dirty="0">
                <a:latin typeface="+mj-lt"/>
              </a:rPr>
              <a:t>) IEEE 802’s  request on the basis that they had considerable debate and decided there was not a problem with an ED of -72dBm; they also requested that IEEE 802.11ax adopt the </a:t>
            </a:r>
            <a:r>
              <a:rPr lang="en-AU" sz="1600" dirty="0" smtClean="0">
                <a:latin typeface="+mj-lt"/>
              </a:rPr>
              <a:t>same mechanism</a:t>
            </a:r>
            <a:endParaRPr lang="en-AU" sz="1600" dirty="0">
              <a:latin typeface="+mj-lt"/>
            </a:endParaRPr>
          </a:p>
        </p:txBody>
      </p:sp>
      <p:sp>
        <p:nvSpPr>
          <p:cNvPr id="13" name="Rectangle 12"/>
          <p:cNvSpPr/>
          <p:nvPr/>
        </p:nvSpPr>
        <p:spPr bwMode="auto">
          <a:xfrm>
            <a:off x="2057400" y="44958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i="1" dirty="0" smtClean="0">
                <a:latin typeface="+mj-lt"/>
              </a:rPr>
              <a:t>IEEE 802 noted (</a:t>
            </a:r>
            <a:r>
              <a:rPr lang="en-AU" sz="1600" i="1" dirty="0" smtClean="0">
                <a:latin typeface="+mj-lt"/>
                <a:hlinkClick r:id="rId4"/>
              </a:rPr>
              <a:t>IEEE 802 liaison to 3GPP RAN</a:t>
            </a:r>
            <a:r>
              <a:rPr lang="en-AU" sz="1600" i="1" dirty="0" smtClean="0">
                <a:latin typeface="+mj-lt"/>
              </a:rPr>
              <a:t>) 3GPP RAN1’s simulations (issue 3) were based on invalid assumptions &amp; asked them to use more realistic assumptions; but did not respond to request that 802.11ax adopt an ED of -72dBm </a:t>
            </a:r>
            <a:endParaRPr lang="en-AU" sz="1600" i="1" dirty="0">
              <a:latin typeface="+mj-lt"/>
            </a:endParaRPr>
          </a:p>
        </p:txBody>
      </p:sp>
      <p:sp>
        <p:nvSpPr>
          <p:cNvPr id="17" name="Rectangle 16"/>
          <p:cNvSpPr/>
          <p:nvPr/>
        </p:nvSpPr>
        <p:spPr bwMode="auto">
          <a:xfrm>
            <a:off x="838200" y="57150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Sept </a:t>
            </a:r>
            <a:r>
              <a:rPr kumimoji="0" lang="en-AU" sz="1600" b="1" i="0" u="none" strike="noStrike" cap="none" normalizeH="0" dirty="0" smtClean="0">
                <a:ln>
                  <a:noFill/>
                </a:ln>
                <a:solidFill>
                  <a:schemeClr val="accent2"/>
                </a:solidFill>
                <a:effectLst/>
                <a:latin typeface="+mj-lt"/>
              </a:rPr>
              <a:t>2016</a:t>
            </a:r>
            <a:endParaRPr kumimoji="0" lang="en-AU" sz="1600" b="1" i="0" u="none" strike="noStrike" cap="none" normalizeH="0" baseline="0" dirty="0" smtClean="0">
              <a:ln>
                <a:noFill/>
              </a:ln>
              <a:solidFill>
                <a:schemeClr val="accent2"/>
              </a:solidFill>
              <a:effectLst/>
              <a:latin typeface="+mj-lt"/>
            </a:endParaRPr>
          </a:p>
        </p:txBody>
      </p:sp>
      <p:sp>
        <p:nvSpPr>
          <p:cNvPr id="18" name="Rectangle 17"/>
          <p:cNvSpPr/>
          <p:nvPr/>
        </p:nvSpPr>
        <p:spPr bwMode="auto">
          <a:xfrm>
            <a:off x="2057400" y="57150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b="1" dirty="0" smtClean="0">
                <a:latin typeface="+mj-lt"/>
              </a:rPr>
              <a:t>PDED issue open</a:t>
            </a:r>
            <a:endParaRPr lang="en-AU" sz="1600" b="1" dirty="0">
              <a:latin typeface="+mj-lt"/>
            </a:endParaRPr>
          </a:p>
        </p:txBody>
      </p:sp>
    </p:spTree>
    <p:extLst>
      <p:ext uri="{BB962C8B-B14F-4D97-AF65-F5344CB8AC3E}">
        <p14:creationId xmlns:p14="http://schemas.microsoft.com/office/powerpoint/2010/main" val="3706716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i="1" dirty="0" smtClean="0"/>
              <a:t>PDED ad hoc </a:t>
            </a:r>
            <a:r>
              <a:rPr lang="en-AU" dirty="0" smtClean="0"/>
              <a:t>was formed in Sept 2016 to respond to RAN1 request that </a:t>
            </a:r>
            <a:r>
              <a:rPr lang="en-GB" dirty="0" smtClean="0"/>
              <a:t>802.11ax adopt an ED of -72dBm</a:t>
            </a:r>
            <a:endParaRPr lang="en-AU" dirty="0"/>
          </a:p>
        </p:txBody>
      </p:sp>
      <p:sp>
        <p:nvSpPr>
          <p:cNvPr id="3" name="Content Placeholder 2"/>
          <p:cNvSpPr>
            <a:spLocks noGrp="1"/>
          </p:cNvSpPr>
          <p:nvPr>
            <p:ph idx="1"/>
          </p:nvPr>
        </p:nvSpPr>
        <p:spPr/>
        <p:txBody>
          <a:bodyPr/>
          <a:lstStyle/>
          <a:p>
            <a:r>
              <a:rPr lang="en-AU" dirty="0" smtClean="0"/>
              <a:t>Formation docs </a:t>
            </a:r>
            <a:r>
              <a:rPr lang="en-AU" dirty="0"/>
              <a:t>from Sept 2016</a:t>
            </a:r>
            <a:endParaRPr lang="en-AU" dirty="0">
              <a:hlinkClick r:id="rId2"/>
            </a:endParaRPr>
          </a:p>
          <a:p>
            <a:pPr lvl="1"/>
            <a:r>
              <a:rPr lang="en-AU" dirty="0">
                <a:hlinkClick r:id="rId2"/>
              </a:rPr>
              <a:t>19-16-0110-00</a:t>
            </a:r>
            <a:r>
              <a:rPr lang="en-AU" dirty="0"/>
              <a:t> described the </a:t>
            </a:r>
            <a:r>
              <a:rPr lang="en-AU" i="1" dirty="0"/>
              <a:t>PDED issue </a:t>
            </a:r>
            <a:r>
              <a:rPr lang="en-AU" dirty="0"/>
              <a:t>for IEEE 802.19 WG and a variety of possible responses </a:t>
            </a:r>
          </a:p>
          <a:p>
            <a:pPr lvl="1"/>
            <a:r>
              <a:rPr lang="en-AU" dirty="0">
                <a:hlinkClick r:id="rId3"/>
              </a:rPr>
              <a:t>11-16-1263-00</a:t>
            </a:r>
            <a:r>
              <a:rPr lang="en-AU" dirty="0"/>
              <a:t> summarised </a:t>
            </a:r>
            <a:r>
              <a:rPr lang="en-AU" i="1" dirty="0"/>
              <a:t>the PDED issue </a:t>
            </a:r>
            <a:r>
              <a:rPr lang="en-AU" dirty="0"/>
              <a:t>for the IEEE 802.11 WG and this directly led to the </a:t>
            </a:r>
            <a:r>
              <a:rPr lang="en-AU" i="1" dirty="0"/>
              <a:t>PDED ad hoc </a:t>
            </a:r>
            <a:r>
              <a:rPr lang="en-AU" dirty="0" smtClean="0"/>
              <a:t>formation</a:t>
            </a:r>
          </a:p>
          <a:p>
            <a:pPr lvl="2"/>
            <a:endParaRPr lang="en-AU" dirty="0" smtClean="0"/>
          </a:p>
          <a:p>
            <a:pPr lvl="1"/>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1449182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PDED ad hoc </a:t>
            </a:r>
            <a:r>
              <a:rPr lang="en-AU" dirty="0" smtClean="0"/>
              <a:t>sent LS’s to and received LS’s from 3GPP RAN1</a:t>
            </a:r>
            <a:endParaRPr lang="en-AU" dirty="0"/>
          </a:p>
        </p:txBody>
      </p:sp>
      <p:sp>
        <p:nvSpPr>
          <p:cNvPr id="3" name="Content Placeholder 2"/>
          <p:cNvSpPr>
            <a:spLocks noGrp="1"/>
          </p:cNvSpPr>
          <p:nvPr>
            <p:ph idx="1"/>
          </p:nvPr>
        </p:nvSpPr>
        <p:spPr/>
        <p:txBody>
          <a:bodyPr/>
          <a:lstStyle/>
          <a:p>
            <a:r>
              <a:rPr lang="en-AU" dirty="0" smtClean="0"/>
              <a:t>LS’s to/from 3GPP RAN1</a:t>
            </a:r>
          </a:p>
          <a:p>
            <a:pPr lvl="1"/>
            <a:r>
              <a:rPr lang="en-AU" b="1" dirty="0" smtClean="0"/>
              <a:t>Nov 2016</a:t>
            </a:r>
            <a:r>
              <a:rPr lang="en-AU" dirty="0" smtClean="0"/>
              <a:t>: </a:t>
            </a:r>
            <a:r>
              <a:rPr lang="en-AU" i="1" dirty="0"/>
              <a:t>PDED ad hoc </a:t>
            </a:r>
            <a:r>
              <a:rPr lang="en-AU" dirty="0" smtClean="0"/>
              <a:t>sent a </a:t>
            </a:r>
            <a:r>
              <a:rPr lang="en-AU" dirty="0" smtClean="0">
                <a:hlinkClick r:id="rId2"/>
              </a:rPr>
              <a:t>LS</a:t>
            </a:r>
            <a:r>
              <a:rPr lang="en-AU" dirty="0" smtClean="0"/>
              <a:t> to RAN1 explaining </a:t>
            </a:r>
            <a:r>
              <a:rPr lang="en-AU" dirty="0"/>
              <a:t>why the </a:t>
            </a:r>
            <a:r>
              <a:rPr lang="en-AU" dirty="0" smtClean="0"/>
              <a:t>RAN1 </a:t>
            </a:r>
            <a:r>
              <a:rPr lang="en-AU" dirty="0"/>
              <a:t>request that 802.11ax adopt ED = -72dBm does not make sense </a:t>
            </a:r>
            <a:r>
              <a:rPr lang="en-AU" dirty="0" smtClean="0"/>
              <a:t>and requesting RAN1 to adopt PD for LAA</a:t>
            </a:r>
          </a:p>
          <a:p>
            <a:pPr lvl="1"/>
            <a:r>
              <a:rPr lang="en-AU" b="1" dirty="0" smtClean="0"/>
              <a:t>Nov 2016</a:t>
            </a:r>
            <a:r>
              <a:rPr lang="en-AU" dirty="0" smtClean="0"/>
              <a:t>: RAN1 responded </a:t>
            </a:r>
            <a:r>
              <a:rPr lang="en-AU" dirty="0"/>
              <a:t>with a </a:t>
            </a:r>
            <a:r>
              <a:rPr lang="en-AU" dirty="0">
                <a:hlinkClick r:id="rId3"/>
              </a:rPr>
              <a:t>LS</a:t>
            </a:r>
            <a:r>
              <a:rPr lang="en-AU" dirty="0"/>
              <a:t> (see issues 13 &amp; 14) </a:t>
            </a:r>
            <a:r>
              <a:rPr lang="en-AU" dirty="0" smtClean="0"/>
              <a:t>that  rejected </a:t>
            </a:r>
            <a:r>
              <a:rPr lang="en-AU" i="1" dirty="0" smtClean="0"/>
              <a:t>PDED ad </a:t>
            </a:r>
            <a:r>
              <a:rPr lang="en-AU" i="1" dirty="0" err="1" smtClean="0"/>
              <a:t>hoc</a:t>
            </a:r>
            <a:r>
              <a:rPr lang="en-AU" dirty="0" err="1" smtClean="0"/>
              <a:t>’s</a:t>
            </a:r>
            <a:r>
              <a:rPr lang="en-AU" dirty="0" smtClean="0"/>
              <a:t> request  </a:t>
            </a:r>
            <a:r>
              <a:rPr lang="en-GB" dirty="0"/>
              <a:t>to </a:t>
            </a:r>
            <a:r>
              <a:rPr lang="en-AU" dirty="0"/>
              <a:t>consider use of PD in LAA </a:t>
            </a:r>
            <a:r>
              <a:rPr lang="en-AU" dirty="0" smtClean="0"/>
              <a:t>but did hint there was some possibility of RAN4 testing to resolve disagreements</a:t>
            </a:r>
          </a:p>
          <a:p>
            <a:pPr lvl="1"/>
            <a:r>
              <a:rPr lang="en-AU" b="1" dirty="0" smtClean="0"/>
              <a:t>Mar 2017</a:t>
            </a:r>
            <a:r>
              <a:rPr lang="en-AU" dirty="0" smtClean="0"/>
              <a:t>: </a:t>
            </a:r>
            <a:r>
              <a:rPr lang="en-AU" i="1" dirty="0" smtClean="0"/>
              <a:t>PDED ad hoc </a:t>
            </a:r>
            <a:r>
              <a:rPr lang="en-AU" dirty="0" smtClean="0"/>
              <a:t>noted in a </a:t>
            </a:r>
            <a:r>
              <a:rPr lang="en-GB" dirty="0"/>
              <a:t> </a:t>
            </a:r>
            <a:r>
              <a:rPr lang="en-GB" dirty="0" smtClean="0">
                <a:hlinkClick r:id="rId4"/>
              </a:rPr>
              <a:t>LS</a:t>
            </a:r>
            <a:r>
              <a:rPr lang="en-GB" dirty="0" smtClean="0"/>
              <a:t> to RAN1 </a:t>
            </a:r>
            <a:r>
              <a:rPr lang="en-AU" dirty="0" smtClean="0"/>
              <a:t>that there were ongoing disagreements and  requested confirmation they </a:t>
            </a:r>
            <a:r>
              <a:rPr lang="en-AU" dirty="0"/>
              <a:t>c</a:t>
            </a:r>
            <a:r>
              <a:rPr lang="en-AU" dirty="0" smtClean="0"/>
              <a:t>ould be resolved by RAN4 defined testing</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84526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PDED ad hoc also sent LS’s to 3GPP RAN4 and ETSI BRAN</a:t>
            </a:r>
            <a:endParaRPr lang="en-AU" dirty="0"/>
          </a:p>
        </p:txBody>
      </p:sp>
      <p:sp>
        <p:nvSpPr>
          <p:cNvPr id="3" name="Content Placeholder 2"/>
          <p:cNvSpPr>
            <a:spLocks noGrp="1"/>
          </p:cNvSpPr>
          <p:nvPr>
            <p:ph idx="1"/>
          </p:nvPr>
        </p:nvSpPr>
        <p:spPr/>
        <p:txBody>
          <a:bodyPr/>
          <a:lstStyle/>
          <a:p>
            <a:r>
              <a:rPr lang="en-AU" dirty="0" smtClean="0"/>
              <a:t>LS’s to 3GPP RAN4</a:t>
            </a:r>
          </a:p>
          <a:p>
            <a:pPr lvl="1"/>
            <a:r>
              <a:rPr lang="en-AU" b="1" dirty="0" smtClean="0"/>
              <a:t>May 2017</a:t>
            </a:r>
            <a:r>
              <a:rPr lang="en-AU" dirty="0" smtClean="0"/>
              <a:t>: </a:t>
            </a:r>
            <a:r>
              <a:rPr lang="en-AU" i="1" dirty="0" smtClean="0"/>
              <a:t>PDED ad hoc </a:t>
            </a:r>
            <a:r>
              <a:rPr lang="en-AU" dirty="0" smtClean="0"/>
              <a:t>sent a </a:t>
            </a:r>
            <a:r>
              <a:rPr lang="en-AU" dirty="0" smtClean="0">
                <a:hlinkClick r:id="rId2"/>
              </a:rPr>
              <a:t>LS</a:t>
            </a:r>
            <a:r>
              <a:rPr lang="en-AU" dirty="0" smtClean="0"/>
              <a:t> to RAN4 </a:t>
            </a:r>
            <a:r>
              <a:rPr lang="en-GB" dirty="0" smtClean="0"/>
              <a:t>recommending RAN4 consider an SIR level of 0 dB for their “Below ED” test configuration</a:t>
            </a:r>
            <a:endParaRPr lang="en-AU" dirty="0" smtClean="0"/>
          </a:p>
          <a:p>
            <a:r>
              <a:rPr lang="en-AU" dirty="0" smtClean="0"/>
              <a:t>LS’s to ETSI BRAN</a:t>
            </a:r>
          </a:p>
          <a:p>
            <a:pPr lvl="1"/>
            <a:r>
              <a:rPr lang="en-AU" b="1" dirty="0" smtClean="0"/>
              <a:t>May 2017</a:t>
            </a:r>
            <a:r>
              <a:rPr lang="en-AU" dirty="0" smtClean="0"/>
              <a:t>: </a:t>
            </a:r>
            <a:r>
              <a:rPr lang="en-AU" i="1" dirty="0" smtClean="0"/>
              <a:t>PDED ad hoc </a:t>
            </a:r>
            <a:r>
              <a:rPr lang="en-AU" dirty="0" smtClean="0"/>
              <a:t>sent a </a:t>
            </a:r>
            <a:r>
              <a:rPr lang="en-AU" dirty="0" smtClean="0">
                <a:hlinkClick r:id="rId3"/>
              </a:rPr>
              <a:t>LS</a:t>
            </a:r>
            <a:r>
              <a:rPr lang="en-AU" dirty="0" smtClean="0"/>
              <a:t> to ESTI BRAN </a:t>
            </a:r>
            <a:r>
              <a:rPr lang="en-GB" dirty="0" smtClean="0"/>
              <a:t>recommending that the upcoming revision of EN 301 893 should maintain the existing dual threshold option, and extend its applicability to IEEE 802.11ax</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1181415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May 2017, it was agreed to transition the </a:t>
            </a:r>
            <a:r>
              <a:rPr lang="en-AU" i="1" dirty="0" smtClean="0"/>
              <a:t>PDED ad hoc</a:t>
            </a:r>
            <a:r>
              <a:rPr lang="en-AU" dirty="0" smtClean="0"/>
              <a:t> to the </a:t>
            </a:r>
            <a:r>
              <a:rPr lang="en-AU" i="1" dirty="0" smtClean="0"/>
              <a:t>Coexistence SC</a:t>
            </a:r>
            <a:endParaRPr lang="en-AU" i="1"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In May 2017, the IEEE 802.11 WG Chair noted he was uncomfortable about the </a:t>
            </a:r>
            <a:r>
              <a:rPr lang="en-AU" i="1" dirty="0" smtClean="0"/>
              <a:t>PDED ad hoc </a:t>
            </a:r>
            <a:r>
              <a:rPr lang="en-AU" dirty="0" smtClean="0"/>
              <a:t>continuing in that form for a long period</a:t>
            </a:r>
          </a:p>
          <a:p>
            <a:pPr lvl="1"/>
            <a:r>
              <a:rPr lang="en-AU" dirty="0" smtClean="0"/>
              <a:t>The </a:t>
            </a:r>
            <a:r>
              <a:rPr lang="en-AU" i="1" dirty="0"/>
              <a:t>PDED ad hoc </a:t>
            </a:r>
            <a:r>
              <a:rPr lang="en-AU" dirty="0" smtClean="0"/>
              <a:t>did not agreed to recommend a transition from an ad hoc to a standing committee</a:t>
            </a:r>
          </a:p>
          <a:p>
            <a:pPr lvl="2"/>
            <a:r>
              <a:rPr lang="en-AU" dirty="0" smtClean="0"/>
              <a:t>The vote failed 7/4/2 (see 11-17-834)</a:t>
            </a:r>
          </a:p>
          <a:p>
            <a:pPr lvl="1"/>
            <a:r>
              <a:rPr lang="en-AU" dirty="0" smtClean="0"/>
              <a:t>However, the IEEE 802.11 WG agreed to the transition</a:t>
            </a:r>
          </a:p>
          <a:p>
            <a:pPr lvl="2"/>
            <a:r>
              <a:rPr lang="en-AU" dirty="0"/>
              <a:t>The vote </a:t>
            </a:r>
            <a:r>
              <a:rPr lang="en-AU" dirty="0" smtClean="0"/>
              <a:t>passed 23/5/7 </a:t>
            </a:r>
            <a:r>
              <a:rPr lang="en-AU" dirty="0"/>
              <a:t>(see </a:t>
            </a:r>
            <a:r>
              <a:rPr lang="en-AU" dirty="0" smtClean="0"/>
              <a:t>11-17-739)</a:t>
            </a:r>
          </a:p>
          <a:p>
            <a:pPr lvl="2"/>
            <a:r>
              <a:rPr lang="en-AU" dirty="0" smtClean="0"/>
              <a:t>Andrew Myles was affirmed as Chair</a:t>
            </a:r>
            <a:endParaRPr lang="en-AU" dirty="0"/>
          </a:p>
          <a:p>
            <a:pPr lvl="1"/>
            <a:endParaRPr lang="en-AU" dirty="0" smtClean="0"/>
          </a:p>
          <a:p>
            <a:pPr lvl="2"/>
            <a:endParaRPr lang="en-AU" dirty="0" smtClean="0"/>
          </a:p>
          <a:p>
            <a:pPr lvl="1"/>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093772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PDED ad hoc is unlikely to relevant at that point anyway</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a:t>
            </a:r>
            <a:r>
              <a:rPr lang="en-AU" dirty="0" smtClean="0"/>
              <a:t>3rd</a:t>
            </a:r>
            <a:r>
              <a:rPr lang="en-AU" dirty="0" smtClean="0"/>
              <a:t> </a:t>
            </a:r>
            <a:r>
              <a:rPr lang="en-AU" dirty="0" smtClean="0"/>
              <a:t>F2F meeting of the </a:t>
            </a:r>
            <a:r>
              <a:rPr lang="en-AU" i="1" dirty="0" smtClean="0"/>
              <a:t>Coexistence Standing Committee </a:t>
            </a:r>
            <a:r>
              <a:rPr lang="en-AU" dirty="0" smtClean="0"/>
              <a:t>in </a:t>
            </a:r>
            <a:r>
              <a:rPr lang="en-AU" dirty="0" smtClean="0"/>
              <a:t>Orlando </a:t>
            </a:r>
            <a:r>
              <a:rPr lang="en-AU" dirty="0" smtClean="0"/>
              <a:t>in </a:t>
            </a:r>
            <a:r>
              <a:rPr lang="en-AU" dirty="0" smtClean="0"/>
              <a:t>November </a:t>
            </a:r>
            <a:r>
              <a:rPr lang="en-AU" dirty="0" smtClean="0"/>
              <a:t>2017</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hoc </a:t>
            </a:r>
            <a:r>
              <a:rPr lang="en-AU" i="1" dirty="0" smtClean="0"/>
              <a:t>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a:t>
            </a:r>
            <a:r>
              <a:rPr lang="en-AU" dirty="0" smtClean="0"/>
              <a:t>) and Hawaii (Sept 2017)  </a:t>
            </a:r>
            <a:r>
              <a:rPr lang="en-AU" dirty="0" smtClean="0"/>
              <a:t>and will meet </a:t>
            </a:r>
            <a:r>
              <a:rPr lang="en-AU" dirty="0" smtClean="0"/>
              <a:t>thrice </a:t>
            </a:r>
            <a:r>
              <a:rPr lang="en-AU" dirty="0" smtClean="0"/>
              <a:t>this week</a:t>
            </a:r>
          </a:p>
          <a:p>
            <a:pPr lvl="2"/>
            <a:r>
              <a:rPr lang="en-AU" dirty="0" smtClean="0"/>
              <a:t>Mon </a:t>
            </a:r>
            <a:r>
              <a:rPr lang="en-AU" dirty="0" smtClean="0">
                <a:solidFill>
                  <a:srgbClr val="FF0000"/>
                </a:solidFill>
              </a:rPr>
              <a:t>tbc</a:t>
            </a:r>
            <a:endParaRPr lang="en-AU" dirty="0" smtClean="0">
              <a:solidFill>
                <a:srgbClr val="FF0000"/>
              </a:solidFill>
            </a:endParaRPr>
          </a:p>
          <a:p>
            <a:pPr lvl="2"/>
            <a:r>
              <a:rPr lang="en-AU" dirty="0" smtClean="0"/>
              <a:t>Wed </a:t>
            </a:r>
            <a:r>
              <a:rPr lang="en-AU" dirty="0" smtClean="0">
                <a:solidFill>
                  <a:srgbClr val="FF0000"/>
                </a:solidFill>
              </a:rPr>
              <a:t>tbc</a:t>
            </a:r>
          </a:p>
          <a:p>
            <a:pPr lvl="2"/>
            <a:r>
              <a:rPr lang="en-AU" dirty="0" smtClean="0"/>
              <a:t>Thu </a:t>
            </a:r>
            <a:r>
              <a:rPr lang="en-AU" dirty="0" smtClean="0">
                <a:solidFill>
                  <a:srgbClr val="FF0000"/>
                </a:solidFill>
              </a:rPr>
              <a:t>tbc</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rgbClr val="FF0000"/>
                </a:solidFill>
              </a:rPr>
              <a:t>&lt;tbc&gt;</a:t>
            </a:r>
            <a:endParaRPr lang="en-AU" sz="24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2145812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IEEE 1932.1 WG work</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888455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bwMode="auto">
          <a:xfrm>
            <a:off x="3886200" y="45720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 name="Down Arrow 9"/>
          <p:cNvSpPr/>
          <p:nvPr/>
        </p:nvSpPr>
        <p:spPr bwMode="auto">
          <a:xfrm>
            <a:off x="3886200" y="29718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AU" dirty="0" smtClean="0"/>
              <a:t>It appears there is limited overlap between IEEE 1932.1 WG and the </a:t>
            </a:r>
            <a:r>
              <a:rPr lang="en-AU" dirty="0" err="1" smtClean="0"/>
              <a:t>Coex</a:t>
            </a:r>
            <a:r>
              <a:rPr lang="en-AU" dirty="0" smtClean="0"/>
              <a:t> SC’s 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
        <p:nvSpPr>
          <p:cNvPr id="6" name="Rectangle 5"/>
          <p:cNvSpPr/>
          <p:nvPr/>
        </p:nvSpPr>
        <p:spPr bwMode="auto">
          <a:xfrm>
            <a:off x="1371600" y="20574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smtClean="0">
                <a:latin typeface="+mj-lt"/>
              </a:rPr>
              <a:t>IEEE </a:t>
            </a:r>
            <a:r>
              <a:rPr lang="en-AU" sz="1600" dirty="0">
                <a:latin typeface="+mj-lt"/>
              </a:rPr>
              <a:t>1932.1 PAR on </a:t>
            </a:r>
            <a:r>
              <a:rPr lang="en-AU" sz="1600" i="1" dirty="0">
                <a:latin typeface="+mj-lt"/>
              </a:rPr>
              <a:t>licensed/unlicensed spectrum interoperability</a:t>
            </a:r>
            <a:r>
              <a:rPr lang="en-AU" sz="1600" dirty="0">
                <a:latin typeface="+mj-lt"/>
              </a:rPr>
              <a:t> was approved earlier this </a:t>
            </a:r>
            <a:r>
              <a:rPr lang="en-AU" sz="1600" dirty="0" smtClean="0">
                <a:latin typeface="+mj-lt"/>
              </a:rPr>
              <a:t>year</a:t>
            </a:r>
            <a:endParaRPr lang="en-AU" sz="1600" dirty="0">
              <a:latin typeface="+mj-lt"/>
            </a:endParaRPr>
          </a:p>
        </p:txBody>
      </p:sp>
      <p:sp>
        <p:nvSpPr>
          <p:cNvPr id="7" name="Rectangle 6"/>
          <p:cNvSpPr/>
          <p:nvPr/>
        </p:nvSpPr>
        <p:spPr bwMode="auto">
          <a:xfrm>
            <a:off x="1371600" y="36576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smtClean="0">
                <a:latin typeface="+mj-lt"/>
              </a:rPr>
              <a:t>Despite </a:t>
            </a:r>
            <a:r>
              <a:rPr lang="en-AU" sz="1600" dirty="0">
                <a:latin typeface="+mj-lt"/>
              </a:rPr>
              <a:t>concerns, it appears there is not much overlap between IEEE 1932.1 WG &amp;  our </a:t>
            </a:r>
            <a:r>
              <a:rPr lang="en-AU" sz="1600" dirty="0" err="1">
                <a:latin typeface="+mj-lt"/>
              </a:rPr>
              <a:t>Coex</a:t>
            </a:r>
            <a:r>
              <a:rPr lang="en-AU" sz="1600" dirty="0">
                <a:latin typeface="+mj-lt"/>
              </a:rPr>
              <a:t> SC </a:t>
            </a:r>
            <a:r>
              <a:rPr lang="en-AU" sz="1600" dirty="0" smtClean="0">
                <a:latin typeface="+mj-lt"/>
              </a:rPr>
              <a:t>activities</a:t>
            </a:r>
            <a:endParaRPr lang="en-AU" sz="1600" dirty="0">
              <a:latin typeface="+mj-lt"/>
            </a:endParaRPr>
          </a:p>
        </p:txBody>
      </p:sp>
      <p:sp>
        <p:nvSpPr>
          <p:cNvPr id="8" name="Rectangle 7"/>
          <p:cNvSpPr/>
          <p:nvPr/>
        </p:nvSpPr>
        <p:spPr bwMode="auto">
          <a:xfrm>
            <a:off x="1371600" y="52578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smtClean="0">
                <a:latin typeface="+mj-lt"/>
              </a:rPr>
              <a:t>IEEE </a:t>
            </a:r>
            <a:r>
              <a:rPr lang="en-AU" sz="1600" dirty="0">
                <a:latin typeface="+mj-lt"/>
              </a:rPr>
              <a:t>1932.1 WG Chair is planning to provide a summary of the WG’s plans to the </a:t>
            </a:r>
            <a:r>
              <a:rPr lang="en-AU" sz="1600" dirty="0" err="1">
                <a:latin typeface="+mj-lt"/>
              </a:rPr>
              <a:t>Coex</a:t>
            </a:r>
            <a:r>
              <a:rPr lang="en-AU" sz="1600" dirty="0">
                <a:latin typeface="+mj-lt"/>
              </a:rPr>
              <a:t> SC</a:t>
            </a:r>
          </a:p>
        </p:txBody>
      </p:sp>
    </p:spTree>
    <p:extLst>
      <p:ext uri="{BB962C8B-B14F-4D97-AF65-F5344CB8AC3E}">
        <p14:creationId xmlns:p14="http://schemas.microsoft.com/office/powerpoint/2010/main" val="448648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1932.1 PAR on </a:t>
            </a:r>
            <a:r>
              <a:rPr lang="en-AU" i="1" dirty="0" smtClean="0"/>
              <a:t>licensed/unlicensed </a:t>
            </a:r>
            <a:r>
              <a:rPr lang="en-AU" i="1" dirty="0"/>
              <a:t>s</a:t>
            </a:r>
            <a:r>
              <a:rPr lang="en-AU" i="1" dirty="0" smtClean="0"/>
              <a:t>pectrum </a:t>
            </a:r>
            <a:r>
              <a:rPr lang="en-AU" i="1" dirty="0"/>
              <a:t>i</a:t>
            </a:r>
            <a:r>
              <a:rPr lang="en-AU" i="1" dirty="0" smtClean="0"/>
              <a:t>nteroperability</a:t>
            </a:r>
            <a:r>
              <a:rPr lang="en-AU" dirty="0" smtClean="0"/>
              <a:t> was approved earlier this year</a:t>
            </a:r>
            <a:endParaRPr lang="en-AU" dirty="0"/>
          </a:p>
        </p:txBody>
      </p:sp>
      <p:sp>
        <p:nvSpPr>
          <p:cNvPr id="3" name="Content Placeholder 2"/>
          <p:cNvSpPr>
            <a:spLocks noGrp="1"/>
          </p:cNvSpPr>
          <p:nvPr>
            <p:ph idx="1"/>
          </p:nvPr>
        </p:nvSpPr>
        <p:spPr/>
        <p:txBody>
          <a:bodyPr/>
          <a:lstStyle/>
          <a:p>
            <a:r>
              <a:rPr lang="en-AU" smtClean="0"/>
              <a:t>IEEE 1932.1 PAR summary</a:t>
            </a:r>
          </a:p>
          <a:p>
            <a:pPr lvl="1"/>
            <a:r>
              <a:rPr lang="en-AU" smtClean="0"/>
              <a:t>Standard Title</a:t>
            </a:r>
          </a:p>
          <a:p>
            <a:pPr lvl="2"/>
            <a:r>
              <a:rPr lang="en-AU" smtClean="0"/>
              <a:t>Standard for Licensed/Unlicensed Spectrum Interoperability in Wireless Mobile Networks</a:t>
            </a:r>
          </a:p>
          <a:p>
            <a:pPr lvl="1"/>
            <a:r>
              <a:rPr lang="en-AU" smtClean="0"/>
              <a:t>Standard Scope</a:t>
            </a:r>
          </a:p>
          <a:p>
            <a:pPr lvl="2"/>
            <a:r>
              <a:rPr lang="en-AU" smtClean="0"/>
              <a:t>This standard defines a mechanism for communications among entities operating in licensed and unlicensed spectrum</a:t>
            </a:r>
          </a:p>
          <a:p>
            <a:pPr lvl="2"/>
            <a:r>
              <a:rPr lang="en-AU" smtClean="0"/>
              <a:t>The mechanism includes interoperation among MAC/PHY protocols designed for unlicensed and licensed spectrum operations and a controller for coordination among communicating entities.</a:t>
            </a:r>
          </a:p>
          <a:p>
            <a:pPr lvl="1"/>
            <a:r>
              <a:rPr lang="en-AU" smtClean="0"/>
              <a:t>Need for this Standard</a:t>
            </a:r>
          </a:p>
          <a:p>
            <a:pPr lvl="2"/>
            <a:r>
              <a:rPr lang="en-AU" smtClean="0"/>
              <a:t>This standard is needed to enable interoperability among devices designed for licensed and unlicensed frequency spectrum, including WiFi and LTE devices, which currently there is no such mechanisms.</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3883201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pPr lvl="1"/>
            <a:r>
              <a:rPr lang="en-AU" dirty="0"/>
              <a:t>Despite concerns, it appears there is not much overlap between </a:t>
            </a:r>
            <a:r>
              <a:rPr lang="en-AU" dirty="0" smtClean="0"/>
              <a:t>IEEE 1932.1 WG &amp; our </a:t>
            </a:r>
            <a:r>
              <a:rPr lang="en-AU" dirty="0" err="1" smtClean="0"/>
              <a:t>Coex</a:t>
            </a:r>
            <a:r>
              <a:rPr lang="en-AU" dirty="0" smtClean="0"/>
              <a:t> </a:t>
            </a:r>
            <a:r>
              <a:rPr lang="en-AU" dirty="0"/>
              <a:t>SC activities</a:t>
            </a:r>
          </a:p>
        </p:txBody>
      </p:sp>
      <p:sp>
        <p:nvSpPr>
          <p:cNvPr id="3" name="Content Placeholder 2"/>
          <p:cNvSpPr>
            <a:spLocks noGrp="1"/>
          </p:cNvSpPr>
          <p:nvPr>
            <p:ph idx="1"/>
          </p:nvPr>
        </p:nvSpPr>
        <p:spPr/>
        <p:txBody>
          <a:bodyPr/>
          <a:lstStyle/>
          <a:p>
            <a:pPr lvl="1"/>
            <a:r>
              <a:rPr lang="en-AU" dirty="0" smtClean="0"/>
              <a:t>There has been concern expressed that the IEEE 1932.1 activity overlapped with the interests of IEEE 802.11 WG (and 3GPP for LAA, MulteFire Alliance for MulteFire, …), and particularly the </a:t>
            </a:r>
            <a:r>
              <a:rPr lang="en-AU" dirty="0" err="1" smtClean="0"/>
              <a:t>Coex</a:t>
            </a:r>
            <a:r>
              <a:rPr lang="en-AU" dirty="0" smtClean="0"/>
              <a:t> SC</a:t>
            </a:r>
          </a:p>
          <a:p>
            <a:pPr lvl="1"/>
            <a:r>
              <a:rPr lang="en-AU" dirty="0" smtClean="0"/>
              <a:t>A discussion between Andrew Myles and </a:t>
            </a:r>
            <a:r>
              <a:rPr lang="en-AU" dirty="0"/>
              <a:t>the Chair of IEEE 1932.1 WG (</a:t>
            </a:r>
            <a:r>
              <a:rPr lang="en-AU" dirty="0" err="1"/>
              <a:t>Anwer</a:t>
            </a:r>
            <a:r>
              <a:rPr lang="en-AU" dirty="0"/>
              <a:t> </a:t>
            </a:r>
            <a:r>
              <a:rPr lang="en-AU" dirty="0" smtClean="0"/>
              <a:t>Al-</a:t>
            </a:r>
            <a:r>
              <a:rPr lang="en-AU" dirty="0" err="1" smtClean="0"/>
              <a:t>Dulaimi</a:t>
            </a:r>
            <a:r>
              <a:rPr lang="en-AU" dirty="0" smtClean="0"/>
              <a:t>) indicates there is probably not (much) overlap with the work of </a:t>
            </a:r>
            <a:r>
              <a:rPr lang="en-AU" dirty="0"/>
              <a:t>the </a:t>
            </a:r>
            <a:r>
              <a:rPr lang="en-AU" dirty="0" err="1"/>
              <a:t>Coex</a:t>
            </a:r>
            <a:r>
              <a:rPr lang="en-AU" dirty="0"/>
              <a:t> </a:t>
            </a:r>
            <a:r>
              <a:rPr lang="en-AU" dirty="0" smtClean="0"/>
              <a:t>SC:</a:t>
            </a:r>
          </a:p>
          <a:p>
            <a:pPr lvl="2"/>
            <a:r>
              <a:rPr lang="en-AU" dirty="0" smtClean="0"/>
              <a:t>The work was inspired by a problem highlighted by Ericsson</a:t>
            </a:r>
          </a:p>
          <a:p>
            <a:pPr lvl="2"/>
            <a:r>
              <a:rPr lang="en-AU" dirty="0" smtClean="0"/>
              <a:t>The idea of the work is to allow LTE in licensed to work with Wi-Fi (or other systems) in unlicensed </a:t>
            </a:r>
          </a:p>
          <a:p>
            <a:pPr lvl="3"/>
            <a:r>
              <a:rPr lang="en-AU" dirty="0" err="1" smtClean="0"/>
              <a:t>eg</a:t>
            </a:r>
            <a:r>
              <a:rPr lang="en-AU" dirty="0" smtClean="0"/>
              <a:t>, </a:t>
            </a:r>
            <a:r>
              <a:rPr lang="en-AU" dirty="0"/>
              <a:t>i</a:t>
            </a:r>
            <a:r>
              <a:rPr lang="en-AU" dirty="0" smtClean="0"/>
              <a:t>f the Wi-Fi system cannot transmit a packet by a certain time then it is returned to the controller for transmission over licensed LTE</a:t>
            </a:r>
          </a:p>
          <a:p>
            <a:pPr lvl="2"/>
            <a:r>
              <a:rPr lang="en-AU" dirty="0" smtClean="0"/>
              <a:t>The work is not related to coexistence at the PHY level</a:t>
            </a:r>
          </a:p>
          <a:p>
            <a:pPr lvl="3"/>
            <a:r>
              <a:rPr lang="en-AU" dirty="0" err="1" smtClean="0"/>
              <a:t>eg</a:t>
            </a:r>
            <a:r>
              <a:rPr lang="en-AU" dirty="0" smtClean="0"/>
              <a:t> IEEE 1932.1 has no interest in PD or ED thresholds </a:t>
            </a:r>
          </a:p>
          <a:p>
            <a:pPr lvl="2"/>
            <a:r>
              <a:rPr lang="en-AU" dirty="0" smtClean="0"/>
              <a:t>It is likely that IEEE 802.11 will need some sort of new interface to control this functionality</a:t>
            </a:r>
          </a:p>
          <a:p>
            <a:pPr lvl="3"/>
            <a:r>
              <a:rPr lang="en-AU" dirty="0" smtClean="0"/>
              <a:t>It is not yet clear who this will be defined/specified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4277223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1932.1 WG Chair is planning to provide a summary of the WG’s plans to the </a:t>
            </a:r>
            <a:r>
              <a:rPr lang="en-AU" dirty="0" err="1" smtClean="0"/>
              <a:t>Coex</a:t>
            </a:r>
            <a:r>
              <a:rPr lang="en-AU" dirty="0" smtClean="0"/>
              <a:t> SC</a:t>
            </a:r>
            <a:endParaRPr lang="en-AU" dirty="0"/>
          </a:p>
        </p:txBody>
      </p:sp>
      <p:sp>
        <p:nvSpPr>
          <p:cNvPr id="3" name="Content Placeholder 2"/>
          <p:cNvSpPr>
            <a:spLocks noGrp="1"/>
          </p:cNvSpPr>
          <p:nvPr>
            <p:ph idx="1"/>
          </p:nvPr>
        </p:nvSpPr>
        <p:spPr/>
        <p:txBody>
          <a:bodyPr/>
          <a:lstStyle/>
          <a:p>
            <a:pPr lvl="1"/>
            <a:r>
              <a:rPr lang="en-AU" dirty="0" smtClean="0"/>
              <a:t>IEEE 1932.1 WG has a kick-off meeting on 25 July 2017, with next meeting planned for first week of September 2017</a:t>
            </a:r>
          </a:p>
          <a:p>
            <a:pPr lvl="2"/>
            <a:r>
              <a:rPr lang="en-AU" dirty="0" smtClean="0"/>
              <a:t>45 members listed, but at least some of then did not actually attend the kick-of meeting</a:t>
            </a:r>
          </a:p>
          <a:p>
            <a:pPr lvl="1"/>
            <a:r>
              <a:rPr lang="en-AU" dirty="0" smtClean="0"/>
              <a:t>The </a:t>
            </a:r>
            <a:r>
              <a:rPr lang="en-AU" dirty="0"/>
              <a:t>IEEE 1932.1 WG </a:t>
            </a:r>
            <a:r>
              <a:rPr lang="en-AU" dirty="0" smtClean="0"/>
              <a:t>Chair indicated that he would provide some slides to explain the activity better</a:t>
            </a:r>
          </a:p>
          <a:p>
            <a:pPr lvl="2"/>
            <a:r>
              <a:rPr lang="en-AU" dirty="0" smtClean="0"/>
              <a:t>See following slides</a:t>
            </a:r>
            <a:endParaRPr lang="en-AU" dirty="0" smtClean="0">
              <a:solidFill>
                <a:srgbClr val="FF0000"/>
              </a:solidFill>
            </a:endParaRPr>
          </a:p>
          <a:p>
            <a:pPr lvl="1"/>
            <a:r>
              <a:rPr lang="en-AU" dirty="0" smtClean="0"/>
              <a:t>The IEEE 1932.1 WG Chair was non committal on the need to liaise with IEEE 802.11 WG</a:t>
            </a:r>
          </a:p>
          <a:p>
            <a:pPr lvl="2"/>
            <a:r>
              <a:rPr lang="en-AU" dirty="0" smtClean="0"/>
              <a:t>Although he did say a new 802.11 interface would be needed; it was not clear how that would be defined, but maybe it is just too early!</a:t>
            </a:r>
          </a:p>
          <a:p>
            <a:pPr lvl="1"/>
            <a:r>
              <a:rPr lang="en-AU" dirty="0"/>
              <a:t>The IEEE 1932.1 WG </a:t>
            </a:r>
            <a:r>
              <a:rPr lang="en-AU" dirty="0" smtClean="0"/>
              <a:t>Chair has also spoken to:</a:t>
            </a:r>
          </a:p>
          <a:p>
            <a:pPr lvl="2"/>
            <a:r>
              <a:rPr lang="en-AU" dirty="0" smtClean="0"/>
              <a:t>Adrian Stephens (IEEE 802.11 WG Chair)</a:t>
            </a:r>
          </a:p>
          <a:p>
            <a:pPr lvl="2"/>
            <a:r>
              <a:rPr lang="en-AU" dirty="0" smtClean="0"/>
              <a:t>Jim </a:t>
            </a:r>
            <a:r>
              <a:rPr lang="en-AU" dirty="0" err="1" smtClean="0"/>
              <a:t>Landsford</a:t>
            </a:r>
            <a:r>
              <a:rPr lang="en-AU" dirty="0" smtClean="0"/>
              <a:t> (Qualcomm)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799569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a:xfrm>
            <a:off x="685800" y="3849104"/>
            <a:ext cx="7772400" cy="874293"/>
          </a:xfrm>
        </p:spPr>
        <p:txBody>
          <a:bodyPr>
            <a:normAutofit/>
          </a:bodyPr>
          <a:lstStyle/>
          <a:p>
            <a:pPr algn="ctr"/>
            <a:r>
              <a:rPr lang="en-US" sz="2200" dirty="0">
                <a:solidFill>
                  <a:schemeClr val="accent1">
                    <a:lumMod val="50000"/>
                  </a:schemeClr>
                </a:solidFill>
                <a:latin typeface="+mn-lt"/>
              </a:rPr>
              <a:t>IEEE 1932.1 Project: Standard for Licensed/Unlicensed Spectrum Interoperability in Wireless Mobile Networks</a:t>
            </a:r>
            <a:endParaRPr lang="en-US" dirty="0">
              <a:solidFill>
                <a:schemeClr val="accent1">
                  <a:lumMod val="50000"/>
                </a:schemeClr>
              </a:solidFill>
            </a:endParaRPr>
          </a:p>
        </p:txBody>
      </p:sp>
      <p:sp>
        <p:nvSpPr>
          <p:cNvPr id="22" name="Subtitle 21"/>
          <p:cNvSpPr>
            <a:spLocks noGrp="1"/>
          </p:cNvSpPr>
          <p:nvPr>
            <p:ph type="subTitle" idx="1"/>
          </p:nvPr>
        </p:nvSpPr>
        <p:spPr>
          <a:xfrm>
            <a:off x="685800" y="4811629"/>
            <a:ext cx="7772400" cy="732531"/>
          </a:xfrm>
        </p:spPr>
        <p:txBody>
          <a:bodyPr>
            <a:normAutofit/>
          </a:bodyPr>
          <a:lstStyle/>
          <a:p>
            <a:pPr algn="ctr"/>
            <a:r>
              <a:rPr lang="en-US" dirty="0"/>
              <a:t>Objectives and Work Plan</a:t>
            </a:r>
          </a:p>
          <a:p>
            <a:pPr algn="ctr"/>
            <a:r>
              <a:rPr lang="en-US" sz="1600" i="0" dirty="0">
                <a:solidFill>
                  <a:schemeClr val="accent1">
                    <a:lumMod val="50000"/>
                  </a:schemeClr>
                </a:solidFill>
                <a:latin typeface="+mn-lt"/>
              </a:rPr>
              <a:t>Dr Anwer </a:t>
            </a:r>
            <a:r>
              <a:rPr lang="en-US" sz="1600" i="0" dirty="0" err="1">
                <a:solidFill>
                  <a:schemeClr val="accent1">
                    <a:lumMod val="50000"/>
                  </a:schemeClr>
                </a:solidFill>
                <a:latin typeface="+mn-lt"/>
              </a:rPr>
              <a:t>Al-dulaimi</a:t>
            </a:r>
            <a:r>
              <a:rPr lang="en-US" sz="1600" i="0" dirty="0">
                <a:solidFill>
                  <a:schemeClr val="accent1">
                    <a:lumMod val="50000"/>
                  </a:schemeClr>
                </a:solidFill>
                <a:latin typeface="+mn-lt"/>
              </a:rPr>
              <a:t>, Dr Shahid Mumtaz, Prof Qiang Ni</a:t>
            </a:r>
          </a:p>
        </p:txBody>
      </p:sp>
      <p:sp>
        <p:nvSpPr>
          <p:cNvPr id="4" name="Slide Number Placeholder 3"/>
          <p:cNvSpPr>
            <a:spLocks noGrp="1"/>
          </p:cNvSpPr>
          <p:nvPr>
            <p:ph type="sldNum" sz="quarter" idx="18"/>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26</a:t>
            </a:fld>
            <a:endParaRPr lang="en-US">
              <a:latin typeface="Calibri" panose="020F0502020204030204"/>
              <a:cs typeface="+mn-cs"/>
            </a:endParaRPr>
          </a:p>
        </p:txBody>
      </p:sp>
    </p:spTree>
    <p:extLst>
      <p:ext uri="{BB962C8B-B14F-4D97-AF65-F5344CB8AC3E}">
        <p14:creationId xmlns:p14="http://schemas.microsoft.com/office/powerpoint/2010/main" val="3683915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WG</a:t>
            </a:r>
          </a:p>
        </p:txBody>
      </p:sp>
      <p:sp>
        <p:nvSpPr>
          <p:cNvPr id="3" name="Text Placeholder 2"/>
          <p:cNvSpPr>
            <a:spLocks noGrp="1"/>
          </p:cNvSpPr>
          <p:nvPr>
            <p:ph type="body" sz="quarter" idx="13"/>
          </p:nvPr>
        </p:nvSpPr>
        <p:spPr>
          <a:xfrm>
            <a:off x="628650" y="2101901"/>
            <a:ext cx="7886700" cy="3319329"/>
          </a:xfrm>
        </p:spPr>
        <p:txBody>
          <a:bodyPr>
            <a:normAutofit fontScale="92500" lnSpcReduction="10000"/>
          </a:bodyPr>
          <a:lstStyle/>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PAR Request Date:     </a:t>
            </a:r>
            <a:r>
              <a:rPr lang="en-US" sz="1600" dirty="0"/>
              <a:t>10-Feb-2017</a:t>
            </a:r>
          </a:p>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PAR Approval Date:   </a:t>
            </a:r>
            <a:r>
              <a:rPr lang="en-US" sz="1600" dirty="0"/>
              <a:t>23-Mar-2017</a:t>
            </a:r>
          </a:p>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PAR Expiration Date: </a:t>
            </a:r>
            <a:r>
              <a:rPr lang="en-US" sz="1600" dirty="0"/>
              <a:t>31-Dec-2021 </a:t>
            </a:r>
          </a:p>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Working Group Name</a:t>
            </a:r>
            <a:r>
              <a:rPr lang="en-US" sz="1600" dirty="0">
                <a:ea typeface="Verdana" panose="020B0604030504040204" pitchFamily="34" charset="0"/>
                <a:cs typeface="Verdana" panose="020B0604030504040204" pitchFamily="34" charset="0"/>
              </a:rPr>
              <a:t>: Standard for Licensed/Unlicensed Spectrum Interoperability in Wireless Mobile Networks</a:t>
            </a:r>
          </a:p>
          <a:p>
            <a:pPr marL="285750" indent="-285750">
              <a:buFont typeface="Arial" panose="020B0604020202020204" pitchFamily="34" charset="0"/>
              <a:buChar char="•"/>
            </a:pPr>
            <a:r>
              <a:rPr lang="pt-PT" sz="1600" b="1" dirty="0">
                <a:solidFill>
                  <a:srgbClr val="FF0000"/>
                </a:solidFill>
                <a:ea typeface="Verdana" panose="020B0604030504040204" pitchFamily="34" charset="0"/>
                <a:cs typeface="Verdana" panose="020B0604030504040204" pitchFamily="34" charset="0"/>
              </a:rPr>
              <a:t>WG Officers</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Chair</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Dr Anwer Al-Dulaimi (</a:t>
            </a:r>
            <a:r>
              <a:rPr lang="pt-PT" sz="1400" dirty="0">
                <a:ea typeface="Verdana" panose="020B0604030504040204" pitchFamily="34" charset="0"/>
                <a:cs typeface="Verdana" panose="020B0604030504040204" pitchFamily="34" charset="0"/>
                <a:hlinkClick r:id="rId2"/>
              </a:rPr>
              <a:t>anwer.aldulaimi@ieee.org</a:t>
            </a:r>
            <a:r>
              <a:rPr lang="pt-PT" sz="1400" dirty="0">
                <a:ea typeface="Verdana" panose="020B0604030504040204" pitchFamily="34" charset="0"/>
                <a:cs typeface="Verdana" panose="020B0604030504040204" pitchFamily="34" charset="0"/>
              </a:rPr>
              <a:t>)</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Vice Chair</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Dr Shahid Mumtaz (</a:t>
            </a:r>
            <a:r>
              <a:rPr lang="pt-PT" sz="1400" dirty="0">
                <a:ea typeface="Verdana" panose="020B0604030504040204" pitchFamily="34" charset="0"/>
                <a:cs typeface="Verdana" panose="020B0604030504040204" pitchFamily="34" charset="0"/>
                <a:hlinkClick r:id="rId3"/>
              </a:rPr>
              <a:t>dr.shahid.mumtaz@ieee.org</a:t>
            </a:r>
            <a:r>
              <a:rPr lang="pt-PT" sz="1400" dirty="0">
                <a:ea typeface="Verdana" panose="020B0604030504040204" pitchFamily="34" charset="0"/>
                <a:cs typeface="Verdana" panose="020B0604030504040204" pitchFamily="34" charset="0"/>
              </a:rPr>
              <a:t>)</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Secretary</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Prof Qiang Ni (</a:t>
            </a:r>
            <a:r>
              <a:rPr lang="pt-PT" sz="1400" dirty="0">
                <a:ea typeface="Verdana" panose="020B0604030504040204" pitchFamily="34" charset="0"/>
                <a:cs typeface="Verdana" panose="020B0604030504040204" pitchFamily="34" charset="0"/>
                <a:hlinkClick r:id="rId4"/>
              </a:rPr>
              <a:t>q.ni@lancaster.ac.uk</a:t>
            </a:r>
            <a:r>
              <a:rPr lang="pt-PT" sz="1400" dirty="0">
                <a:ea typeface="Verdana" panose="020B0604030504040204" pitchFamily="34" charset="0"/>
                <a:cs typeface="Verdana" panose="020B0604030504040204" pitchFamily="34" charset="0"/>
              </a:rPr>
              <a:t>)</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Staff Liason</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Nicholas Orlando (</a:t>
            </a:r>
            <a:r>
              <a:rPr lang="pt-PT" sz="1400" dirty="0">
                <a:ea typeface="Verdana" panose="020B0604030504040204" pitchFamily="34" charset="0"/>
                <a:cs typeface="Verdana" panose="020B0604030504040204" pitchFamily="34" charset="0"/>
                <a:hlinkClick r:id="rId5"/>
              </a:rPr>
              <a:t>n.orlando@ieee.org</a:t>
            </a:r>
            <a:r>
              <a:rPr lang="pt-PT" sz="1400" dirty="0">
                <a:ea typeface="Verdana" panose="020B0604030504040204" pitchFamily="34" charset="0"/>
                <a:cs typeface="Verdana" panose="020B0604030504040204" pitchFamily="34" charset="0"/>
              </a:rPr>
              <a:t>)</a:t>
            </a:r>
          </a:p>
          <a:p>
            <a:endParaRPr lang="en-US" dirty="0"/>
          </a:p>
        </p:txBody>
      </p:sp>
      <p:sp>
        <p:nvSpPr>
          <p:cNvPr id="4" name="Slide Number Placeholder 3"/>
          <p:cNvSpPr>
            <a:spLocks noGrp="1"/>
          </p:cNvSpPr>
          <p:nvPr>
            <p:ph type="sldNum" sz="quarter" idx="14"/>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27</a:t>
            </a:fld>
            <a:endParaRPr lang="en-US">
              <a:latin typeface="Calibri" panose="020F0502020204030204"/>
              <a:cs typeface="+mn-cs"/>
            </a:endParaRPr>
          </a:p>
        </p:txBody>
      </p:sp>
      <p:sp>
        <p:nvSpPr>
          <p:cNvPr id="5" name="Text Placeholder 4"/>
          <p:cNvSpPr>
            <a:spLocks noGrp="1"/>
          </p:cNvSpPr>
          <p:nvPr>
            <p:ph type="body" sz="quarter" idx="15"/>
          </p:nvPr>
        </p:nvSpPr>
        <p:spPr/>
        <p:txBody>
          <a:bodyPr>
            <a:normAutofit/>
          </a:bodyPr>
          <a:lstStyle/>
          <a:p>
            <a:r>
              <a:rPr lang="en-US" dirty="0"/>
              <a:t>WG Dates and Officers</a:t>
            </a:r>
          </a:p>
        </p:txBody>
      </p:sp>
    </p:spTree>
    <p:extLst>
      <p:ext uri="{BB962C8B-B14F-4D97-AF65-F5344CB8AC3E}">
        <p14:creationId xmlns:p14="http://schemas.microsoft.com/office/powerpoint/2010/main" val="1491642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Working Group Membership</a:t>
            </a:r>
            <a:endParaRPr lang="en-US" dirty="0"/>
          </a:p>
        </p:txBody>
      </p:sp>
      <p:sp>
        <p:nvSpPr>
          <p:cNvPr id="4" name="Text Placeholder 3"/>
          <p:cNvSpPr>
            <a:spLocks noGrp="1"/>
          </p:cNvSpPr>
          <p:nvPr>
            <p:ph type="body" sz="quarter" idx="13"/>
          </p:nvPr>
        </p:nvSpPr>
        <p:spPr>
          <a:xfrm>
            <a:off x="628650" y="1787635"/>
            <a:ext cx="3886200" cy="3649636"/>
          </a:xfrm>
        </p:spPr>
        <p:txBody>
          <a:bodyPr>
            <a:normAutofit fontScale="85000" lnSpcReduction="20000"/>
          </a:bodyPr>
          <a:lstStyle/>
          <a:p>
            <a:r>
              <a:rPr lang="en-US" sz="1800" dirty="0"/>
              <a:t>Status of membership</a:t>
            </a:r>
          </a:p>
          <a:p>
            <a:pPr lvl="1">
              <a:buFont typeface="Arial" panose="020B0604020202020204" pitchFamily="34" charset="0"/>
              <a:buChar char="•"/>
            </a:pPr>
            <a:r>
              <a:rPr lang="en-US" sz="1500" dirty="0">
                <a:solidFill>
                  <a:schemeClr val="accent1">
                    <a:lumMod val="50000"/>
                  </a:schemeClr>
                </a:solidFill>
              </a:rPr>
              <a:t>45 Members from 37 institutes</a:t>
            </a:r>
          </a:p>
          <a:p>
            <a:pPr lvl="1">
              <a:buFont typeface="Arial" panose="020B0604020202020204" pitchFamily="34" charset="0"/>
              <a:buChar char="•"/>
            </a:pPr>
            <a:r>
              <a:rPr lang="en-US" sz="1500" dirty="0">
                <a:solidFill>
                  <a:schemeClr val="accent1">
                    <a:lumMod val="50000"/>
                  </a:schemeClr>
                </a:solidFill>
              </a:rPr>
              <a:t>22 Voting members </a:t>
            </a:r>
          </a:p>
          <a:p>
            <a:r>
              <a:rPr lang="en-US" sz="1800" dirty="0"/>
              <a:t>Member institutes </a:t>
            </a:r>
          </a:p>
          <a:p>
            <a:pPr lvl="1">
              <a:buFont typeface="Arial" panose="020B0604020202020204" pitchFamily="34" charset="0"/>
              <a:buChar char="•"/>
            </a:pPr>
            <a:r>
              <a:rPr lang="en-US" sz="1500" dirty="0">
                <a:solidFill>
                  <a:schemeClr val="accent1">
                    <a:lumMod val="50000"/>
                  </a:schemeClr>
                </a:solidFill>
              </a:rPr>
              <a:t>21 Industry members </a:t>
            </a:r>
          </a:p>
          <a:p>
            <a:pPr lvl="1">
              <a:buFont typeface="Arial" panose="020B0604020202020204" pitchFamily="34" charset="0"/>
              <a:buChar char="•"/>
            </a:pPr>
            <a:r>
              <a:rPr lang="en-US" sz="1500" dirty="0">
                <a:solidFill>
                  <a:schemeClr val="accent1">
                    <a:lumMod val="50000"/>
                  </a:schemeClr>
                </a:solidFill>
              </a:rPr>
              <a:t>3 Government regulating Authorities </a:t>
            </a:r>
          </a:p>
          <a:p>
            <a:pPr lvl="1">
              <a:buFont typeface="Arial" panose="020B0604020202020204" pitchFamily="34" charset="0"/>
              <a:buChar char="•"/>
            </a:pPr>
            <a:r>
              <a:rPr lang="en-US" sz="1500" dirty="0">
                <a:solidFill>
                  <a:schemeClr val="accent1">
                    <a:lumMod val="50000"/>
                  </a:schemeClr>
                </a:solidFill>
              </a:rPr>
              <a:t>6 Universities  </a:t>
            </a:r>
          </a:p>
          <a:p>
            <a:pPr lvl="1">
              <a:buFont typeface="Arial" panose="020B0604020202020204" pitchFamily="34" charset="0"/>
              <a:buChar char="•"/>
            </a:pPr>
            <a:r>
              <a:rPr lang="en-US" sz="1500" dirty="0">
                <a:solidFill>
                  <a:schemeClr val="accent1">
                    <a:lumMod val="50000"/>
                  </a:schemeClr>
                </a:solidFill>
              </a:rPr>
              <a:t>1 self</a:t>
            </a:r>
          </a:p>
          <a:p>
            <a:r>
              <a:rPr lang="en-US" sz="1800" dirty="0"/>
              <a:t>Regional Membership </a:t>
            </a:r>
          </a:p>
          <a:p>
            <a:pPr lvl="1">
              <a:buFont typeface="Arial" panose="020B0604020202020204" pitchFamily="34" charset="0"/>
              <a:buChar char="•"/>
            </a:pPr>
            <a:r>
              <a:rPr lang="en-US" sz="1500" dirty="0">
                <a:solidFill>
                  <a:schemeClr val="accent1">
                    <a:lumMod val="50000"/>
                  </a:schemeClr>
                </a:solidFill>
              </a:rPr>
              <a:t>22 North America</a:t>
            </a:r>
          </a:p>
          <a:p>
            <a:pPr lvl="1">
              <a:buFont typeface="Arial" panose="020B0604020202020204" pitchFamily="34" charset="0"/>
              <a:buChar char="•"/>
            </a:pPr>
            <a:r>
              <a:rPr lang="en-US" sz="1500" dirty="0">
                <a:solidFill>
                  <a:schemeClr val="accent1">
                    <a:lumMod val="50000"/>
                  </a:schemeClr>
                </a:solidFill>
              </a:rPr>
              <a:t>13 Asia </a:t>
            </a:r>
          </a:p>
          <a:p>
            <a:pPr lvl="1">
              <a:buFont typeface="Arial" panose="020B0604020202020204" pitchFamily="34" charset="0"/>
              <a:buChar char="•"/>
            </a:pPr>
            <a:r>
              <a:rPr lang="en-US" sz="1500" dirty="0">
                <a:solidFill>
                  <a:schemeClr val="accent1">
                    <a:lumMod val="50000"/>
                  </a:schemeClr>
                </a:solidFill>
              </a:rPr>
              <a:t>8 Europe </a:t>
            </a:r>
          </a:p>
          <a:p>
            <a:pPr lvl="1">
              <a:buFont typeface="Arial" panose="020B0604020202020204" pitchFamily="34" charset="0"/>
              <a:buChar char="•"/>
            </a:pPr>
            <a:r>
              <a:rPr lang="en-US" sz="1500" dirty="0">
                <a:solidFill>
                  <a:schemeClr val="accent1">
                    <a:lumMod val="50000"/>
                  </a:schemeClr>
                </a:solidFill>
              </a:rPr>
              <a:t>1 South America </a:t>
            </a:r>
          </a:p>
          <a:p>
            <a:pPr lvl="1">
              <a:buFont typeface="Arial" panose="020B0604020202020204" pitchFamily="34" charset="0"/>
              <a:buChar char="•"/>
            </a:pPr>
            <a:r>
              <a:rPr lang="en-US" sz="1500" dirty="0">
                <a:solidFill>
                  <a:schemeClr val="accent1">
                    <a:lumMod val="50000"/>
                  </a:schemeClr>
                </a:solidFill>
              </a:rPr>
              <a:t>1 Africa</a:t>
            </a:r>
            <a:endParaRPr lang="en-US" sz="1800" dirty="0"/>
          </a:p>
          <a:p>
            <a:r>
              <a:rPr lang="en-US" sz="1800" dirty="0"/>
              <a:t>IEEE Society and Committee</a:t>
            </a:r>
          </a:p>
          <a:p>
            <a:pPr marL="342900" lvl="1" indent="0">
              <a:buNone/>
            </a:pPr>
            <a:r>
              <a:rPr lang="en-US" sz="1500" dirty="0">
                <a:solidFill>
                  <a:schemeClr val="accent1">
                    <a:lumMod val="50000"/>
                  </a:schemeClr>
                </a:solidFill>
              </a:rPr>
              <a:t>IEEE Communications Society</a:t>
            </a:r>
          </a:p>
          <a:p>
            <a:pPr lvl="1"/>
            <a:r>
              <a:rPr lang="en-US" sz="1500" dirty="0">
                <a:solidFill>
                  <a:schemeClr val="accent1">
                    <a:lumMod val="50000"/>
                  </a:schemeClr>
                </a:solidFill>
              </a:rPr>
              <a:t>Standards Development Board (COM/SDB)</a:t>
            </a:r>
          </a:p>
        </p:txBody>
      </p:sp>
      <p:sp>
        <p:nvSpPr>
          <p:cNvPr id="5" name="Content Placeholder 4"/>
          <p:cNvSpPr>
            <a:spLocks noGrp="1"/>
          </p:cNvSpPr>
          <p:nvPr>
            <p:ph sz="half" idx="14"/>
          </p:nvPr>
        </p:nvSpPr>
        <p:spPr>
          <a:xfrm>
            <a:off x="4758491" y="2263001"/>
            <a:ext cx="3887201" cy="1676399"/>
          </a:xfrm>
        </p:spPr>
        <p:txBody>
          <a:bodyPr>
            <a:normAutofit fontScale="77500" lnSpcReduction="20000"/>
          </a:bodyPr>
          <a:lstStyle/>
          <a:p>
            <a:pPr marL="171450">
              <a:buFont typeface="Wingdings" panose="05000000000000000000" pitchFamily="2" charset="2"/>
              <a:buChar char="Ø"/>
            </a:pPr>
            <a:r>
              <a:rPr lang="en-US" sz="1300" dirty="0"/>
              <a:t> Nokia</a:t>
            </a:r>
          </a:p>
          <a:p>
            <a:pPr marL="171450">
              <a:buFont typeface="Wingdings" panose="05000000000000000000" pitchFamily="2" charset="2"/>
              <a:buChar char="Ø"/>
            </a:pPr>
            <a:r>
              <a:rPr lang="en-US" sz="1300" dirty="0"/>
              <a:t> Huawei</a:t>
            </a:r>
          </a:p>
          <a:p>
            <a:pPr marL="171450">
              <a:buFont typeface="Wingdings" panose="05000000000000000000" pitchFamily="2" charset="2"/>
              <a:buChar char="Ø"/>
            </a:pPr>
            <a:r>
              <a:rPr lang="en-US" sz="1300" dirty="0"/>
              <a:t> Ericsson </a:t>
            </a:r>
          </a:p>
          <a:p>
            <a:pPr marL="171450">
              <a:buFont typeface="Wingdings" panose="05000000000000000000" pitchFamily="2" charset="2"/>
              <a:buChar char="Ø"/>
            </a:pPr>
            <a:r>
              <a:rPr lang="en-US" sz="1300" dirty="0"/>
              <a:t> AT&amp;T</a:t>
            </a:r>
          </a:p>
          <a:p>
            <a:pPr marL="171450">
              <a:buFont typeface="Wingdings" panose="05000000000000000000" pitchFamily="2" charset="2"/>
              <a:buChar char="Ø"/>
            </a:pPr>
            <a:r>
              <a:rPr lang="en-US" sz="1300" dirty="0"/>
              <a:t> Qualcomm</a:t>
            </a:r>
          </a:p>
          <a:p>
            <a:pPr marL="171450">
              <a:buFont typeface="Wingdings" panose="05000000000000000000" pitchFamily="2" charset="2"/>
              <a:buChar char="Ø"/>
            </a:pPr>
            <a:r>
              <a:rPr lang="en-US" sz="1300" dirty="0"/>
              <a:t> Toyota </a:t>
            </a:r>
          </a:p>
          <a:p>
            <a:pPr marL="171450">
              <a:buFont typeface="Wingdings" panose="05000000000000000000" pitchFamily="2" charset="2"/>
              <a:buChar char="Ø"/>
            </a:pPr>
            <a:r>
              <a:rPr lang="en-US" sz="1300" dirty="0"/>
              <a:t> Rohde Schwarz </a:t>
            </a:r>
          </a:p>
          <a:p>
            <a:pPr marL="171450">
              <a:buFont typeface="Wingdings" panose="05000000000000000000" pitchFamily="2" charset="2"/>
              <a:buChar char="Ø"/>
            </a:pPr>
            <a:r>
              <a:rPr lang="en-US" sz="1300" dirty="0"/>
              <a:t> Cisco </a:t>
            </a:r>
          </a:p>
          <a:p>
            <a:endParaRPr lang="en-US" dirty="0"/>
          </a:p>
        </p:txBody>
      </p:sp>
      <p:sp>
        <p:nvSpPr>
          <p:cNvPr id="8" name="Rectangle 7"/>
          <p:cNvSpPr/>
          <p:nvPr/>
        </p:nvSpPr>
        <p:spPr>
          <a:xfrm>
            <a:off x="4773528" y="1918692"/>
            <a:ext cx="3857126" cy="307777"/>
          </a:xfrm>
          <a:prstGeom prst="rect">
            <a:avLst/>
          </a:prstGeom>
          <a:solidFill>
            <a:schemeClr val="accent1">
              <a:lumMod val="20000"/>
              <a:lumOff val="80000"/>
            </a:schemeClr>
          </a:solidFill>
        </p:spPr>
        <p:txBody>
          <a:bodyPr wrap="square">
            <a:spAutoFit/>
          </a:bodyPr>
          <a:lstStyle/>
          <a:p>
            <a:pPr fontAlgn="auto">
              <a:spcBef>
                <a:spcPts val="0"/>
              </a:spcBef>
              <a:spcAft>
                <a:spcPts val="0"/>
              </a:spcAft>
            </a:pPr>
            <a:r>
              <a:rPr lang="en-US" sz="1400" b="1" i="1" dirty="0">
                <a:solidFill>
                  <a:prstClr val="black"/>
                </a:solidFill>
                <a:latin typeface="Calibri" panose="020F0502020204030204"/>
                <a:cs typeface="+mn-cs"/>
              </a:rPr>
              <a:t>Sample</a:t>
            </a:r>
            <a:r>
              <a:rPr lang="en-US" sz="1400" b="1" dirty="0">
                <a:solidFill>
                  <a:prstClr val="black"/>
                </a:solidFill>
                <a:latin typeface="Calibri" panose="020F0502020204030204"/>
                <a:cs typeface="+mn-cs"/>
              </a:rPr>
              <a:t> </a:t>
            </a:r>
            <a:r>
              <a:rPr lang="en-US" sz="1400" b="1" i="1" dirty="0">
                <a:solidFill>
                  <a:prstClr val="black"/>
                </a:solidFill>
                <a:latin typeface="Calibri" panose="020F0502020204030204"/>
                <a:cs typeface="+mn-cs"/>
              </a:rPr>
              <a:t>Industrial</a:t>
            </a:r>
            <a:r>
              <a:rPr lang="en-US" sz="1400" b="1" dirty="0">
                <a:solidFill>
                  <a:prstClr val="black"/>
                </a:solidFill>
                <a:latin typeface="Calibri" panose="020F0502020204030204"/>
                <a:cs typeface="+mn-cs"/>
              </a:rPr>
              <a:t> </a:t>
            </a:r>
            <a:r>
              <a:rPr lang="en-US" sz="1400" b="1" i="1" dirty="0">
                <a:solidFill>
                  <a:prstClr val="black"/>
                </a:solidFill>
                <a:latin typeface="Calibri" panose="020F0502020204030204"/>
                <a:cs typeface="+mn-cs"/>
              </a:rPr>
              <a:t>Members</a:t>
            </a:r>
            <a:r>
              <a:rPr lang="en-US" sz="1400" b="1" dirty="0">
                <a:solidFill>
                  <a:prstClr val="black"/>
                </a:solidFill>
                <a:latin typeface="Calibri" panose="020F0502020204030204"/>
                <a:cs typeface="+mn-cs"/>
              </a:rPr>
              <a:t>: </a:t>
            </a:r>
          </a:p>
        </p:txBody>
      </p:sp>
      <p:sp>
        <p:nvSpPr>
          <p:cNvPr id="9" name="Content Placeholder 2"/>
          <p:cNvSpPr txBox="1">
            <a:spLocks/>
          </p:cNvSpPr>
          <p:nvPr/>
        </p:nvSpPr>
        <p:spPr>
          <a:xfrm>
            <a:off x="4758490" y="4169947"/>
            <a:ext cx="3857126" cy="304798"/>
          </a:xfrm>
          <a:prstGeom prst="rect">
            <a:avLst/>
          </a:prstGeom>
          <a:solidFill>
            <a:schemeClr val="accent1">
              <a:lumMod val="20000"/>
              <a:lumOff val="80000"/>
            </a:schemeClr>
          </a:solidFill>
        </p:spPr>
        <p:txBody>
          <a:bodyPr vert="horz" lIns="91440" tIns="45720" rIns="91440" bIns="45720" rtlCol="0">
            <a:normAutofit/>
          </a:bodyPr>
          <a:lstStyle>
            <a:lvl1pPr marL="0" indent="0" algn="l" defTabSz="685800" rtl="0" eaLnBrk="1" latinLnBrk="0" hangingPunct="1">
              <a:lnSpc>
                <a:spcPct val="90000"/>
              </a:lnSpc>
              <a:spcBef>
                <a:spcPts val="750"/>
              </a:spcBef>
              <a:buClr>
                <a:srgbClr val="0066A1"/>
              </a:buClr>
              <a:buFont typeface="LucidaGrande" charset="0"/>
              <a:buNone/>
              <a:defRPr sz="900" i="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sz="1400" b="1" dirty="0">
                <a:solidFill>
                  <a:prstClr val="black"/>
                </a:solidFill>
                <a:latin typeface="Calibri" panose="020F0502020204030204"/>
              </a:rPr>
              <a:t>Industrial Sponsorship </a:t>
            </a:r>
            <a:endParaRPr lang="en-US" sz="1400" b="1" i="0" dirty="0">
              <a:solidFill>
                <a:prstClr val="black"/>
              </a:solidFill>
              <a:latin typeface="Calibri" panose="020F0502020204030204"/>
            </a:endParaRPr>
          </a:p>
          <a:p>
            <a:pPr fontAlgn="auto">
              <a:spcAft>
                <a:spcPts val="0"/>
              </a:spcAft>
            </a:pPr>
            <a:endParaRPr lang="en-US" sz="1100" dirty="0">
              <a:solidFill>
                <a:prstClr val="black"/>
              </a:solidFill>
              <a:latin typeface="Calibri" panose="020F0502020204030204"/>
            </a:endParaRPr>
          </a:p>
        </p:txBody>
      </p:sp>
      <p:sp>
        <p:nvSpPr>
          <p:cNvPr id="12" name="Content Placeholder 4"/>
          <p:cNvSpPr txBox="1">
            <a:spLocks/>
          </p:cNvSpPr>
          <p:nvPr/>
        </p:nvSpPr>
        <p:spPr>
          <a:xfrm>
            <a:off x="4758490" y="4498309"/>
            <a:ext cx="3872164" cy="42312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66A1"/>
              </a:buClr>
              <a:buFont typeface="LucidaGrande" charset="0"/>
              <a:buNone/>
              <a:defRPr sz="900" i="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fontAlgn="auto">
              <a:spcAft>
                <a:spcPts val="0"/>
              </a:spcAft>
              <a:buFont typeface="Wingdings" panose="05000000000000000000" pitchFamily="2" charset="2"/>
              <a:buChar char="Ø"/>
            </a:pPr>
            <a:r>
              <a:rPr lang="en-US" sz="1300" dirty="0">
                <a:solidFill>
                  <a:prstClr val="black"/>
                </a:solidFill>
                <a:latin typeface="Calibri" panose="020F0502020204030204"/>
              </a:rPr>
              <a:t> Open opportunities!! </a:t>
            </a:r>
          </a:p>
        </p:txBody>
      </p:sp>
    </p:spTree>
    <p:extLst>
      <p:ext uri="{BB962C8B-B14F-4D97-AF65-F5344CB8AC3E}">
        <p14:creationId xmlns:p14="http://schemas.microsoft.com/office/powerpoint/2010/main" val="3129018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this Standard </a:t>
            </a:r>
          </a:p>
        </p:txBody>
      </p:sp>
      <p:sp>
        <p:nvSpPr>
          <p:cNvPr id="3" name="Text Placeholder 2"/>
          <p:cNvSpPr>
            <a:spLocks noGrp="1"/>
          </p:cNvSpPr>
          <p:nvPr>
            <p:ph type="body" sz="quarter" idx="13"/>
          </p:nvPr>
        </p:nvSpPr>
        <p:spPr/>
        <p:txBody>
          <a:bodyPr/>
          <a:lstStyle/>
          <a:p>
            <a:r>
              <a:rPr lang="en-US" dirty="0"/>
              <a:t>PAR Statement </a:t>
            </a:r>
          </a:p>
          <a:p>
            <a:pPr lvl="1"/>
            <a:r>
              <a:rPr lang="en-US" dirty="0"/>
              <a:t>This standard is needed to enable interoperability among devices designed for licensed and unlicensed frequency spectrum, including </a:t>
            </a:r>
            <a:r>
              <a:rPr lang="en-US" dirty="0" err="1"/>
              <a:t>WiFi</a:t>
            </a:r>
            <a:r>
              <a:rPr lang="en-US" dirty="0"/>
              <a:t> and LTE devices, which currently there is no such mechanisms</a:t>
            </a:r>
          </a:p>
          <a:p>
            <a:r>
              <a:rPr lang="en-US" dirty="0"/>
              <a:t>Rationale Behind </a:t>
            </a:r>
          </a:p>
          <a:p>
            <a:pPr lvl="1"/>
            <a:r>
              <a:rPr lang="en-US" dirty="0"/>
              <a:t>The proposals for providing multi-connectivity to end users for improved throughput have only considered </a:t>
            </a:r>
            <a:r>
              <a:rPr lang="en-US" dirty="0" err="1"/>
              <a:t>colocated</a:t>
            </a:r>
            <a:r>
              <a:rPr lang="en-US" dirty="0"/>
              <a:t> base station with dual-interfaces of LTE and </a:t>
            </a:r>
            <a:r>
              <a:rPr lang="en-US" dirty="0" err="1"/>
              <a:t>WiFi</a:t>
            </a:r>
            <a:r>
              <a:rPr lang="en-US" dirty="0"/>
              <a:t>, however: </a:t>
            </a:r>
          </a:p>
          <a:p>
            <a:pPr lvl="2"/>
            <a:r>
              <a:rPr lang="en-US" dirty="0"/>
              <a:t>NO consideration or studies were made to standardize multi-transmissions connecting a user equipment to multi-radio interfaces (LTE and </a:t>
            </a:r>
            <a:r>
              <a:rPr lang="en-US" dirty="0" err="1"/>
              <a:t>WiFi</a:t>
            </a:r>
            <a:r>
              <a:rPr lang="en-US" dirty="0"/>
              <a:t>) in a distributed model  </a:t>
            </a:r>
          </a:p>
          <a:p>
            <a:pPr lvl="2"/>
            <a:r>
              <a:rPr lang="en-US" dirty="0"/>
              <a:t>NO solution is available to coordinate transmissions conducted by an operator </a:t>
            </a:r>
            <a:r>
              <a:rPr lang="en-US" dirty="0" err="1"/>
              <a:t>macrocell</a:t>
            </a:r>
            <a:r>
              <a:rPr lang="en-US" dirty="0"/>
              <a:t> (LTE) and open space </a:t>
            </a:r>
            <a:r>
              <a:rPr lang="en-US" dirty="0" err="1"/>
              <a:t>WiFi</a:t>
            </a:r>
            <a:r>
              <a:rPr lang="en-US" dirty="0"/>
              <a:t> access points or even </a:t>
            </a:r>
            <a:r>
              <a:rPr lang="en-US" dirty="0" err="1"/>
              <a:t>WiFi</a:t>
            </a:r>
            <a:r>
              <a:rPr lang="en-US" dirty="0"/>
              <a:t> at client premises </a:t>
            </a:r>
          </a:p>
        </p:txBody>
      </p:sp>
      <p:sp>
        <p:nvSpPr>
          <p:cNvPr id="4" name="Slide Number Placeholder 3"/>
          <p:cNvSpPr>
            <a:spLocks noGrp="1"/>
          </p:cNvSpPr>
          <p:nvPr>
            <p:ph type="sldNum" sz="quarter" idx="14"/>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29</a:t>
            </a:fld>
            <a:endParaRPr lang="en-US">
              <a:latin typeface="Calibri" panose="020F0502020204030204"/>
              <a:cs typeface="+mn-cs"/>
            </a:endParaRPr>
          </a:p>
        </p:txBody>
      </p:sp>
      <p:sp>
        <p:nvSpPr>
          <p:cNvPr id="5" name="Text Placeholder 4"/>
          <p:cNvSpPr>
            <a:spLocks noGrp="1"/>
          </p:cNvSpPr>
          <p:nvPr>
            <p:ph type="body" sz="quarter" idx="15"/>
          </p:nvPr>
        </p:nvSpPr>
        <p:spPr/>
        <p:txBody>
          <a:bodyPr>
            <a:normAutofit/>
          </a:bodyPr>
          <a:lstStyle/>
          <a:p>
            <a:r>
              <a:rPr lang="en-US" dirty="0"/>
              <a:t>Motivation for this Project  </a:t>
            </a:r>
          </a:p>
        </p:txBody>
      </p:sp>
    </p:spTree>
    <p:extLst>
      <p:ext uri="{BB962C8B-B14F-4D97-AF65-F5344CB8AC3E}">
        <p14:creationId xmlns:p14="http://schemas.microsoft.com/office/powerpoint/2010/main" val="2129380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first task for the </a:t>
            </a:r>
            <a:r>
              <a:rPr lang="en-AU" i="1" dirty="0"/>
              <a:t>Coexistence SC </a:t>
            </a:r>
            <a:r>
              <a:rPr lang="en-AU" dirty="0" smtClean="0"/>
              <a:t>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a:t>
            </a:r>
            <a:r>
              <a:rPr lang="en-AU" i="1" dirty="0"/>
              <a:t>Coexistence SC </a:t>
            </a:r>
            <a:r>
              <a:rPr lang="en-AU" dirty="0" smtClean="0"/>
              <a:t>meetings</a:t>
            </a:r>
          </a:p>
          <a:p>
            <a:pPr lvl="1"/>
            <a:r>
              <a:rPr lang="en-AU" dirty="0" smtClean="0">
                <a:sym typeface="Wingdings" panose="05000000000000000000" pitchFamily="2" charset="2"/>
              </a:rPr>
              <a:t>Fortunately, Guido Hiertz agreed in Berlin to be appointed the IEEE 802.11 Coexistence SC’s permanent Secretary …</a:t>
            </a:r>
          </a:p>
          <a:p>
            <a:pPr lvl="1"/>
            <a:r>
              <a:rPr lang="en-AU" dirty="0" smtClean="0">
                <a:sym typeface="Wingdings" panose="05000000000000000000" pitchFamily="2" charset="2"/>
              </a:rPr>
              <a:t>… and even better, he did not need to be</a:t>
            </a:r>
            <a:br>
              <a:rPr lang="en-AU" dirty="0" smtClean="0">
                <a:sym typeface="Wingdings" panose="05000000000000000000" pitchFamily="2" charset="2"/>
              </a:rPr>
            </a:br>
            <a:r>
              <a:rPr lang="en-AU" dirty="0" smtClean="0">
                <a:sym typeface="Wingdings" panose="05000000000000000000" pitchFamily="2" charset="2"/>
              </a:rPr>
              <a:t>bribed with free beer to do the 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a:t>
            </a:fld>
            <a:endParaRPr lang="en-US"/>
          </a:p>
        </p:txBody>
      </p:sp>
      <p:pic>
        <p:nvPicPr>
          <p:cNvPr id="6" name="Picture 5"/>
          <p:cNvPicPr>
            <a:picLocks noChangeAspect="1"/>
          </p:cNvPicPr>
          <p:nvPr/>
        </p:nvPicPr>
        <p:blipFill>
          <a:blip r:embed="rId2"/>
          <a:stretch>
            <a:fillRect/>
          </a:stretch>
        </p:blipFill>
        <p:spPr>
          <a:xfrm rot="19931301">
            <a:off x="5841353" y="3270206"/>
            <a:ext cx="1810076" cy="2144420"/>
          </a:xfrm>
          <a:prstGeom prst="rect">
            <a:avLst/>
          </a:prstGeom>
        </p:spPr>
      </p:pic>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this Standard </a:t>
            </a:r>
          </a:p>
        </p:txBody>
      </p:sp>
      <p:sp>
        <p:nvSpPr>
          <p:cNvPr id="3" name="Text Placeholder 2"/>
          <p:cNvSpPr>
            <a:spLocks noGrp="1"/>
          </p:cNvSpPr>
          <p:nvPr>
            <p:ph type="body" sz="quarter" idx="13"/>
          </p:nvPr>
        </p:nvSpPr>
        <p:spPr/>
        <p:txBody>
          <a:bodyPr>
            <a:normAutofit fontScale="92500" lnSpcReduction="10000"/>
          </a:bodyPr>
          <a:lstStyle/>
          <a:p>
            <a:r>
              <a:rPr lang="en-US" sz="2000" dirty="0"/>
              <a:t>New Controller that can: </a:t>
            </a:r>
          </a:p>
          <a:p>
            <a:pPr lvl="1"/>
            <a:r>
              <a:rPr lang="en-US" sz="1800" dirty="0"/>
              <a:t>Provide time references for aligning multi-transmissions conducted by multi-radio interfaces with different </a:t>
            </a:r>
            <a:r>
              <a:rPr lang="en-US" sz="1800" dirty="0" err="1"/>
              <a:t>QoS</a:t>
            </a:r>
            <a:r>
              <a:rPr lang="en-US" sz="1800" dirty="0"/>
              <a:t>/channel availability</a:t>
            </a:r>
          </a:p>
          <a:p>
            <a:pPr lvl="1"/>
            <a:r>
              <a:rPr lang="en-US" sz="1800" dirty="0"/>
              <a:t>Retrieve no transmitted packets from the unlicensed band (</a:t>
            </a:r>
            <a:r>
              <a:rPr lang="en-US" sz="1800" dirty="0" err="1"/>
              <a:t>WiFi</a:t>
            </a:r>
            <a:r>
              <a:rPr lang="en-US" sz="1800" dirty="0"/>
              <a:t>) and re-direct them to the licensed interface (LTE) for potential transmission</a:t>
            </a:r>
          </a:p>
          <a:p>
            <a:r>
              <a:rPr lang="en-US" sz="2000" dirty="0"/>
              <a:t>New scheme that can decide how much packets should be diverted from the licensed interface (LTE) to unlicensed interfaces (</a:t>
            </a:r>
            <a:r>
              <a:rPr lang="en-US" sz="2000" dirty="0" err="1"/>
              <a:t>WiFi</a:t>
            </a:r>
            <a:r>
              <a:rPr lang="en-US" sz="2000" dirty="0"/>
              <a:t> APs)</a:t>
            </a:r>
          </a:p>
          <a:p>
            <a:pPr lvl="1"/>
            <a:r>
              <a:rPr lang="en-GB" sz="1500" dirty="0"/>
              <a:t>Provide a functional design of a new MAC scheme  LTE/</a:t>
            </a:r>
            <a:r>
              <a:rPr lang="en-GB" sz="1500" dirty="0" err="1"/>
              <a:t>WiFi</a:t>
            </a:r>
            <a:endParaRPr lang="en-GB" sz="1500" dirty="0"/>
          </a:p>
          <a:p>
            <a:pPr marL="1778000" lvl="2"/>
            <a:endParaRPr lang="en-GB" sz="400" dirty="0"/>
          </a:p>
          <a:p>
            <a:pPr lvl="1"/>
            <a:r>
              <a:rPr lang="en-GB" sz="1500" dirty="0"/>
              <a:t>Provide a functional design of a new MAC protocol for UEs</a:t>
            </a:r>
            <a:endParaRPr lang="en-GB" sz="100" dirty="0"/>
          </a:p>
          <a:p>
            <a:pPr marL="1778000" lvl="2"/>
            <a:endParaRPr lang="en-GB" sz="400" dirty="0"/>
          </a:p>
          <a:p>
            <a:pPr lvl="1"/>
            <a:r>
              <a:rPr lang="en-GB" sz="1500" dirty="0"/>
              <a:t>Define the MAC level control plane to enable licensed/unlicensed procedures</a:t>
            </a:r>
            <a:endParaRPr lang="en-GB" sz="100" dirty="0"/>
          </a:p>
          <a:p>
            <a:pPr marL="1778000" lvl="2" algn="just"/>
            <a:endParaRPr lang="en-GB" sz="400" dirty="0"/>
          </a:p>
          <a:p>
            <a:pPr lvl="1"/>
            <a:r>
              <a:rPr lang="en-GB" sz="1500" dirty="0"/>
              <a:t>Define the MAC level sensing plane to enable licensed/unlicensed operation</a:t>
            </a:r>
            <a:endParaRPr lang="en-GB" sz="100" dirty="0"/>
          </a:p>
          <a:p>
            <a:pPr marL="1778000" lvl="2"/>
            <a:endParaRPr lang="en-GB" sz="400" dirty="0"/>
          </a:p>
          <a:p>
            <a:pPr lvl="1"/>
            <a:r>
              <a:rPr lang="en-GB" sz="1500" dirty="0"/>
              <a:t>Produce the specifications of the MAC layer</a:t>
            </a:r>
            <a:endParaRPr lang="en-GB" sz="100" dirty="0"/>
          </a:p>
          <a:p>
            <a:pPr marL="1778000" lvl="2"/>
            <a:endParaRPr lang="en-GB" sz="400" dirty="0"/>
          </a:p>
          <a:p>
            <a:pPr lvl="1"/>
            <a:r>
              <a:rPr lang="en-GB" sz="1500" dirty="0"/>
              <a:t>Trails to identify KPIs </a:t>
            </a:r>
            <a:endParaRPr lang="en-US" dirty="0"/>
          </a:p>
          <a:p>
            <a:endParaRPr lang="en-US" sz="2000" dirty="0"/>
          </a:p>
        </p:txBody>
      </p:sp>
      <p:sp>
        <p:nvSpPr>
          <p:cNvPr id="4" name="Slide Number Placeholder 3"/>
          <p:cNvSpPr>
            <a:spLocks noGrp="1"/>
          </p:cNvSpPr>
          <p:nvPr>
            <p:ph type="sldNum" sz="quarter" idx="14"/>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30</a:t>
            </a:fld>
            <a:endParaRPr lang="en-US">
              <a:latin typeface="Calibri" panose="020F0502020204030204"/>
              <a:cs typeface="+mn-cs"/>
            </a:endParaRPr>
          </a:p>
        </p:txBody>
      </p:sp>
      <p:sp>
        <p:nvSpPr>
          <p:cNvPr id="5" name="Text Placeholder 4"/>
          <p:cNvSpPr>
            <a:spLocks noGrp="1"/>
          </p:cNvSpPr>
          <p:nvPr>
            <p:ph type="body" sz="quarter" idx="15"/>
          </p:nvPr>
        </p:nvSpPr>
        <p:spPr/>
        <p:txBody>
          <a:bodyPr>
            <a:normAutofit/>
          </a:bodyPr>
          <a:lstStyle/>
          <a:p>
            <a:r>
              <a:rPr lang="en-US" dirty="0"/>
              <a:t>New Developments </a:t>
            </a:r>
          </a:p>
        </p:txBody>
      </p:sp>
      <p:sp>
        <p:nvSpPr>
          <p:cNvPr id="6" name="Rectangle 5"/>
          <p:cNvSpPr/>
          <p:nvPr/>
        </p:nvSpPr>
        <p:spPr>
          <a:xfrm>
            <a:off x="795085" y="5141962"/>
            <a:ext cx="6616368" cy="369332"/>
          </a:xfrm>
          <a:prstGeom prst="rect">
            <a:avLst/>
          </a:prstGeom>
          <a:solidFill>
            <a:schemeClr val="accent1">
              <a:lumMod val="20000"/>
              <a:lumOff val="80000"/>
            </a:schemeClr>
          </a:solidFill>
        </p:spPr>
        <p:txBody>
          <a:bodyPr wrap="square">
            <a:spAutoFit/>
          </a:bodyPr>
          <a:lstStyle/>
          <a:p>
            <a:pPr fontAlgn="auto">
              <a:spcBef>
                <a:spcPts val="0"/>
              </a:spcBef>
              <a:spcAft>
                <a:spcPts val="0"/>
              </a:spcAft>
            </a:pPr>
            <a:r>
              <a:rPr lang="en-US" sz="1800" b="1" i="1" dirty="0">
                <a:solidFill>
                  <a:prstClr val="black"/>
                </a:solidFill>
                <a:latin typeface="Calibri" panose="020F0502020204030204"/>
                <a:cs typeface="+mn-cs"/>
              </a:rPr>
              <a:t>WG Goal</a:t>
            </a:r>
            <a:r>
              <a:rPr lang="en-US" sz="1800" b="1" dirty="0">
                <a:solidFill>
                  <a:prstClr val="black"/>
                </a:solidFill>
                <a:latin typeface="Calibri" panose="020F0502020204030204"/>
                <a:cs typeface="+mn-cs"/>
              </a:rPr>
              <a:t>: To achieve Initial Standard Draft in the next 18 months </a:t>
            </a:r>
          </a:p>
        </p:txBody>
      </p:sp>
    </p:spTree>
    <p:extLst>
      <p:ext uri="{BB962C8B-B14F-4D97-AF65-F5344CB8AC3E}">
        <p14:creationId xmlns:p14="http://schemas.microsoft.com/office/powerpoint/2010/main" val="4078422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876592"/>
            <a:ext cx="7886700" cy="620819"/>
          </a:xfrm>
        </p:spPr>
        <p:txBody>
          <a:bodyPr/>
          <a:lstStyle/>
          <a:p>
            <a:pPr algn="ctr"/>
            <a:r>
              <a:rPr lang="en-US" i="1" dirty="0"/>
              <a:t>Thank You!</a:t>
            </a:r>
          </a:p>
        </p:txBody>
      </p:sp>
      <p:sp>
        <p:nvSpPr>
          <p:cNvPr id="3" name="Text Placeholder 2"/>
          <p:cNvSpPr>
            <a:spLocks noGrp="1"/>
          </p:cNvSpPr>
          <p:nvPr>
            <p:ph type="body" idx="1"/>
          </p:nvPr>
        </p:nvSpPr>
        <p:spPr/>
        <p:txBody>
          <a:bodyPr>
            <a:normAutofit lnSpcReduction="10000"/>
          </a:bodyPr>
          <a:lstStyle/>
          <a:p>
            <a:r>
              <a:rPr lang="en-US" dirty="0"/>
              <a:t>For more details, contact standard chair:</a:t>
            </a:r>
          </a:p>
          <a:p>
            <a:pPr lvl="7"/>
            <a:r>
              <a:rPr lang="en-US" sz="1900" dirty="0">
                <a:solidFill>
                  <a:schemeClr val="tx1"/>
                </a:solidFill>
              </a:rPr>
              <a:t>Dr. Anwer </a:t>
            </a:r>
            <a:r>
              <a:rPr lang="en-US" sz="1900" dirty="0" err="1">
                <a:solidFill>
                  <a:schemeClr val="tx1"/>
                </a:solidFill>
              </a:rPr>
              <a:t>Al-dulaimi</a:t>
            </a:r>
            <a:r>
              <a:rPr lang="en-US" sz="1900" dirty="0">
                <a:solidFill>
                  <a:schemeClr val="tx1"/>
                </a:solidFill>
              </a:rPr>
              <a:t>  </a:t>
            </a:r>
            <a:r>
              <a:rPr lang="en-US" sz="1900" dirty="0">
                <a:hlinkClick r:id="rId2"/>
              </a:rPr>
              <a:t>anwer.a-dulaimi@ieee.org</a:t>
            </a:r>
            <a:r>
              <a:rPr lang="en-US" sz="1900" dirty="0"/>
              <a:t>  </a:t>
            </a:r>
          </a:p>
        </p:txBody>
      </p:sp>
      <p:sp>
        <p:nvSpPr>
          <p:cNvPr id="4" name="Slide Number Placeholder 3"/>
          <p:cNvSpPr>
            <a:spLocks noGrp="1"/>
          </p:cNvSpPr>
          <p:nvPr>
            <p:ph type="sldNum" sz="quarter" idx="10"/>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31</a:t>
            </a:fld>
            <a:endParaRPr lang="en-US">
              <a:latin typeface="Calibri" panose="020F0502020204030204"/>
              <a:cs typeface="+mn-cs"/>
            </a:endParaRPr>
          </a:p>
        </p:txBody>
      </p:sp>
    </p:spTree>
    <p:extLst>
      <p:ext uri="{BB962C8B-B14F-4D97-AF65-F5344CB8AC3E}">
        <p14:creationId xmlns:p14="http://schemas.microsoft.com/office/powerpoint/2010/main" val="2087425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IEEE articles</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337166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coexistence with other technologies will be mentioned in a couple of IEEE publications</a:t>
            </a:r>
            <a:endParaRPr lang="en-AU" dirty="0"/>
          </a:p>
        </p:txBody>
      </p:sp>
      <p:sp>
        <p:nvSpPr>
          <p:cNvPr id="3" name="Content Placeholder 2"/>
          <p:cNvSpPr>
            <a:spLocks noGrp="1"/>
          </p:cNvSpPr>
          <p:nvPr>
            <p:ph idx="1"/>
          </p:nvPr>
        </p:nvSpPr>
        <p:spPr/>
        <p:txBody>
          <a:bodyPr/>
          <a:lstStyle/>
          <a:p>
            <a:r>
              <a:rPr lang="en-AU" dirty="0" smtClean="0"/>
              <a:t>Summary</a:t>
            </a:r>
          </a:p>
          <a:p>
            <a:pPr lvl="1"/>
            <a:r>
              <a:rPr lang="en-AU" dirty="0"/>
              <a:t>The IEEE 802.11 Coexistence SC will be announced in </a:t>
            </a:r>
            <a:r>
              <a:rPr lang="en-US" dirty="0"/>
              <a:t>IEEE Communications Standards </a:t>
            </a:r>
            <a:r>
              <a:rPr lang="en-US" dirty="0" smtClean="0"/>
              <a:t>Magazine</a:t>
            </a:r>
          </a:p>
          <a:p>
            <a:pPr lvl="1"/>
            <a:r>
              <a:rPr lang="en-US" dirty="0"/>
              <a:t>There will be an article about coexistence with  802.11 in </a:t>
            </a:r>
            <a:r>
              <a:rPr lang="en-AU" dirty="0"/>
              <a:t>IEEE Standards Education </a:t>
            </a:r>
            <a:r>
              <a:rPr lang="en-AU" dirty="0" err="1"/>
              <a:t>eZine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1570603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pPr lvl="1"/>
            <a:r>
              <a:rPr lang="en-AU" dirty="0" smtClean="0"/>
              <a:t>The </a:t>
            </a:r>
            <a:r>
              <a:rPr lang="en-US" dirty="0"/>
              <a:t>IEEE Communications Standards Magazine (a spin-off from IEEE Communications Magazine</a:t>
            </a:r>
            <a:r>
              <a:rPr lang="en-US" dirty="0" smtClean="0"/>
              <a:t>) has a column called </a:t>
            </a:r>
            <a:r>
              <a:rPr lang="en-US" dirty="0"/>
              <a:t>“Standards News</a:t>
            </a:r>
            <a:r>
              <a:rPr lang="en-US" dirty="0" smtClean="0"/>
              <a:t>”</a:t>
            </a:r>
          </a:p>
          <a:p>
            <a:pPr lvl="2"/>
            <a:r>
              <a:rPr lang="en-US" dirty="0" smtClean="0"/>
              <a:t>See </a:t>
            </a:r>
            <a:r>
              <a:rPr lang="en-US" u="sng" dirty="0">
                <a:hlinkClick r:id="rId2"/>
              </a:rPr>
              <a:t>http://</a:t>
            </a:r>
            <a:r>
              <a:rPr lang="en-US" u="sng" dirty="0" smtClean="0">
                <a:hlinkClick r:id="rId2"/>
              </a:rPr>
              <a:t>www.comsoc.org/comstandardsmag</a:t>
            </a:r>
            <a:endParaRPr lang="en-US" dirty="0" smtClean="0"/>
          </a:p>
          <a:p>
            <a:pPr lvl="1"/>
            <a:r>
              <a:rPr lang="en-US" dirty="0" smtClean="0"/>
              <a:t>The </a:t>
            </a:r>
            <a:r>
              <a:rPr lang="en-US" dirty="0"/>
              <a:t>“Standards News” </a:t>
            </a:r>
            <a:r>
              <a:rPr lang="en-US" dirty="0" smtClean="0"/>
              <a:t>column provides an update on the </a:t>
            </a:r>
            <a:r>
              <a:rPr lang="en-US" dirty="0"/>
              <a:t>latest development in standards </a:t>
            </a:r>
            <a:r>
              <a:rPr lang="en-US" dirty="0" smtClean="0"/>
              <a:t>activities</a:t>
            </a:r>
          </a:p>
          <a:p>
            <a:pPr lvl="1"/>
            <a:r>
              <a:rPr lang="en-US" dirty="0" smtClean="0"/>
              <a:t>The Coexistence SC Chair was invited to provide a short article explaining the history and purpose of the SC</a:t>
            </a:r>
          </a:p>
          <a:p>
            <a:pPr lvl="1"/>
            <a:r>
              <a:rPr lang="en-AU" dirty="0" smtClean="0"/>
              <a:t>It </a:t>
            </a:r>
            <a:r>
              <a:rPr lang="en-AU" dirty="0" smtClean="0"/>
              <a:t>will probably be published in the </a:t>
            </a:r>
            <a:r>
              <a:rPr lang="en-US" dirty="0" smtClean="0"/>
              <a:t>September 2017 issue  </a:t>
            </a:r>
            <a:endParaRPr lang="en-US" dirty="0" smtClean="0"/>
          </a:p>
          <a:p>
            <a:pPr lvl="2"/>
            <a:r>
              <a:rPr lang="en-US" dirty="0" smtClean="0"/>
              <a:t>See </a:t>
            </a:r>
            <a:r>
              <a:rPr lang="en-US" dirty="0" smtClean="0">
                <a:solidFill>
                  <a:srgbClr val="FF0000"/>
                </a:solidFill>
              </a:rPr>
              <a:t>&lt;here&gt;</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987568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t>
            </a:r>
            <a:r>
              <a:rPr lang="en-US" dirty="0" smtClean="0"/>
              <a:t>was an article </a:t>
            </a:r>
            <a:r>
              <a:rPr lang="en-US" dirty="0" smtClean="0"/>
              <a:t>about coexistence with  802.11 in </a:t>
            </a:r>
            <a:r>
              <a:rPr lang="en-AU" dirty="0"/>
              <a:t>IEEE Standards Education </a:t>
            </a:r>
            <a:r>
              <a:rPr lang="en-AU" dirty="0" err="1"/>
              <a:t>eZine</a:t>
            </a:r>
            <a:endParaRPr lang="en-AU" dirty="0"/>
          </a:p>
        </p:txBody>
      </p:sp>
      <p:sp>
        <p:nvSpPr>
          <p:cNvPr id="3" name="Content Placeholder 2"/>
          <p:cNvSpPr>
            <a:spLocks noGrp="1"/>
          </p:cNvSpPr>
          <p:nvPr>
            <p:ph idx="1"/>
          </p:nvPr>
        </p:nvSpPr>
        <p:spPr/>
        <p:txBody>
          <a:bodyPr/>
          <a:lstStyle/>
          <a:p>
            <a:pPr lvl="1"/>
            <a:r>
              <a:rPr lang="en-US" dirty="0" smtClean="0"/>
              <a:t>There was a recent call for contributions for the </a:t>
            </a:r>
            <a:r>
              <a:rPr lang="en-AU" dirty="0" smtClean="0"/>
              <a:t>IEEE </a:t>
            </a:r>
            <a:r>
              <a:rPr lang="en-AU" dirty="0"/>
              <a:t>Standards Education </a:t>
            </a:r>
            <a:r>
              <a:rPr lang="en-AU" dirty="0" err="1"/>
              <a:t>eZine</a:t>
            </a:r>
            <a:r>
              <a:rPr lang="en-AU" dirty="0"/>
              <a:t> special issue on Standards and Compliance and </a:t>
            </a:r>
            <a:r>
              <a:rPr lang="en-AU" dirty="0" smtClean="0"/>
              <a:t>Regulation</a:t>
            </a:r>
          </a:p>
          <a:p>
            <a:pPr lvl="1"/>
            <a:r>
              <a:rPr lang="en-AU" dirty="0" smtClean="0"/>
              <a:t>A submission from Andrews Myles was accepted on “</a:t>
            </a:r>
            <a:r>
              <a:rPr lang="en-AU" i="1" dirty="0"/>
              <a:t>What is the trade-off between innovation and regulation in unlicensed spectrum</a:t>
            </a:r>
            <a:r>
              <a:rPr lang="en-AU" i="1" dirty="0" smtClean="0"/>
              <a:t>?</a:t>
            </a:r>
            <a:r>
              <a:rPr lang="en-AU" dirty="0" smtClean="0"/>
              <a:t>” </a:t>
            </a:r>
          </a:p>
          <a:p>
            <a:pPr lvl="1"/>
            <a:r>
              <a:rPr lang="en-AU" dirty="0" smtClean="0"/>
              <a:t>The </a:t>
            </a:r>
            <a:r>
              <a:rPr lang="en-AU" dirty="0" smtClean="0"/>
              <a:t>article </a:t>
            </a:r>
            <a:r>
              <a:rPr lang="en-AU" dirty="0" smtClean="0"/>
              <a:t>was published </a:t>
            </a:r>
            <a:r>
              <a:rPr lang="en-AU" dirty="0" smtClean="0"/>
              <a:t>in 3Q issue on 11 September </a:t>
            </a:r>
            <a:r>
              <a:rPr lang="en-AU" dirty="0" smtClean="0"/>
              <a:t>2017</a:t>
            </a:r>
          </a:p>
          <a:p>
            <a:pPr lvl="2"/>
            <a:r>
              <a:rPr lang="en-AU" dirty="0" smtClean="0"/>
              <a:t>See </a:t>
            </a:r>
            <a:r>
              <a:rPr lang="en-AU" u="sng" dirty="0">
                <a:hlinkClick r:id="rId2"/>
              </a:rPr>
              <a:t>https://www.standardsuniversity.org/e-magazine/september-2017/trade-off-innovation-regulation-unlicensed-spectrum/</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27192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588" lvl="1" indent="0" algn="ctr">
              <a:buNone/>
            </a:pPr>
            <a:r>
              <a:rPr lang="en-AU" sz="2400" b="1" dirty="0" smtClean="0">
                <a:solidFill>
                  <a:schemeClr val="accent2"/>
                </a:solidFill>
              </a:rPr>
              <a:t>What are the next steps?</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1850142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will provide submissions to the SC?</a:t>
            </a:r>
            <a:endParaRPr lang="en-AU" dirty="0"/>
          </a:p>
        </p:txBody>
      </p:sp>
      <p:sp>
        <p:nvSpPr>
          <p:cNvPr id="3" name="Content Placeholder 2"/>
          <p:cNvSpPr>
            <a:spLocks noGrp="1"/>
          </p:cNvSpPr>
          <p:nvPr>
            <p:ph idx="1"/>
          </p:nvPr>
        </p:nvSpPr>
        <p:spPr/>
        <p:txBody>
          <a:bodyPr/>
          <a:lstStyle/>
          <a:p>
            <a:pPr lvl="1"/>
            <a:r>
              <a:rPr lang="en-AU" dirty="0" smtClean="0"/>
              <a:t>The Chair has provided a lot of material over recent months</a:t>
            </a:r>
          </a:p>
          <a:p>
            <a:pPr lvl="1"/>
            <a:r>
              <a:rPr lang="en-AU" dirty="0" smtClean="0"/>
              <a:t>… with greatly appreciated support from a few others </a:t>
            </a:r>
          </a:p>
          <a:p>
            <a:pPr lvl="1"/>
            <a:r>
              <a:rPr lang="en-AU" dirty="0" smtClean="0"/>
              <a:t>However, this activity will only succeed if there is support from many stakeholders …</a:t>
            </a:r>
          </a:p>
          <a:p>
            <a:pPr lvl="1"/>
            <a:r>
              <a:rPr lang="en-AU" dirty="0" smtClean="0"/>
              <a:t>… and so everyone is encouraged to provide ideas and submissions for  discussion within the SC and with external parties</a:t>
            </a:r>
          </a:p>
          <a:p>
            <a:pPr lvl="1"/>
            <a:r>
              <a:rPr lang="en-AU" dirty="0" smtClean="0"/>
              <a:t>Who is intending to make submissions?</a:t>
            </a:r>
          </a:p>
          <a:p>
            <a:pPr lvl="2"/>
            <a:r>
              <a:rPr lang="en-AU" dirty="0" smtClean="0"/>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531752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a:t>
            </a:r>
            <a:r>
              <a:rPr lang="en-AU" i="1" dirty="0"/>
              <a:t>Coexistence SC </a:t>
            </a:r>
            <a:r>
              <a:rPr lang="en-AU" dirty="0" smtClean="0"/>
              <a:t>will </a:t>
            </a:r>
            <a:r>
              <a:rPr lang="en-AU" dirty="0"/>
              <a:t>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a:t>
            </a:fld>
            <a:endParaRPr lang="en-US"/>
          </a:p>
        </p:txBody>
      </p:sp>
    </p:spTree>
    <p:extLst>
      <p:ext uri="{BB962C8B-B14F-4D97-AF65-F5344CB8AC3E}">
        <p14:creationId xmlns:p14="http://schemas.microsoft.com/office/powerpoint/2010/main" val="669493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6</a:t>
            </a:fld>
            <a:endParaRPr lang="en-US"/>
          </a:p>
        </p:txBody>
      </p:sp>
      <p:sp>
        <p:nvSpPr>
          <p:cNvPr id="8196" name="Rectangle 6"/>
          <p:cNvSpPr>
            <a:spLocks noGrp="1" noChangeArrowheads="1"/>
          </p:cNvSpPr>
          <p:nvPr>
            <p:ph type="title"/>
          </p:nvPr>
        </p:nvSpPr>
        <p:spPr/>
        <p:txBody>
          <a:bodyPr/>
          <a:lstStyle/>
          <a:p>
            <a:r>
              <a:rPr lang="en-US" dirty="0"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extLst>
      <p:ext uri="{BB962C8B-B14F-4D97-AF65-F5344CB8AC3E}">
        <p14:creationId xmlns:p14="http://schemas.microsoft.com/office/powerpoint/2010/main" val="1325486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7</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8</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Some history of why we are here</a:t>
            </a:r>
          </a:p>
          <a:p>
            <a:pPr lvl="2"/>
            <a:r>
              <a:rPr lang="en-AU" dirty="0" smtClean="0"/>
              <a:t>Relationships</a:t>
            </a:r>
          </a:p>
          <a:p>
            <a:pPr lvl="3"/>
            <a:r>
              <a:rPr lang="en-AU" dirty="0" smtClean="0"/>
              <a:t>Prepare for upcoming </a:t>
            </a:r>
            <a:r>
              <a:rPr lang="en-AU" dirty="0" smtClean="0"/>
              <a:t>recent ETSI BRAN activities</a:t>
            </a:r>
          </a:p>
          <a:p>
            <a:pPr lvl="3"/>
            <a:r>
              <a:rPr lang="en-AU" dirty="0" smtClean="0"/>
              <a:t>Review </a:t>
            </a:r>
            <a:r>
              <a:rPr lang="en-AU" dirty="0" smtClean="0"/>
              <a:t>recent 3GPP </a:t>
            </a:r>
            <a:r>
              <a:rPr lang="en-AU" dirty="0" smtClean="0"/>
              <a:t>RAN1 </a:t>
            </a:r>
            <a:r>
              <a:rPr lang="en-AU" dirty="0" smtClean="0"/>
              <a:t>activities</a:t>
            </a:r>
          </a:p>
          <a:p>
            <a:pPr lvl="3"/>
            <a:r>
              <a:rPr lang="en-AU" dirty="0" smtClean="0"/>
              <a:t>Determine how to engage 3GPP RAN going forward</a:t>
            </a:r>
            <a:endParaRPr lang="en-AU" dirty="0" smtClean="0"/>
          </a:p>
          <a:p>
            <a:pPr lvl="3"/>
            <a:r>
              <a:rPr lang="en-AU" dirty="0"/>
              <a:t>Determine how to engage MulteFire</a:t>
            </a:r>
            <a:r>
              <a:rPr lang="en-AU" dirty="0" smtClean="0"/>
              <a:t> </a:t>
            </a:r>
            <a:r>
              <a:rPr lang="en-AU" dirty="0"/>
              <a:t>RAN going </a:t>
            </a:r>
            <a:r>
              <a:rPr lang="en-AU" dirty="0" smtClean="0"/>
              <a:t>forward</a:t>
            </a:r>
            <a:endParaRPr lang="en-AU" dirty="0" smtClean="0"/>
          </a:p>
          <a:p>
            <a:pPr lvl="3"/>
            <a:r>
              <a:rPr lang="en-AU" dirty="0" smtClean="0"/>
              <a:t>…</a:t>
            </a:r>
          </a:p>
          <a:p>
            <a:pPr lvl="2"/>
            <a:r>
              <a:rPr lang="en-AU" dirty="0"/>
              <a:t>Technical issues</a:t>
            </a:r>
          </a:p>
          <a:p>
            <a:pPr lvl="3"/>
            <a:r>
              <a:rPr lang="en-AU" dirty="0"/>
              <a:t>Discuss a neutral preamble definition for EN 301 893</a:t>
            </a:r>
          </a:p>
          <a:p>
            <a:pPr lvl="3"/>
            <a:r>
              <a:rPr lang="en-AU" dirty="0"/>
              <a:t>Discuss SR under EN 301 893</a:t>
            </a:r>
          </a:p>
          <a:p>
            <a:pPr lvl="3"/>
            <a:r>
              <a:rPr lang="en-AU" dirty="0"/>
              <a:t>Discuss blocking energy issue</a:t>
            </a:r>
          </a:p>
          <a:p>
            <a:pPr lvl="3"/>
            <a:r>
              <a:rPr lang="en-AU" dirty="0"/>
              <a:t>Consider a LS to ETSI BRAN related to blocking </a:t>
            </a:r>
            <a:r>
              <a:rPr lang="en-AU" dirty="0" smtClean="0"/>
              <a:t>energy</a:t>
            </a:r>
          </a:p>
          <a:p>
            <a:pPr lvl="3"/>
            <a:r>
              <a:rPr lang="en-AU" dirty="0" smtClean="0"/>
              <a:t>Discuss interpretation of EN 301 893 wrt paused TXOPs</a:t>
            </a:r>
            <a:endParaRPr lang="en-AU" dirty="0"/>
          </a:p>
          <a:p>
            <a:pPr lvl="3"/>
            <a:r>
              <a:rPr lang="en-AU" dirty="0"/>
              <a:t>…</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a:t>
            </a:fld>
            <a:endParaRPr lang="en-US"/>
          </a:p>
        </p:txBody>
      </p:sp>
      <p:sp>
        <p:nvSpPr>
          <p:cNvPr id="7" name="Rectangle 6"/>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3138</Words>
  <Application>Microsoft Office PowerPoint</Application>
  <PresentationFormat>On-screen Show (4:3)</PresentationFormat>
  <Paragraphs>365</Paragraphs>
  <Slides>38</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Courier New</vt:lpstr>
      <vt:lpstr>LucidaGrande</vt:lpstr>
      <vt:lpstr>Times New Roman</vt:lpstr>
      <vt:lpstr>Verdana</vt:lpstr>
      <vt:lpstr>Wingdings</vt:lpstr>
      <vt:lpstr>802-11-Submission</vt:lpstr>
      <vt:lpstr>Theme 1</vt:lpstr>
      <vt:lpstr>Agenda for IEEE 802.11 Coexistence SC meeting in Hawaii in November 2017</vt:lpstr>
      <vt:lpstr>Welcome to the 3rd F2F meeting of the Coexistence Standing Committee in Orlando in November 2017</vt:lpstr>
      <vt:lpstr>The first task for the Coexistence SC today is not to appoint a secretary</vt:lpstr>
      <vt:lpstr>The Coexistence SC will review the official IEEE-SA patent material for pre-PAR groups</vt:lpstr>
      <vt:lpstr>The Coexistence SC will review the official IEEE-SA patent material for pre-PAR groups</vt:lpstr>
      <vt:lpstr>Links are available to a variety of other useful resources</vt:lpstr>
      <vt:lpstr>The Coexistence SC hoc will operate using accepted principles of meeting etiquette</vt:lpstr>
      <vt:lpstr>The Coexistence SC will review the modified “Participation in IEEE 802 Meetings” slide</vt:lpstr>
      <vt:lpstr>The Coexistence SC will consider a proposed agenda</vt:lpstr>
      <vt:lpstr>The Coexistence SC will consider a proposed agenda</vt:lpstr>
      <vt:lpstr>The Coexistence SC will consider approval of the Coexistence SC meeting minutes from Hawaii</vt:lpstr>
      <vt:lpstr>PowerPoint Presentation</vt:lpstr>
      <vt:lpstr>A number of liaisons between IEEE 802 and 3GPP left the PDED issue open as of September 2016</vt:lpstr>
      <vt:lpstr>PDED ad hoc was formed in Sept 2016 to respond to RAN1 request that 802.11ax adopt an ED of -72dBm</vt:lpstr>
      <vt:lpstr>PDED ad hoc sent LS’s to and received LS’s from 3GPP RAN1</vt:lpstr>
      <vt:lpstr>PDED ad hoc also sent LS’s to 3GPP RAN4 and ETSI BRAN</vt:lpstr>
      <vt:lpstr>In May 2017, it was agreed to transition the PDED ad hoc to the Coexistence SC</vt:lpstr>
      <vt:lpstr>The agreed Coexistence SC scope focuses on ensuring 802.11ax has fair access to global unlicensed spectrum </vt:lpstr>
      <vt:lpstr>Coexistence SC will close when determined by the WG or 802.11ax is ratified</vt:lpstr>
      <vt:lpstr>PowerPoint Presentation</vt:lpstr>
      <vt:lpstr>PowerPoint Presentation</vt:lpstr>
      <vt:lpstr>It appears there is limited overlap between IEEE 1932.1 WG and the Coex SC’s work</vt:lpstr>
      <vt:lpstr>IEEE 1932.1 PAR on licensed/unlicensed spectrum interoperability was approved earlier this year</vt:lpstr>
      <vt:lpstr>Despite concerns, it appears there is not much overlap between IEEE 1932.1 WG &amp; our Coex SC activities</vt:lpstr>
      <vt:lpstr>IEEE 1932.1 WG Chair is planning to provide a summary of the WG’s plans to the Coex SC</vt:lpstr>
      <vt:lpstr>IEEE 1932.1 Project: Standard for Licensed/Unlicensed Spectrum Interoperability in Wireless Mobile Networks</vt:lpstr>
      <vt:lpstr>Introduction to WG</vt:lpstr>
      <vt:lpstr>Working Group Membership</vt:lpstr>
      <vt:lpstr>Need for this Standard </vt:lpstr>
      <vt:lpstr>Scope of this Standard </vt:lpstr>
      <vt:lpstr>Thank You!</vt:lpstr>
      <vt:lpstr>PowerPoint Presentation</vt:lpstr>
      <vt:lpstr>IEEE 802.11 coexistence with other technologies will be mentioned in a couple of IEEE publications</vt:lpstr>
      <vt:lpstr>The IEEE 802.11 Coexistence SC will be announced in IEEE Communications Standards Magazine </vt:lpstr>
      <vt:lpstr>There was an article about coexistence with  802.11 in IEEE Standards Education eZine</vt:lpstr>
      <vt:lpstr>PowerPoint Presentation</vt:lpstr>
      <vt:lpstr>Who will provide submissions to the SC?</vt:lpstr>
      <vt:lpstr>The IEEE 802.11 Coexistence SC meeting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2017-10-03T06:19:54Z</dcterms:modified>
</cp:coreProperties>
</file>