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8"/>
  </p:notesMasterIdLst>
  <p:handoutMasterIdLst>
    <p:handoutMasterId r:id="rId149"/>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2006" r:id="rId22"/>
    <p:sldId id="2007"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2021" r:id="rId40"/>
    <p:sldId id="2022" r:id="rId41"/>
    <p:sldId id="2023" r:id="rId42"/>
    <p:sldId id="2024" r:id="rId43"/>
    <p:sldId id="2008" r:id="rId44"/>
    <p:sldId id="1691" r:id="rId45"/>
    <p:sldId id="1992" r:id="rId46"/>
    <p:sldId id="1995" r:id="rId47"/>
    <p:sldId id="2009" r:id="rId48"/>
    <p:sldId id="1694" r:id="rId49"/>
    <p:sldId id="2010" r:id="rId50"/>
    <p:sldId id="2011" r:id="rId51"/>
    <p:sldId id="2012" r:id="rId52"/>
    <p:sldId id="1716" r:id="rId53"/>
    <p:sldId id="1717" r:id="rId54"/>
    <p:sldId id="2013" r:id="rId55"/>
    <p:sldId id="1851" r:id="rId56"/>
    <p:sldId id="1864" r:id="rId57"/>
    <p:sldId id="1945" r:id="rId58"/>
    <p:sldId id="1946" r:id="rId59"/>
    <p:sldId id="1688" r:id="rId60"/>
    <p:sldId id="1702" r:id="rId61"/>
    <p:sldId id="1703" r:id="rId62"/>
    <p:sldId id="1704" r:id="rId63"/>
    <p:sldId id="1978" r:id="rId64"/>
    <p:sldId id="1705" r:id="rId65"/>
    <p:sldId id="1706" r:id="rId66"/>
    <p:sldId id="1707" r:id="rId67"/>
    <p:sldId id="1708" r:id="rId68"/>
    <p:sldId id="1709" r:id="rId69"/>
    <p:sldId id="1710" r:id="rId70"/>
    <p:sldId id="1790" r:id="rId71"/>
    <p:sldId id="1698" r:id="rId72"/>
    <p:sldId id="1699" r:id="rId73"/>
    <p:sldId id="1700" r:id="rId74"/>
    <p:sldId id="1701" r:id="rId75"/>
    <p:sldId id="1993" r:id="rId76"/>
    <p:sldId id="1994" r:id="rId77"/>
    <p:sldId id="2014" r:id="rId78"/>
    <p:sldId id="1712" r:id="rId79"/>
    <p:sldId id="2015" r:id="rId80"/>
    <p:sldId id="2016" r:id="rId81"/>
    <p:sldId id="1679" r:id="rId82"/>
    <p:sldId id="1583" r:id="rId83"/>
    <p:sldId id="1629" r:id="rId84"/>
    <p:sldId id="1971" r:id="rId85"/>
    <p:sldId id="1972" r:id="rId86"/>
    <p:sldId id="1979" r:id="rId87"/>
    <p:sldId id="2002" r:id="rId88"/>
    <p:sldId id="2003" r:id="rId89"/>
    <p:sldId id="1641" r:id="rId90"/>
    <p:sldId id="2029" r:id="rId91"/>
    <p:sldId id="2030" r:id="rId92"/>
    <p:sldId id="2031" r:id="rId93"/>
    <p:sldId id="2001" r:id="rId94"/>
    <p:sldId id="1952" r:id="rId95"/>
    <p:sldId id="1887" r:id="rId96"/>
    <p:sldId id="1956" r:id="rId97"/>
    <p:sldId id="1983" r:id="rId98"/>
    <p:sldId id="1998" r:id="rId99"/>
    <p:sldId id="1984" r:id="rId100"/>
    <p:sldId id="2017" r:id="rId101"/>
    <p:sldId id="2018" r:id="rId102"/>
    <p:sldId id="2019" r:id="rId103"/>
    <p:sldId id="2020" r:id="rId104"/>
    <p:sldId id="2025" r:id="rId105"/>
    <p:sldId id="2027" r:id="rId106"/>
    <p:sldId id="2028" r:id="rId107"/>
    <p:sldId id="2005" r:id="rId108"/>
    <p:sldId id="1974" r:id="rId109"/>
    <p:sldId id="1954" r:id="rId110"/>
    <p:sldId id="1955" r:id="rId111"/>
    <p:sldId id="2026" r:id="rId112"/>
    <p:sldId id="1375" r:id="rId113"/>
    <p:sldId id="1376" r:id="rId114"/>
    <p:sldId id="1400" r:id="rId115"/>
    <p:sldId id="2004"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76" autoAdjust="0"/>
    <p:restoredTop sz="94660" autoAdjust="0"/>
  </p:normalViewPr>
  <p:slideViewPr>
    <p:cSldViewPr>
      <p:cViewPr varScale="1">
        <p:scale>
          <a:sx n="84" d="100"/>
          <a:sy n="84" d="100"/>
        </p:scale>
        <p:origin x="854"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564-00-0jtc-minutes-of-hawaii-meeting-in-sep-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grouper.ieee.org/groups/802/minutes/jul2008/20080714-opening-minutes-v1.pdf" TargetMode="External"/><Relationship Id="rId2" Type="http://schemas.openxmlformats.org/officeDocument/2006/relationships/hyperlink" Target="https://www.iso.org/standard/29923.html"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96.xml.rels><?xml version="1.0" encoding="UTF-8" standalone="yes"?>
<Relationships xmlns="http://schemas.openxmlformats.org/package/2006/relationships"><Relationship Id="rId2" Type="http://schemas.openxmlformats.org/officeDocument/2006/relationships/hyperlink" Target="http://isotc.iso.org/livelink/livelink?func=ll&amp;objId=18949664&amp;objAction=Open&amp;viewType=1"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sotc.iso.org/livelink/livelink?func=ll&amp;objId=19298731&amp;objAction=Open"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25 October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Security ad hoc were substantially modified</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3760318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Security ad hoc were substantially modified</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70044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aspects of the </a:t>
            </a:r>
            <a:r>
              <a:rPr lang="en-AU" dirty="0"/>
              <a:t>Security ad hoc </a:t>
            </a:r>
            <a:r>
              <a:rPr lang="en-AU" dirty="0" smtClean="0"/>
              <a:t>were determined	</a:t>
            </a:r>
            <a:endParaRPr lang="en-AU" dirty="0"/>
          </a:p>
        </p:txBody>
      </p:sp>
      <p:sp>
        <p:nvSpPr>
          <p:cNvPr id="3" name="Content Placeholder 2"/>
          <p:cNvSpPr>
            <a:spLocks noGrp="1"/>
          </p:cNvSpPr>
          <p:nvPr>
            <p:ph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Schedule</a:t>
            </a:r>
          </a:p>
          <a:p>
            <a:pPr lvl="1"/>
            <a:r>
              <a:rPr lang="en-AU" dirty="0" smtClean="0"/>
              <a:t>None so far</a:t>
            </a:r>
          </a:p>
          <a:p>
            <a:r>
              <a:rPr lang="en-AU" dirty="0" smtClean="0"/>
              <a:t>Membership </a:t>
            </a:r>
            <a:r>
              <a:rPr lang="en-AU" dirty="0" smtClean="0">
                <a:solidFill>
                  <a:srgbClr val="FF0000"/>
                </a:solidFill>
              </a:rPr>
              <a:t>(need to get list when posted)</a:t>
            </a:r>
          </a:p>
          <a:p>
            <a:pPr lvl="1"/>
            <a:r>
              <a:rPr lang="en-AU" dirty="0" smtClean="0"/>
              <a:t>China (4 names)</a:t>
            </a:r>
          </a:p>
          <a:p>
            <a:pPr lvl="1"/>
            <a:r>
              <a:rPr lang="en-AU" dirty="0" smtClean="0"/>
              <a:t>US (Dorothy Stanley &amp; John Day)</a:t>
            </a:r>
          </a:p>
          <a:p>
            <a:pPr lvl="1"/>
            <a:r>
              <a:rPr lang="en-AU" dirty="0" smtClean="0"/>
              <a:t>Austria (</a:t>
            </a:r>
            <a:r>
              <a:rPr lang="en-AU" dirty="0" err="1" smtClean="0"/>
              <a:t>Meindl</a:t>
            </a:r>
            <a:r>
              <a:rPr lang="en-AU" dirty="0" smtClean="0"/>
              <a:t>)</a:t>
            </a:r>
          </a:p>
          <a:p>
            <a:pPr lvl="1"/>
            <a:r>
              <a:rPr lang="en-AU" dirty="0" smtClean="0"/>
              <a:t>Korea (1-2 names)</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298802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NBs in attendance </a:t>
            </a:r>
          </a:p>
          <a:p>
            <a:pPr lvl="1"/>
            <a:r>
              <a:rPr lang="en-US" dirty="0"/>
              <a:t>Austria </a:t>
            </a:r>
            <a:endParaRPr lang="en-AU" dirty="0"/>
          </a:p>
          <a:p>
            <a:pPr lvl="1"/>
            <a:r>
              <a:rPr lang="en-US" dirty="0"/>
              <a:t>China</a:t>
            </a:r>
            <a:endParaRPr lang="en-AU"/>
          </a:p>
          <a:p>
            <a:pPr lvl="1"/>
            <a:r>
              <a:rPr lang="en-US"/>
              <a:t>Moldova</a:t>
            </a:r>
            <a:endParaRPr lang="en-AU"/>
          </a:p>
          <a:p>
            <a:pPr lvl="1"/>
            <a:r>
              <a:rPr lang="en-US"/>
              <a:t>Japan </a:t>
            </a:r>
            <a:endParaRPr lang="en-AU"/>
          </a:p>
          <a:p>
            <a:pPr lvl="1"/>
            <a:r>
              <a:rPr lang="en-US"/>
              <a:t>Korea </a:t>
            </a:r>
            <a:endParaRPr lang="en-AU"/>
          </a:p>
          <a:p>
            <a:pPr lvl="1"/>
            <a:r>
              <a:rPr lang="en-US" smtClean="0"/>
              <a:t>USA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502429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Relevant resolutions</a:t>
            </a:r>
          </a:p>
          <a:p>
            <a:pPr lvl="1"/>
            <a:r>
              <a:rPr lang="en-US" i="1" dirty="0" smtClean="0"/>
              <a:t>SC 6 </a:t>
            </a:r>
            <a:r>
              <a:rPr lang="en-US" i="1" dirty="0"/>
              <a:t>confirms Yun-Jae Won as the </a:t>
            </a:r>
            <a:r>
              <a:rPr lang="en-US" i="1" dirty="0" err="1"/>
              <a:t>Convenor</a:t>
            </a:r>
            <a:r>
              <a:rPr lang="en-US" i="1" dirty="0"/>
              <a:t> of the study group on LPWAN for health care applications until the next plenary meeting </a:t>
            </a:r>
            <a:r>
              <a:rPr lang="en-US" i="1"/>
              <a:t>of </a:t>
            </a:r>
            <a:r>
              <a:rPr lang="en-US" i="1" smtClean="0"/>
              <a:t>SC 6</a:t>
            </a:r>
          </a:p>
          <a:p>
            <a:pPr lvl="2"/>
            <a:r>
              <a:rPr lang="en-GB"/>
              <a:t>Possible interest to 802.15 </a:t>
            </a:r>
            <a:r>
              <a:rPr lang="en-GB" smtClean="0"/>
              <a:t>WG</a:t>
            </a:r>
            <a:endParaRPr lang="en-US" dirty="0" smtClean="0"/>
          </a:p>
          <a:p>
            <a:pPr lvl="1"/>
            <a:r>
              <a:rPr lang="en-US" i="1" dirty="0" smtClean="0"/>
              <a:t>SC </a:t>
            </a:r>
            <a:r>
              <a:rPr lang="en-US" i="1" dirty="0"/>
              <a:t>6 instructs its Secretariat to initiate an NP ballot on “</a:t>
            </a:r>
            <a:r>
              <a:rPr lang="en-GB" i="1" dirty="0"/>
              <a:t>PHY layer protocol of galvanic coupling human body communication (HBC) for capsule endoscopy”</a:t>
            </a:r>
            <a:r>
              <a:rPr lang="en-US" i="1"/>
              <a:t> for an </a:t>
            </a:r>
            <a:r>
              <a:rPr lang="en-GB" i="1"/>
              <a:t>8-week voting </a:t>
            </a:r>
            <a:r>
              <a:rPr lang="en-GB" i="1" smtClean="0"/>
              <a:t>period</a:t>
            </a:r>
          </a:p>
          <a:p>
            <a:pPr lvl="2"/>
            <a:r>
              <a:rPr lang="en-GB" dirty="0" smtClean="0"/>
              <a:t>Possible interest to 802.15 WG</a:t>
            </a:r>
          </a:p>
          <a:p>
            <a:pPr lvl="1"/>
            <a:r>
              <a:rPr lang="en-GB"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4494257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Relevant resolutions</a:t>
            </a:r>
          </a:p>
          <a:p>
            <a:pPr lvl="1"/>
            <a:r>
              <a:rPr lang="en-US" i="1" smtClean="0"/>
              <a:t>SC </a:t>
            </a:r>
            <a:r>
              <a:rPr lang="en-US" i="1"/>
              <a:t>6 approves the Disposition of Comments on the ballot for the establishment of the Ad-hoc Group on Security (AHGS) as contained in </a:t>
            </a:r>
            <a:r>
              <a:rPr lang="en-GB" i="1"/>
              <a:t>WG1N114 (6N 16738)</a:t>
            </a:r>
            <a:r>
              <a:rPr lang="en-US" i="1"/>
              <a:t>, and SC6 approves the revised Terms of Reference of the AHGS as contained in </a:t>
            </a:r>
            <a:r>
              <a:rPr lang="en-GB" i="1"/>
              <a:t>WG1N113 (6N 16737)</a:t>
            </a:r>
            <a:r>
              <a:rPr lang="en-US" i="1"/>
              <a:t>. </a:t>
            </a:r>
            <a:r>
              <a:rPr lang="en-US" i="1" dirty="0"/>
              <a:t>SC 6 confirms Yun-Jae Won as the </a:t>
            </a:r>
            <a:r>
              <a:rPr lang="en-US" i="1" dirty="0" err="1"/>
              <a:t>convenor</a:t>
            </a:r>
            <a:r>
              <a:rPr lang="en-US" i="1" dirty="0"/>
              <a:t> of the AHGS until the next plenary meeting of SC </a:t>
            </a:r>
            <a:r>
              <a:rPr lang="en-US" i="1" dirty="0" smtClean="0"/>
              <a:t>6</a:t>
            </a:r>
            <a:endParaRPr lang="en-AU" i="1"/>
          </a:p>
          <a:p>
            <a:pPr lvl="2"/>
            <a:r>
              <a:rPr lang="en-AU" dirty="0" smtClean="0"/>
              <a:t>Result of security ad hoc discussions</a:t>
            </a:r>
          </a:p>
          <a:p>
            <a:pPr lvl="2"/>
            <a:r>
              <a:rPr lang="en-AU" dirty="0" smtClean="0"/>
              <a:t>We need to send a list of IEEE 802 experts to the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7103194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there any volunteers to join the Security ad hoc?</a:t>
            </a:r>
            <a:endParaRPr lang="en-AU" dirty="0"/>
          </a:p>
        </p:txBody>
      </p:sp>
      <p:sp>
        <p:nvSpPr>
          <p:cNvPr id="3" name="Content Placeholder 2"/>
          <p:cNvSpPr>
            <a:spLocks noGrp="1"/>
          </p:cNvSpPr>
          <p:nvPr>
            <p:ph idx="1"/>
          </p:nvPr>
        </p:nvSpPr>
        <p:spPr/>
        <p:txBody>
          <a:bodyPr/>
          <a:lstStyle/>
          <a:p>
            <a:pPr lvl="1"/>
            <a:r>
              <a:rPr lang="en-AU" dirty="0" smtClean="0"/>
              <a:t>IEEE 802 list so far is</a:t>
            </a:r>
          </a:p>
          <a:p>
            <a:pPr lvl="2"/>
            <a:r>
              <a:rPr lang="en-AU" dirty="0" smtClean="0"/>
              <a:t>Andrew Myles</a:t>
            </a:r>
          </a:p>
          <a:p>
            <a:pPr lvl="2"/>
            <a:r>
              <a:rPr lang="en-AU" dirty="0" smtClean="0"/>
              <a:t>Peter Yee</a:t>
            </a:r>
          </a:p>
          <a:p>
            <a:pPr lvl="2"/>
            <a:r>
              <a:rPr lang="en-AU" dirty="0" smtClean="0"/>
              <a:t>Jodi </a:t>
            </a:r>
            <a:r>
              <a:rPr lang="en-AU" dirty="0" err="1" smtClean="0"/>
              <a:t>Haasz</a:t>
            </a:r>
            <a:endParaRPr lang="en-AU" dirty="0" smtClean="0"/>
          </a:p>
          <a:p>
            <a:pPr lvl="1"/>
            <a:r>
              <a:rPr lang="en-AU" dirty="0" smtClean="0"/>
              <a:t>Others?</a:t>
            </a:r>
          </a:p>
          <a:p>
            <a:pPr lvl="2"/>
            <a:r>
              <a:rPr lang="en-AU" dirty="0" smtClean="0"/>
              <a:t>…</a:t>
            </a:r>
            <a:endParaRPr lang="en-AU" dirty="0"/>
          </a:p>
          <a:p>
            <a:pPr lvl="1"/>
            <a:r>
              <a:rPr lang="en-AU" dirty="0" smtClean="0"/>
              <a:t>Andrew will send a more complete list to the convenor this week</a:t>
            </a:r>
          </a:p>
          <a:p>
            <a:pPr lvl="2"/>
            <a:r>
              <a:rPr lang="en-AU" dirty="0" smtClean="0"/>
              <a:t>He will tell the convenor that IEEE 802 folk will only turn up if there are relevant agenda items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409458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be interested in a LS from IEC TC100 to SC6/WG1 related to back scattered Wi-Fi</a:t>
            </a:r>
            <a:endParaRPr lang="en-AU" dirty="0"/>
          </a:p>
        </p:txBody>
      </p:sp>
      <p:sp>
        <p:nvSpPr>
          <p:cNvPr id="3" name="Content Placeholder 2"/>
          <p:cNvSpPr>
            <a:spLocks noGrp="1"/>
          </p:cNvSpPr>
          <p:nvPr>
            <p:ph idx="1"/>
          </p:nvPr>
        </p:nvSpPr>
        <p:spPr/>
        <p:txBody>
          <a:bodyPr/>
          <a:lstStyle/>
          <a:p>
            <a:pPr lvl="1"/>
            <a:r>
              <a:rPr lang="en-AU" dirty="0" smtClean="0"/>
              <a:t>SC6/WG1 received a LS from IEC TC100 (N102)</a:t>
            </a:r>
          </a:p>
          <a:p>
            <a:pPr lvl="1"/>
            <a:r>
              <a:rPr lang="en-AU" dirty="0" smtClean="0"/>
              <a:t>The LS </a:t>
            </a:r>
            <a:r>
              <a:rPr lang="en-AU" dirty="0"/>
              <a:t>d</a:t>
            </a:r>
            <a:r>
              <a:rPr lang="en-AU" dirty="0" smtClean="0"/>
              <a:t>escribed a TR on “</a:t>
            </a:r>
            <a:r>
              <a:rPr lang="en-AU" dirty="0"/>
              <a:t>Wi-Fi Backscatter Communication protocol for RF wireless power </a:t>
            </a:r>
            <a:r>
              <a:rPr lang="en-AU" dirty="0" smtClean="0"/>
              <a:t>transmission”</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13946080"/>
              </p:ext>
            </p:extLst>
          </p:nvPr>
        </p:nvGraphicFramePr>
        <p:xfrm>
          <a:off x="720969" y="3124200"/>
          <a:ext cx="914400" cy="792163"/>
        </p:xfrm>
        <a:graphic>
          <a:graphicData uri="http://schemas.openxmlformats.org/presentationml/2006/ole">
            <mc:AlternateContent xmlns:mc="http://schemas.openxmlformats.org/markup-compatibility/2006">
              <mc:Choice xmlns:v="urn:schemas-microsoft-com:vml" Requires="v">
                <p:oleObj spid="_x0000_s272418"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20969" y="3124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07185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did not discuss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previously  announced a new proposed security architecture</a:t>
            </a:r>
          </a:p>
          <a:p>
            <a:pPr lvl="2"/>
            <a:r>
              <a:rPr lang="en-AU" i="1"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i="1"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provides some hints on future resistance to IEEE 802 security</a:t>
            </a:r>
          </a:p>
          <a:p>
            <a:pPr lvl="1"/>
            <a:r>
              <a:rPr lang="en-AU" dirty="0" smtClean="0"/>
              <a:t>This submission was not submitted in Korea</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38767415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66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67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hlinkClick r:id="rId3"/>
              </a:rPr>
              <a:t>11-17-1564-00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365207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41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14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0150568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r>
                        <a:rPr lang="en-AU" sz="1600" b="0" kern="1200" dirty="0" smtClean="0">
                          <a:solidFill>
                            <a:schemeClr val="accent2"/>
                          </a:solidFill>
                          <a:latin typeface="+mn-lt"/>
                          <a:ea typeface="+mn-ea"/>
                          <a:cs typeface="+mn-cs"/>
                        </a:rPr>
                        <a:t>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t>
            </a:r>
            <a:r>
              <a:rPr lang="en-AU" dirty="0">
                <a:solidFill>
                  <a:schemeClr val="accent6"/>
                </a:solidFill>
              </a:rPr>
              <a:t>&amp; waiting for publication</a:t>
            </a:r>
            <a:endParaRPr lang="en-AU" dirty="0" smtClean="0">
              <a:solidFill>
                <a:srgbClr val="00B050"/>
              </a:solidFill>
            </a:endParaRPr>
          </a:p>
          <a:p>
            <a:pPr lvl="1"/>
            <a:r>
              <a:rPr lang="en-AU" dirty="0"/>
              <a:t>802.1Qbu-2016 passed its </a:t>
            </a:r>
            <a:r>
              <a:rPr lang="en-AU" dirty="0" smtClean="0"/>
              <a:t>FDIS ballot </a:t>
            </a:r>
            <a:r>
              <a:rPr lang="en-AU" dirty="0"/>
              <a:t>on </a:t>
            </a:r>
            <a:r>
              <a:rPr lang="en-AU" dirty="0" smtClean="0"/>
              <a:t>11 Oct (N16721?)</a:t>
            </a:r>
          </a:p>
          <a:p>
            <a:pPr lvl="2"/>
            <a:r>
              <a:rPr lang="en-AU" dirty="0"/>
              <a:t>Passed </a:t>
            </a:r>
            <a:r>
              <a:rPr lang="en-AU" dirty="0" smtClean="0"/>
              <a:t>11/0/10</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29921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t>
            </a:r>
            <a:r>
              <a:rPr lang="en-AU" dirty="0" smtClean="0">
                <a:solidFill>
                  <a:schemeClr val="accent6"/>
                </a:solidFill>
              </a:rPr>
              <a:t>&amp; waiting for publication</a:t>
            </a:r>
            <a:endParaRPr lang="en-AU" dirty="0">
              <a:solidFill>
                <a:schemeClr val="accent6"/>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endParaRPr lang="en-AU" dirty="0"/>
          </a:p>
          <a:p>
            <a:endParaRPr lang="en-AU" dirty="0">
              <a:solidFill>
                <a:schemeClr val="accent2"/>
              </a:solidFill>
            </a:endParaRPr>
          </a:p>
        </p:txBody>
      </p:sp>
    </p:spTree>
    <p:extLst>
      <p:ext uri="{BB962C8B-B14F-4D97-AF65-F5344CB8AC3E}">
        <p14:creationId xmlns:p14="http://schemas.microsoft.com/office/powerpoint/2010/main" val="2642830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a:t>
            </a:r>
            <a:r>
              <a:rPr lang="en-AU" dirty="0"/>
              <a:t>closes 1 Dec </a:t>
            </a:r>
            <a:r>
              <a:rPr lang="en-AU" dirty="0" smtClean="0"/>
              <a:t>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2014</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a:t>
            </a:r>
            <a:r>
              <a:rPr lang="en-AU" dirty="0" smtClean="0"/>
              <a:t>will respond 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closes on 9 Dec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closes 9 Dec 2017</a:t>
            </a:r>
          </a:p>
          <a:p>
            <a:pPr lvl="1"/>
            <a:r>
              <a:rPr lang="en-AU" dirty="0"/>
              <a:t>802.1Qci w</a:t>
            </a:r>
            <a:r>
              <a:rPr lang="en-AU" dirty="0" smtClean="0"/>
              <a:t>as </a:t>
            </a:r>
            <a:r>
              <a:rPr lang="en-AU" dirty="0"/>
              <a:t>submitted to PSDO in Oct </a:t>
            </a:r>
            <a:r>
              <a:rPr lang="en-AU" dirty="0" smtClean="0"/>
              <a:t>2017 (N16715)</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withdrawal of </a:t>
            </a:r>
            <a:r>
              <a:rPr lang="en-AU" dirty="0"/>
              <a:t>ISO/IEC TR 8802-1</a:t>
            </a:r>
          </a:p>
        </p:txBody>
      </p:sp>
      <p:sp>
        <p:nvSpPr>
          <p:cNvPr id="3" name="Content Placeholder 2"/>
          <p:cNvSpPr>
            <a:spLocks noGrp="1"/>
          </p:cNvSpPr>
          <p:nvPr>
            <p:ph idx="1"/>
          </p:nvPr>
        </p:nvSpPr>
        <p:spPr/>
        <p:txBody>
          <a:bodyPr/>
          <a:lstStyle/>
          <a:p>
            <a:pPr lvl="1"/>
            <a:r>
              <a:rPr lang="en-AU" dirty="0" smtClean="0"/>
              <a:t>Back in Nov 2011, the SC discussed ISO/IEC TR 8802-1</a:t>
            </a:r>
          </a:p>
          <a:p>
            <a:pPr lvl="2"/>
            <a:r>
              <a:rPr lang="en-AU" dirty="0" smtClean="0"/>
              <a:t>See next three slides</a:t>
            </a:r>
          </a:p>
          <a:p>
            <a:pPr lvl="1"/>
            <a:r>
              <a:rPr lang="en-AU" dirty="0" smtClean="0"/>
              <a:t>Glenn Parsons (Chair of 802.1 WG) has asked whether it is time to now withdraw </a:t>
            </a:r>
            <a:r>
              <a:rPr lang="en-AU" dirty="0"/>
              <a:t>ISO/IEC TR 8802-1</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768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p:txBody>
          <a:bodyPr/>
          <a:lstStyle/>
          <a:p>
            <a:r>
              <a:rPr lang="en-US" altLang="en-US" smtClean="0"/>
              <a:t>The UK NB made some comments related to ISO/IEC TR 8802-1:2001 - SPECIFIC LANS Overview</a:t>
            </a:r>
          </a:p>
        </p:txBody>
      </p:sp>
      <p:sp>
        <p:nvSpPr>
          <p:cNvPr id="59395" name="Content Placeholder 7"/>
          <p:cNvSpPr>
            <a:spLocks noGrp="1"/>
          </p:cNvSpPr>
          <p:nvPr>
            <p:ph idx="1"/>
          </p:nvPr>
        </p:nvSpPr>
        <p:spPr/>
        <p:txBody>
          <a:bodyPr/>
          <a:lstStyle/>
          <a:p>
            <a:pPr lvl="1"/>
            <a:r>
              <a:rPr lang="en-US" altLang="en-US" smtClean="0"/>
              <a:t>UK NB notes on ISO/IEC TR 8802-1:2001</a:t>
            </a:r>
          </a:p>
          <a:p>
            <a:pPr lvl="2"/>
            <a:r>
              <a:rPr lang="en-US" altLang="en-US" i="1" smtClean="0"/>
              <a:t>TR 8802-1 was published in 2001 as an ISO-only publication.</a:t>
            </a:r>
          </a:p>
          <a:p>
            <a:pPr lvl="2"/>
            <a:r>
              <a:rPr lang="en-US" altLang="en-US" i="1" smtClean="0"/>
              <a:t>Subsequently, a PDTR for a revised edition of TR 8802-1 was approved by the SC 6 meeting in Xian, April 2007.</a:t>
            </a:r>
          </a:p>
          <a:p>
            <a:pPr lvl="2"/>
            <a:r>
              <a:rPr lang="en-US" altLang="en-US" i="1" smtClean="0"/>
              <a:t>This was to include the proposals in the ISO/IEC cooperative agreement with IEEE 802 but not the overview of the 8802 standards as they were subject to continuous improvement.</a:t>
            </a:r>
          </a:p>
          <a:p>
            <a:pPr lvl="2"/>
            <a:r>
              <a:rPr lang="en-US" altLang="en-US" i="1" smtClean="0"/>
              <a:t>The ISO Council has recently approved a revised Partner Standards Development Organization (PSDO) cooperation agreement with IEEE.</a:t>
            </a:r>
          </a:p>
          <a:p>
            <a:pPr lvl="2"/>
            <a:r>
              <a:rPr lang="en-US" altLang="en-US" i="1" smtClean="0"/>
              <a:t>This agreement does not include any specific reference to ISO/IEC 8802 standards and the UK considers that these is no need to include this material as a Part 1 of the ISO/IEC 8802 series of standards.</a:t>
            </a:r>
          </a:p>
          <a:p>
            <a:pPr lvl="2"/>
            <a:r>
              <a:rPr lang="en-US" altLang="en-US" i="1" smtClean="0"/>
              <a:t>The UK, therefore, proposes that the project (05.01.01) for the revision of TR 8802-1 should be deleted from the ISO/IEC JTC 1/SC 6 programme of work.</a:t>
            </a:r>
          </a:p>
          <a:p>
            <a:pPr lvl="2"/>
            <a:r>
              <a:rPr lang="en-US" altLang="en-US" i="1" smtClean="0"/>
              <a:t>In addition the UK proposes that the existing TR 8802-1:2001 should be withdrawn as the overview of the 8802 standards is seriously out of date</a:t>
            </a:r>
            <a:r>
              <a:rPr lang="en-US" altLang="en-US" smtClean="0"/>
              <a: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6B2301D3-BEE6-43D6-8A9C-DAFDB4AD344B}"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2" name="Rectangle 1"/>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55135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p:cNvSpPr>
            <a:spLocks noGrp="1"/>
          </p:cNvSpPr>
          <p:nvPr>
            <p:ph type="title"/>
          </p:nvPr>
        </p:nvSpPr>
        <p:spPr>
          <a:xfrm>
            <a:off x="685800" y="685800"/>
            <a:ext cx="8153400" cy="1066800"/>
          </a:xfrm>
        </p:spPr>
        <p:txBody>
          <a:bodyPr/>
          <a:lstStyle/>
          <a:p>
            <a:r>
              <a:rPr lang="en-US" altLang="en-US" smtClean="0"/>
              <a:t>Eventual withdrawal of ISO/IEC TR 8802-1:2001 is justified once all its functions are replaced</a:t>
            </a:r>
          </a:p>
        </p:txBody>
      </p:sp>
      <p:sp>
        <p:nvSpPr>
          <p:cNvPr id="60419" name="Content Placeholder 7"/>
          <p:cNvSpPr>
            <a:spLocks noGrp="1"/>
          </p:cNvSpPr>
          <p:nvPr>
            <p:ph idx="1"/>
          </p:nvPr>
        </p:nvSpPr>
        <p:spPr/>
        <p:txBody>
          <a:bodyPr/>
          <a:lstStyle/>
          <a:p>
            <a:pPr lvl="1"/>
            <a:r>
              <a:rPr lang="en-AU" altLang="en-US" smtClean="0"/>
              <a:t>Reasons to withdraw </a:t>
            </a:r>
            <a:r>
              <a:rPr lang="en-US" altLang="en-US" smtClean="0"/>
              <a:t>ISO/IEC TR 8802-1:2001 </a:t>
            </a:r>
            <a:endParaRPr lang="en-AU" altLang="en-US" smtClean="0"/>
          </a:p>
          <a:p>
            <a:pPr lvl="2"/>
            <a:r>
              <a:rPr lang="en-AU" altLang="en-US" smtClean="0"/>
              <a:t>Document is seriously out of date</a:t>
            </a:r>
          </a:p>
          <a:p>
            <a:pPr lvl="2"/>
            <a:r>
              <a:rPr lang="en-AU" altLang="en-US" smtClean="0"/>
              <a:t>Processes described has been superseded by the PSDO</a:t>
            </a:r>
          </a:p>
          <a:p>
            <a:pPr lvl="1"/>
            <a:r>
              <a:rPr lang="en-AU" altLang="en-US" smtClean="0"/>
              <a:t>Reasons to delay withdrawal of </a:t>
            </a:r>
            <a:r>
              <a:rPr lang="en-US" altLang="en-US" smtClean="0"/>
              <a:t>ISO/IEC TR 8802-1:2001 </a:t>
            </a:r>
          </a:p>
          <a:p>
            <a:pPr lvl="2"/>
            <a:r>
              <a:rPr lang="en-AU" altLang="en-US" smtClean="0"/>
              <a:t>According to Glen Parsons (IEEE RAC) this document serves the purpose of </a:t>
            </a:r>
            <a:r>
              <a:rPr lang="en-US" altLang="en-US" smtClean="0"/>
              <a:t>defining MAC address in ISO/IEC, which is required for the MAC registry agreement with ISO/IEC; ISO/IEC 15802-1 can serve the same purpose, as could a new revision of IEEE 802 O&amp;A (and what else?)</a:t>
            </a:r>
            <a:endParaRPr lang="en-AU" altLang="en-US" smtClean="0"/>
          </a:p>
          <a:p>
            <a:pPr lvl="1"/>
            <a:r>
              <a:rPr lang="en-AU" altLang="en-US" smtClean="0"/>
              <a:t>Reasons to cancel </a:t>
            </a:r>
            <a:r>
              <a:rPr lang="en-US" altLang="en-US" smtClean="0"/>
              <a:t>ISO/IEC TR 8802-1:2001 revision project</a:t>
            </a:r>
          </a:p>
          <a:p>
            <a:pPr lvl="2"/>
            <a:r>
              <a:rPr lang="en-AU" altLang="en-US" smtClean="0"/>
              <a:t>No activity for a number of years</a:t>
            </a:r>
          </a:p>
          <a:p>
            <a:pPr lvl="2"/>
            <a:r>
              <a:rPr lang="en-AU" altLang="en-US" smtClean="0"/>
              <a:t>Document has been superseded by the PSDO</a:t>
            </a:r>
          </a:p>
          <a:p>
            <a:pPr lvl="2"/>
            <a:r>
              <a:rPr lang="en-AU" altLang="en-US" smtClean="0"/>
              <a:t>All technical content was removed from draft (eg MAC addressing definition) and if approved would delete the current value of 8802-1</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DA4E0738-A1D5-4568-8E5C-B437B06F3734}"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7" name="Rectangle 6"/>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53109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p:cNvSpPr>
            <a:spLocks noGrp="1"/>
          </p:cNvSpPr>
          <p:nvPr>
            <p:ph type="title"/>
          </p:nvPr>
        </p:nvSpPr>
        <p:spPr>
          <a:xfrm>
            <a:off x="685800" y="685800"/>
            <a:ext cx="8153400" cy="1066800"/>
          </a:xfrm>
        </p:spPr>
        <p:txBody>
          <a:bodyPr/>
          <a:lstStyle/>
          <a:p>
            <a:r>
              <a:rPr lang="en-US" altLang="en-US" smtClean="0"/>
              <a:t>It is proposed that ISO/IEC TR 8802-1:2001 is left in its current state</a:t>
            </a:r>
          </a:p>
        </p:txBody>
      </p:sp>
      <p:sp>
        <p:nvSpPr>
          <p:cNvPr id="61443" name="Content Placeholder 7"/>
          <p:cNvSpPr>
            <a:spLocks noGrp="1"/>
          </p:cNvSpPr>
          <p:nvPr>
            <p:ph idx="1"/>
          </p:nvPr>
        </p:nvSpPr>
        <p:spPr/>
        <p:txBody>
          <a:bodyPr/>
          <a:lstStyle/>
          <a:p>
            <a:r>
              <a:rPr lang="en-AU" altLang="en-US" smtClean="0"/>
              <a:t>Recommendation</a:t>
            </a:r>
          </a:p>
          <a:p>
            <a:pPr lvl="1"/>
            <a:r>
              <a:rPr lang="en-AU" altLang="en-US" i="1" smtClean="0"/>
              <a:t>The JTC1 ad hoc recommends that </a:t>
            </a:r>
            <a:r>
              <a:rPr lang="en-US" altLang="en-US" i="1" smtClean="0"/>
              <a:t>ISO/IEC TR 8802-1:2001 is left in its current  approval state by ISO/IEC in the expectation that its function will be replaced by ISO/IEC ratified versions of various IEEE 802 standards in the near future</a:t>
            </a:r>
          </a:p>
          <a:p>
            <a:pPr lvl="1"/>
            <a:r>
              <a:rPr lang="en-US" altLang="en-US" i="1" smtClean="0"/>
              <a:t>It is recommended that any submission of any necessary IEEE 802 standards are subject to the same agreement that will govern the submission of IEEE 802.3 revisions to ISO/IEC for ratification</a:t>
            </a:r>
          </a:p>
          <a:p>
            <a:pPr lvl="1"/>
            <a:r>
              <a:rPr lang="en-AU" altLang="en-US" i="1" smtClean="0"/>
              <a:t>The JTC1 ad hoc recommends that the </a:t>
            </a:r>
            <a:r>
              <a:rPr lang="en-US" altLang="en-US" i="1" smtClean="0"/>
              <a:t>ISO/IEC TR 8802-1:2001 revision project (05.01.01) is cancelled</a:t>
            </a:r>
          </a:p>
          <a:p>
            <a:pPr lvl="1"/>
            <a:r>
              <a:rPr lang="en-AU" altLang="en-US" smtClean="0"/>
              <a:t>Moved</a:t>
            </a:r>
          </a:p>
          <a:p>
            <a:pPr lvl="1"/>
            <a:r>
              <a:rPr lang="en-AU" altLang="en-US" smtClean="0"/>
              <a:t>Seconded</a:t>
            </a:r>
          </a:p>
          <a:p>
            <a:pPr lvl="1"/>
            <a:r>
              <a:rPr lang="en-AU" altLang="en-US"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6FD72B6A-FC31-41FA-A722-0512092EF3FE}"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7" name="Rectangle 6"/>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490565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 (N16712)</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832298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816946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endParaRPr lang="en-AU" dirty="0"/>
          </a:p>
        </p:txBody>
      </p:sp>
    </p:spTree>
    <p:extLst>
      <p:ext uri="{BB962C8B-B14F-4D97-AF65-F5344CB8AC3E}">
        <p14:creationId xmlns:p14="http://schemas.microsoft.com/office/powerpoint/2010/main" val="718991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337402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a:t>
            </a:r>
            <a:r>
              <a:rPr lang="en-AU" dirty="0">
                <a:solidFill>
                  <a:schemeClr val="accent2"/>
                </a:solidFill>
              </a:rPr>
              <a:t> </a:t>
            </a:r>
            <a:r>
              <a:rPr lang="en-AU" dirty="0" smtClean="0">
                <a:solidFill>
                  <a:schemeClr val="accent6"/>
                </a:solidFill>
              </a:rPr>
              <a:t>&amp; waiting for publication</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endParaRPr lang="en-AU" dirty="0"/>
          </a:p>
          <a:p>
            <a:endParaRPr lang="en-AU" dirty="0">
              <a:solidFill>
                <a:schemeClr val="accent6"/>
              </a:solidFill>
            </a:endParaRPr>
          </a:p>
        </p:txBody>
      </p:sp>
    </p:spTree>
    <p:extLst>
      <p:ext uri="{BB962C8B-B14F-4D97-AF65-F5344CB8AC3E}">
        <p14:creationId xmlns:p14="http://schemas.microsoft.com/office/powerpoint/2010/main" val="1174103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2261806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FDIS </a:t>
            </a:r>
            <a:r>
              <a:rPr lang="en-AU" dirty="0"/>
              <a:t>ballot passed </a:t>
            </a:r>
            <a:r>
              <a:rPr lang="en-AU" dirty="0">
                <a:solidFill>
                  <a:schemeClr val="accent6"/>
                </a:solidFill>
              </a:rPr>
              <a:t>&amp;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19705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4411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a:solidFill>
                  <a:schemeClr val="tx2"/>
                </a:solidFill>
              </a:rPr>
              <a:t>2017 </a:t>
            </a:r>
            <a:r>
              <a:rPr lang="en-AU"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4332772"/>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 (N16710)</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FDIS ballot closes 25 Jan 2017</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closes 25 Jan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8622412"/>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802.21-Cor1 will be submitted after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US" dirty="0" smtClean="0"/>
              <a:t>Currently likely to be approved by </a:t>
            </a:r>
            <a:r>
              <a:rPr lang="en-US" dirty="0" err="1" smtClean="0"/>
              <a:t>RevCom</a:t>
            </a:r>
            <a:r>
              <a:rPr lang="en-US" dirty="0" smtClean="0"/>
              <a:t> in December</a:t>
            </a:r>
          </a:p>
          <a:p>
            <a:pPr lvl="1"/>
            <a:r>
              <a:rPr lang="en-US" dirty="0" smtClean="0"/>
              <a:t>Draft </a:t>
            </a:r>
            <a:r>
              <a:rPr lang="en-US" dirty="0" err="1" smtClean="0"/>
              <a:t>ikely</a:t>
            </a:r>
            <a:r>
              <a:rPr lang="en-US" dirty="0" smtClean="0"/>
              <a:t> to approved for transmission in Nov 2017</a:t>
            </a:r>
          </a:p>
          <a:p>
            <a:r>
              <a:rPr lang="en-US" dirty="0" smtClean="0"/>
              <a:t>60-day</a:t>
            </a:r>
            <a:r>
              <a:rPr lang="en-AU" dirty="0" smtClean="0"/>
              <a:t> pre-ballot: </a:t>
            </a:r>
            <a:r>
              <a:rPr lang="en-AU" dirty="0">
                <a:solidFill>
                  <a:schemeClr val="accent2"/>
                </a:solidFill>
              </a:rPr>
              <a:t>waiting</a:t>
            </a:r>
            <a:endParaRPr lang="en-AU" dirty="0" smtClean="0">
              <a:solidFill>
                <a:srgbClr val="00B050"/>
              </a:solidFill>
            </a:endParaRP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recommend that ISO withdraw 802.5 based standards</a:t>
            </a:r>
            <a:endParaRPr lang="en-AU" dirty="0"/>
          </a:p>
        </p:txBody>
      </p:sp>
      <p:sp>
        <p:nvSpPr>
          <p:cNvPr id="3" name="Content Placeholder 2"/>
          <p:cNvSpPr>
            <a:spLocks noGrp="1"/>
          </p:cNvSpPr>
          <p:nvPr>
            <p:ph idx="1"/>
          </p:nvPr>
        </p:nvSpPr>
        <p:spPr/>
        <p:txBody>
          <a:bodyPr/>
          <a:lstStyle/>
          <a:p>
            <a:pPr lvl="1"/>
            <a:r>
              <a:rPr lang="en-AU" dirty="0" smtClean="0"/>
              <a:t>According to ISO, ISO/IEC 8802-5:1998 (Token Ring) is still “current”</a:t>
            </a:r>
          </a:p>
          <a:p>
            <a:pPr lvl="2"/>
            <a:r>
              <a:rPr lang="en-AU" dirty="0"/>
              <a:t>See </a:t>
            </a:r>
            <a:r>
              <a:rPr lang="en-AU" dirty="0">
                <a:hlinkClick r:id="rId2"/>
              </a:rPr>
              <a:t>https://</a:t>
            </a:r>
            <a:r>
              <a:rPr lang="en-AU" dirty="0" smtClean="0">
                <a:hlinkClick r:id="rId2"/>
              </a:rPr>
              <a:t>www.iso.org/standard/29923.html</a:t>
            </a:r>
            <a:endParaRPr lang="en-AU" dirty="0" smtClean="0"/>
          </a:p>
          <a:p>
            <a:pPr lvl="1"/>
            <a:r>
              <a:rPr lang="en-AU" dirty="0" smtClean="0"/>
              <a:t>However, IEEE 802 withdrew IEEE 802.5-1997 (reaffirmed 2003) and amendments in July 2008</a:t>
            </a:r>
          </a:p>
          <a:p>
            <a:pPr lvl="2"/>
            <a:r>
              <a:rPr lang="en-AU" dirty="0"/>
              <a:t>See </a:t>
            </a:r>
            <a:r>
              <a:rPr lang="en-AU" dirty="0">
                <a:hlinkClick r:id="rId3"/>
              </a:rPr>
              <a:t>http://</a:t>
            </a:r>
            <a:r>
              <a:rPr lang="en-AU" dirty="0" smtClean="0">
                <a:hlinkClick r:id="rId3"/>
              </a:rPr>
              <a:t>grouper.ieee.org/groups/802/minutes/jul2008/20080714-opening-minutes-v1.pdf</a:t>
            </a:r>
            <a:endParaRPr lang="en-AU" dirty="0" smtClean="0"/>
          </a:p>
          <a:p>
            <a:pPr lvl="1"/>
            <a:r>
              <a:rPr lang="en-AU" dirty="0" smtClean="0"/>
              <a:t>IEEE 802 should notify SC6 and recommend withdrawal of </a:t>
            </a:r>
            <a:r>
              <a:rPr lang="en-AU" dirty="0"/>
              <a:t>ISO/IEC 8802-5:1998 </a:t>
            </a:r>
            <a:r>
              <a:rPr lang="en-AU" dirty="0" smtClean="0"/>
              <a:t>and any related standards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091892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recommend that ISO withdraw 802.5 based standards</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IEEE 802 send a LS to ISO/IEC JTC1/SC6 recommending that all ISO/IEC standards based on IEEE 802.5 standards be withdrawn</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88100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 (</a:t>
            </a:r>
            <a:r>
              <a:rPr lang="en-AU" dirty="0" smtClean="0">
                <a:hlinkClick r:id="rId2"/>
              </a:rPr>
              <a:t>WG1 N101</a:t>
            </a:r>
            <a:r>
              <a:rPr lang="en-AU" dirty="0" smtClean="0"/>
              <a:t>)</a:t>
            </a:r>
          </a:p>
          <a:p>
            <a:pPr lvl="1"/>
            <a:r>
              <a:rPr lang="en-AU" i="1" dirty="0"/>
              <a:t>1. </a:t>
            </a:r>
            <a:r>
              <a:rPr lang="en-AU" i="1" dirty="0" smtClean="0"/>
              <a:t>Welcome</a:t>
            </a:r>
          </a:p>
          <a:p>
            <a:pPr lvl="1"/>
            <a:r>
              <a:rPr lang="en-AU" i="1" dirty="0" smtClean="0"/>
              <a:t>2</a:t>
            </a:r>
            <a:r>
              <a:rPr lang="en-AU" i="1" dirty="0"/>
              <a:t>. Roll Call of </a:t>
            </a:r>
            <a:r>
              <a:rPr lang="en-AU" i="1" dirty="0" smtClean="0"/>
              <a:t>Delegates</a:t>
            </a:r>
          </a:p>
          <a:p>
            <a:pPr lvl="1"/>
            <a:r>
              <a:rPr lang="en-AU" i="1" dirty="0" smtClean="0"/>
              <a:t>3</a:t>
            </a:r>
            <a:r>
              <a:rPr lang="en-AU" i="1" dirty="0"/>
              <a:t>. Approval of </a:t>
            </a:r>
            <a:r>
              <a:rPr lang="en-AU" i="1" dirty="0" smtClean="0"/>
              <a:t>Agenda</a:t>
            </a:r>
          </a:p>
          <a:p>
            <a:pPr lvl="1"/>
            <a:r>
              <a:rPr lang="en-AU" i="1" dirty="0" smtClean="0"/>
              <a:t>4</a:t>
            </a:r>
            <a:r>
              <a:rPr lang="en-AU" i="1" dirty="0"/>
              <a:t>. Meeting Report on the SC6/WG1 </a:t>
            </a:r>
            <a:r>
              <a:rPr lang="en-AU" i="1" dirty="0" smtClean="0"/>
              <a:t>Meeting</a:t>
            </a:r>
          </a:p>
          <a:p>
            <a:pPr lvl="2"/>
            <a:r>
              <a:rPr lang="en-AU" i="1" dirty="0" smtClean="0"/>
              <a:t>WG1N089</a:t>
            </a:r>
            <a:r>
              <a:rPr lang="en-AU" i="1" dirty="0"/>
              <a:t>: The draft meeting minutes for ISO/IEC JTC 1/SC 6/WG 1 Meeting in Tunis, Tunisia, 6-8 Feb. 2017 </a:t>
            </a:r>
            <a:endParaRPr lang="en-AU" i="1" dirty="0" smtClean="0"/>
          </a:p>
          <a:p>
            <a:pPr lvl="1"/>
            <a:r>
              <a:rPr lang="en-AU" i="1" dirty="0" smtClean="0"/>
              <a:t>5</a:t>
            </a:r>
            <a:r>
              <a:rPr lang="en-AU" i="1" dirty="0"/>
              <a:t>. Convenor-ship of WG </a:t>
            </a:r>
            <a:r>
              <a:rPr lang="en-AU" i="1" dirty="0" smtClean="0"/>
              <a:t>1</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0008840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6</a:t>
            </a:r>
            <a:r>
              <a:rPr lang="en-AU" i="1" dirty="0"/>
              <a:t>. Study Group and Ad hoc </a:t>
            </a:r>
            <a:r>
              <a:rPr lang="en-AU" i="1" dirty="0" smtClean="0"/>
              <a:t>Group</a:t>
            </a:r>
          </a:p>
          <a:p>
            <a:pPr lvl="2"/>
            <a:r>
              <a:rPr lang="en-AU" i="1" dirty="0" smtClean="0"/>
              <a:t>6.1 </a:t>
            </a:r>
            <a:r>
              <a:rPr lang="en-AU" i="1" dirty="0"/>
              <a:t>Low Power Wide Area Network (</a:t>
            </a:r>
            <a:r>
              <a:rPr lang="en-AU" i="1" dirty="0" smtClean="0"/>
              <a:t>LPWAN)</a:t>
            </a:r>
          </a:p>
          <a:p>
            <a:pPr lvl="2"/>
            <a:r>
              <a:rPr lang="en-AU" i="1" dirty="0" smtClean="0">
                <a:solidFill>
                  <a:srgbClr val="FF0000"/>
                </a:solidFill>
              </a:rPr>
              <a:t>6.2 </a:t>
            </a:r>
            <a:r>
              <a:rPr lang="en-AU" i="1" dirty="0">
                <a:solidFill>
                  <a:srgbClr val="FF0000"/>
                </a:solidFill>
              </a:rPr>
              <a:t>Ad-Hoc Group on Security (</a:t>
            </a:r>
            <a:r>
              <a:rPr lang="en-AU" i="1" dirty="0" smtClean="0">
                <a:solidFill>
                  <a:srgbClr val="FF0000"/>
                </a:solidFill>
              </a:rPr>
              <a:t>AHGS)</a:t>
            </a:r>
          </a:p>
          <a:p>
            <a:pPr lvl="1"/>
            <a:r>
              <a:rPr lang="en-AU" i="1" dirty="0"/>
              <a:t>7. Active Work </a:t>
            </a:r>
            <a:r>
              <a:rPr lang="en-AU" i="1" dirty="0" smtClean="0"/>
              <a:t>Items</a:t>
            </a:r>
          </a:p>
          <a:p>
            <a:pPr lvl="2"/>
            <a:r>
              <a:rPr lang="en-AU" i="1" dirty="0" smtClean="0"/>
              <a:t>7.1 </a:t>
            </a:r>
            <a:r>
              <a:rPr lang="en-AU" i="1" dirty="0"/>
              <a:t>Power Line Communication (PLC</a:t>
            </a:r>
            <a:r>
              <a:rPr lang="en-AU" i="1" dirty="0" smtClean="0"/>
              <a:t>)</a:t>
            </a:r>
          </a:p>
          <a:p>
            <a:pPr lvl="2"/>
            <a:r>
              <a:rPr lang="en-AU" i="1" dirty="0" smtClean="0"/>
              <a:t>7.2 </a:t>
            </a:r>
            <a:r>
              <a:rPr lang="en-AU" i="1" dirty="0"/>
              <a:t>Close Capacitive Coupling Communication (CCCC</a:t>
            </a:r>
            <a:r>
              <a:rPr lang="en-AU" i="1" dirty="0" smtClean="0"/>
              <a:t>)</a:t>
            </a:r>
          </a:p>
          <a:p>
            <a:pPr lvl="2"/>
            <a:r>
              <a:rPr lang="en-AU" i="1" dirty="0" smtClean="0"/>
              <a:t>7.3 </a:t>
            </a:r>
            <a:r>
              <a:rPr lang="en-AU" i="1" dirty="0"/>
              <a:t>Human Body Communication (HBC</a:t>
            </a:r>
            <a:r>
              <a:rPr lang="en-AU" i="1" dirty="0" smtClean="0"/>
              <a:t>)</a:t>
            </a:r>
          </a:p>
          <a:p>
            <a:pPr lvl="1"/>
            <a:r>
              <a:rPr lang="en-AU" i="1" dirty="0"/>
              <a:t>8. Systematic Review</a:t>
            </a:r>
          </a:p>
          <a:p>
            <a:pPr lvl="2"/>
            <a:r>
              <a:rPr lang="en-AU" i="1" dirty="0"/>
              <a:t>8.1 WG1N095：Japan </a:t>
            </a:r>
            <a:r>
              <a:rPr lang="en-AU" i="1" dirty="0" smtClean="0"/>
              <a:t>NB contribution </a:t>
            </a:r>
            <a:r>
              <a:rPr lang="en-AU" i="1" dirty="0"/>
              <a:t>on Systematic Review of ISO/IEC 21481:2012 </a:t>
            </a:r>
            <a:r>
              <a:rPr lang="en-AU" i="1" dirty="0" smtClean="0"/>
              <a:t>(</a:t>
            </a:r>
            <a:r>
              <a:rPr lang="en-AU" i="1" dirty="0"/>
              <a:t>NFCIP-2)</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4161224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9. Liaison</a:t>
            </a:r>
          </a:p>
          <a:p>
            <a:pPr lvl="2"/>
            <a:r>
              <a:rPr lang="en-AU" i="1" dirty="0" smtClean="0"/>
              <a:t>9.1 Liaison with other SDOs</a:t>
            </a:r>
          </a:p>
          <a:p>
            <a:pPr lvl="3"/>
            <a:r>
              <a:rPr lang="en-AU" i="1" dirty="0" smtClean="0">
                <a:solidFill>
                  <a:srgbClr val="FF0000"/>
                </a:solidFill>
              </a:rPr>
              <a:t>WG1N100：IEEE 802: Liaison Report of IEEE 802 ISO/IEC</a:t>
            </a:r>
          </a:p>
          <a:p>
            <a:pPr lvl="3"/>
            <a:r>
              <a:rPr lang="en-AU" i="1" dirty="0" smtClean="0"/>
              <a:t>JTC 1/SC 17</a:t>
            </a:r>
          </a:p>
          <a:p>
            <a:pPr lvl="3"/>
            <a:r>
              <a:rPr lang="en-AU" i="1" dirty="0" smtClean="0">
                <a:solidFill>
                  <a:srgbClr val="FF0000"/>
                </a:solidFill>
              </a:rPr>
              <a:t>IEC TC 100/TA 15 </a:t>
            </a:r>
          </a:p>
          <a:p>
            <a:pPr lvl="3"/>
            <a:r>
              <a:rPr lang="en-AU" i="1" dirty="0" smtClean="0"/>
              <a:t>WG1N097：ISO/IEC JTC 1/SC 41 </a:t>
            </a:r>
          </a:p>
          <a:p>
            <a:pPr lvl="3"/>
            <a:r>
              <a:rPr lang="en-AU" i="1" dirty="0" smtClean="0"/>
              <a:t>IEEE 1901 WG and ITU-T Q18/15</a:t>
            </a:r>
          </a:p>
          <a:p>
            <a:pPr lvl="2"/>
            <a:r>
              <a:rPr lang="en-AU" i="1" dirty="0" smtClean="0"/>
              <a:t>9.2 Liaison review (including discussion on new relation establishment with other SDOs)</a:t>
            </a:r>
          </a:p>
          <a:p>
            <a:pPr lvl="1"/>
            <a:r>
              <a:rPr lang="en-AU" i="1" dirty="0" smtClean="0"/>
              <a:t>10. Other Business </a:t>
            </a:r>
          </a:p>
          <a:p>
            <a:pPr lvl="1"/>
            <a:r>
              <a:rPr lang="en-AU" i="1" dirty="0" smtClean="0"/>
              <a:t>11. Development, Review, and Approval of Draft WG1 Resolutions </a:t>
            </a:r>
          </a:p>
          <a:p>
            <a:pPr lvl="1"/>
            <a:r>
              <a:rPr lang="en-AU" i="1" dirty="0" smtClean="0"/>
              <a:t>12. Close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8274454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delegation of seven people, and an IEEE 802.11 Vice Chair attended as part of US NB</a:t>
            </a:r>
            <a:endParaRPr lang="en-AU" dirty="0"/>
          </a:p>
        </p:txBody>
      </p:sp>
      <p:sp>
        <p:nvSpPr>
          <p:cNvPr id="3" name="Content Placeholder 2"/>
          <p:cNvSpPr>
            <a:spLocks noGrp="1"/>
          </p:cNvSpPr>
          <p:nvPr>
            <p:ph idx="1"/>
          </p:nvPr>
        </p:nvSpPr>
        <p:spPr/>
        <p:txBody>
          <a:bodyPr/>
          <a:lstStyle/>
          <a:p>
            <a:pPr lvl="0"/>
            <a:r>
              <a:rPr lang="en-AU" dirty="0" smtClean="0"/>
              <a:t>IEEE 802 delegation </a:t>
            </a:r>
          </a:p>
          <a:p>
            <a:pPr lvl="1"/>
            <a:r>
              <a:rPr lang="en-AU" dirty="0" smtClean="0"/>
              <a:t>Andrew </a:t>
            </a:r>
            <a:r>
              <a:rPr lang="en-AU" dirty="0"/>
              <a:t>Myles (</a:t>
            </a:r>
            <a:r>
              <a:rPr lang="en-AU" dirty="0" err="1"/>
              <a:t>HoD</a:t>
            </a:r>
            <a:r>
              <a:rPr lang="en-AU" dirty="0"/>
              <a:t>, Chair of IEEEE 802 JTC1 SC) – </a:t>
            </a:r>
            <a:r>
              <a:rPr lang="en-AU" dirty="0" err="1"/>
              <a:t>Webex</a:t>
            </a:r>
            <a:r>
              <a:rPr lang="en-AU" dirty="0"/>
              <a:t> </a:t>
            </a:r>
          </a:p>
          <a:p>
            <a:pPr lvl="1"/>
            <a:r>
              <a:rPr lang="en-AU" dirty="0"/>
              <a:t>Peter Yee (Vice Chair of IEEEE 802 JTC1 SC) – </a:t>
            </a:r>
            <a:r>
              <a:rPr lang="en-AU" dirty="0" smtClean="0"/>
              <a:t>F2F</a:t>
            </a:r>
            <a:endParaRPr lang="en-AU" dirty="0"/>
          </a:p>
          <a:p>
            <a:pPr lvl="1"/>
            <a:r>
              <a:rPr lang="en-AU" dirty="0" err="1"/>
              <a:t>Hyeong</a:t>
            </a:r>
            <a:r>
              <a:rPr lang="en-AU" dirty="0"/>
              <a:t>-Ho LEE (Vice Chair </a:t>
            </a:r>
            <a:r>
              <a:rPr lang="en-US" dirty="0"/>
              <a:t>of IEEE 802.21 WG) - F2F</a:t>
            </a:r>
            <a:endParaRPr lang="en-AU" dirty="0"/>
          </a:p>
          <a:p>
            <a:pPr lvl="1"/>
            <a:r>
              <a:rPr lang="en-US" dirty="0"/>
              <a:t>Dan Harkins (IEEE 802.11 WG) – </a:t>
            </a:r>
            <a:r>
              <a:rPr lang="en-US" dirty="0" err="1"/>
              <a:t>Webex</a:t>
            </a:r>
            <a:endParaRPr lang="en-AU" dirty="0"/>
          </a:p>
          <a:p>
            <a:pPr lvl="1"/>
            <a:r>
              <a:rPr lang="en-US" dirty="0"/>
              <a:t>David Law (Chair of IEEE 802.3 WG) – </a:t>
            </a:r>
            <a:r>
              <a:rPr lang="en-US" dirty="0" err="1"/>
              <a:t>Webex</a:t>
            </a:r>
            <a:endParaRPr lang="en-AU" dirty="0"/>
          </a:p>
          <a:p>
            <a:pPr lvl="1"/>
            <a:r>
              <a:rPr lang="en-US" dirty="0">
                <a:solidFill>
                  <a:srgbClr val="FF0000"/>
                </a:solidFill>
              </a:rPr>
              <a:t>Adam Healey (Chair of IEEE 802.3 WG Maintenance Task Force) </a:t>
            </a:r>
            <a:r>
              <a:rPr lang="en-US" dirty="0" smtClean="0">
                <a:solidFill>
                  <a:srgbClr val="FF0000"/>
                </a:solidFill>
              </a:rPr>
              <a:t>– </a:t>
            </a:r>
            <a:r>
              <a:rPr lang="en-US" dirty="0" err="1" smtClean="0">
                <a:solidFill>
                  <a:srgbClr val="FF0000"/>
                </a:solidFill>
              </a:rPr>
              <a:t>Webex</a:t>
            </a:r>
            <a:endParaRPr lang="en-US" dirty="0" smtClean="0">
              <a:solidFill>
                <a:srgbClr val="FF0000"/>
              </a:solidFill>
            </a:endParaRPr>
          </a:p>
          <a:p>
            <a:pPr lvl="1"/>
            <a:r>
              <a:rPr lang="en-US" dirty="0" smtClean="0">
                <a:solidFill>
                  <a:srgbClr val="FF0000"/>
                </a:solidFill>
              </a:rPr>
              <a:t>Karen Randall (Participant in 802.1 WG) – </a:t>
            </a:r>
            <a:r>
              <a:rPr lang="en-US" dirty="0" err="1" smtClean="0">
                <a:solidFill>
                  <a:srgbClr val="FF0000"/>
                </a:solidFill>
              </a:rPr>
              <a:t>Webex</a:t>
            </a:r>
            <a:endParaRPr lang="en-US" dirty="0" smtClean="0">
              <a:solidFill>
                <a:srgbClr val="FF0000"/>
              </a:solidFill>
            </a:endParaRPr>
          </a:p>
          <a:p>
            <a:r>
              <a:rPr lang="en-US" dirty="0" smtClean="0"/>
              <a:t>US NB delegation</a:t>
            </a:r>
          </a:p>
          <a:p>
            <a:pPr lvl="1"/>
            <a:r>
              <a:rPr lang="en-US" dirty="0" smtClean="0"/>
              <a:t>Dorothy Stanley (Vice Chair IEEE 802.11 WG) – F2F</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177179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was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for a </a:t>
            </a:r>
            <a:r>
              <a:rPr lang="en-AU" i="1" dirty="0" smtClean="0"/>
              <a:t>Security Ad Hoc </a:t>
            </a:r>
            <a:r>
              <a:rPr lang="en-AU" dirty="0" smtClean="0"/>
              <a:t>was balloted by SC6 NB’s starting in May 2017</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In Feb 2017, SC6 issued a ballot to NBs that proposed the establishment of a </a:t>
            </a:r>
            <a:r>
              <a:rPr lang="en-AU" i="1" dirty="0" smtClean="0"/>
              <a:t>Security ad hoc</a:t>
            </a:r>
          </a:p>
          <a:p>
            <a:pPr lvl="2"/>
            <a:r>
              <a:rPr lang="en-AU" dirty="0" smtClean="0"/>
              <a:t>See N16548 for </a:t>
            </a:r>
            <a:r>
              <a:rPr lang="en-AU" dirty="0" err="1" smtClean="0"/>
              <a:t>ToR</a:t>
            </a:r>
            <a:r>
              <a:rPr lang="en-AU" dirty="0" smtClean="0"/>
              <a:t> and supporting material</a:t>
            </a:r>
          </a:p>
          <a:p>
            <a:pPr lvl="1"/>
            <a:r>
              <a:rPr lang="en-AU" dirty="0" smtClean="0"/>
              <a:t>The proposed scope and deliverables are:</a:t>
            </a:r>
          </a:p>
          <a:p>
            <a:pPr marL="184150" lvl="2" indent="0">
              <a:buNone/>
            </a:pPr>
            <a:r>
              <a:rPr lang="en-AU" dirty="0" smtClean="0"/>
              <a:t>1. </a:t>
            </a:r>
            <a:r>
              <a:rPr lang="en-AU" i="1" dirty="0" smtClean="0"/>
              <a:t>Scope. </a:t>
            </a:r>
          </a:p>
          <a:p>
            <a:pPr lvl="3"/>
            <a:r>
              <a:rPr lang="en-AU" i="1" dirty="0" smtClean="0"/>
              <a:t>The </a:t>
            </a:r>
            <a:r>
              <a:rPr lang="en-AU" i="1" dirty="0"/>
              <a:t>scope includes</a:t>
            </a:r>
            <a:r>
              <a:rPr lang="en-AU" i="1" dirty="0" smtClean="0"/>
              <a:t>:</a:t>
            </a:r>
          </a:p>
          <a:p>
            <a:pPr marL="804863" lvl="4" indent="0">
              <a:buNone/>
            </a:pPr>
            <a:r>
              <a:rPr lang="en-AU" sz="1400" i="1" dirty="0" smtClean="0"/>
              <a:t>(</a:t>
            </a:r>
            <a:r>
              <a:rPr lang="en-AU" sz="1400" i="1" dirty="0"/>
              <a:t>1) Review the security technologies in the published standards from SC6, and provide amendment or revision project </a:t>
            </a:r>
            <a:r>
              <a:rPr lang="en-AU" sz="1400" i="1" dirty="0" smtClean="0"/>
              <a:t>recommendations</a:t>
            </a:r>
          </a:p>
          <a:p>
            <a:pPr marL="804863" lvl="4" indent="0">
              <a:buNone/>
            </a:pPr>
            <a:r>
              <a:rPr lang="en-AU" sz="1400" i="1" dirty="0" smtClean="0"/>
              <a:t>(2</a:t>
            </a:r>
            <a:r>
              <a:rPr lang="en-AU" sz="1400" i="1" dirty="0"/>
              <a:t>) Handle the comments and dispositions on security technologies of ongoing projects with </a:t>
            </a:r>
            <a:r>
              <a:rPr lang="en-AU" sz="1400" i="1" dirty="0" smtClean="0"/>
              <a:t>controversies.</a:t>
            </a:r>
          </a:p>
          <a:p>
            <a:pPr marL="184150" lvl="2" indent="0">
              <a:buNone/>
            </a:pPr>
            <a:r>
              <a:rPr lang="en-AU" i="1" dirty="0" smtClean="0"/>
              <a:t>2</a:t>
            </a:r>
            <a:r>
              <a:rPr lang="en-AU" i="1" dirty="0"/>
              <a:t>. AHGS </a:t>
            </a:r>
            <a:r>
              <a:rPr lang="en-AU" i="1" dirty="0" smtClean="0"/>
              <a:t>deliverables</a:t>
            </a:r>
          </a:p>
          <a:p>
            <a:pPr lvl="3"/>
            <a:r>
              <a:rPr lang="en-AU" i="1" dirty="0" smtClean="0"/>
              <a:t>Recommend </a:t>
            </a:r>
            <a:r>
              <a:rPr lang="en-AU" i="1" dirty="0"/>
              <a:t>the amendment or revision projects, which are developed in </a:t>
            </a:r>
            <a:r>
              <a:rPr lang="en-AU" i="1" dirty="0" smtClean="0"/>
              <a:t>SC6.</a:t>
            </a:r>
          </a:p>
          <a:p>
            <a:pPr lvl="3"/>
            <a:r>
              <a:rPr lang="en-AU" i="1" dirty="0" smtClean="0"/>
              <a:t>Handle </a:t>
            </a:r>
            <a:r>
              <a:rPr lang="en-AU" i="1" dirty="0"/>
              <a:t>the comments and dispositions on security technologies with controversies, and make sure that the disposition of all the comments get consensus. </a:t>
            </a:r>
            <a:endParaRPr lang="en-AU" i="1" dirty="0" smtClean="0"/>
          </a:p>
          <a:p>
            <a:pPr lvl="3"/>
            <a:r>
              <a:rPr lang="en-AU" i="1" dirty="0" smtClean="0"/>
              <a:t>The </a:t>
            </a:r>
            <a:r>
              <a:rPr lang="en-AU" i="1" dirty="0"/>
              <a:t>AHGS shall provide progress report at the next </a:t>
            </a:r>
            <a:r>
              <a:rPr lang="en-AU" i="1" dirty="0" smtClean="0"/>
              <a:t>meeting.</a:t>
            </a:r>
          </a:p>
          <a:p>
            <a:pPr marL="184150" lvl="2" indent="0">
              <a:buNone/>
            </a:pPr>
            <a:r>
              <a:rPr lang="en-AU" i="1" dirty="0" smtClean="0"/>
              <a:t>3</a:t>
            </a:r>
            <a:r>
              <a:rPr lang="en-AU" i="1" dirty="0"/>
              <a:t>. </a:t>
            </a:r>
            <a:r>
              <a:rPr lang="en-AU" i="1" dirty="0" smtClean="0"/>
              <a:t>Period</a:t>
            </a:r>
          </a:p>
          <a:p>
            <a:pPr lvl="3"/>
            <a:r>
              <a:rPr lang="en-AU" i="1" dirty="0" smtClean="0"/>
              <a:t>The </a:t>
            </a:r>
            <a:r>
              <a:rPr lang="en-AU" i="1" dirty="0"/>
              <a:t>AHGS will continue its work until SC6 resolves to terminate its tasks</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90807421"/>
              </p:ext>
            </p:extLst>
          </p:nvPr>
        </p:nvGraphicFramePr>
        <p:xfrm>
          <a:off x="6172200" y="2438400"/>
          <a:ext cx="914400" cy="792163"/>
        </p:xfrm>
        <a:graphic>
          <a:graphicData uri="http://schemas.openxmlformats.org/presentationml/2006/ole">
            <mc:AlternateContent xmlns:mc="http://schemas.openxmlformats.org/markup-compatibility/2006">
              <mc:Choice xmlns:v="urn:schemas-microsoft-com:vml" Requires="v">
                <p:oleObj spid="_x0000_s271415"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61722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a:t>
            </a:r>
            <a:r>
              <a:rPr lang="en-AU" i="1" dirty="0" smtClean="0"/>
              <a:t>Security ad hoc </a:t>
            </a:r>
            <a:r>
              <a:rPr lang="en-AU" dirty="0" smtClean="0"/>
              <a:t>passed with comments, and so a CRM was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a:t>
            </a:r>
            <a:r>
              <a:rPr lang="en-AU" dirty="0" smtClean="0">
                <a:hlinkClick r:id="rId2"/>
              </a:rPr>
              <a:t>N16637</a:t>
            </a:r>
            <a:r>
              <a:rPr lang="en-AU" dirty="0" smtClean="0"/>
              <a:t>)</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from China NB ballot rejected every comment from US, CA, NL &amp; UK</a:t>
            </a:r>
            <a:endParaRPr lang="en-AU" dirty="0"/>
          </a:p>
        </p:txBody>
      </p:sp>
      <p:sp>
        <p:nvSpPr>
          <p:cNvPr id="3" name="Content Placeholder 2"/>
          <p:cNvSpPr>
            <a:spLocks noGrp="1"/>
          </p:cNvSpPr>
          <p:nvPr>
            <p:ph idx="1"/>
          </p:nvPr>
        </p:nvSpPr>
        <p:spPr/>
        <p:txBody>
          <a:bodyPr/>
          <a:lstStyle/>
          <a:p>
            <a:pPr lvl="1"/>
            <a:r>
              <a:rPr lang="en-AU" dirty="0" smtClean="0"/>
              <a:t>A proposed resolution comments (</a:t>
            </a:r>
            <a:r>
              <a:rPr lang="en-AU" u="sng" dirty="0" smtClean="0">
                <a:hlinkClick r:id="rId2"/>
              </a:rPr>
              <a:t>N16700</a:t>
            </a:r>
            <a:r>
              <a:rPr lang="en-AU" u="sng" dirty="0" smtClean="0"/>
              <a:t>) </a:t>
            </a:r>
            <a:r>
              <a:rPr lang="en-AU" dirty="0" smtClean="0"/>
              <a:t>on the proposal for a Security ad hoc was uploaded by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50302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least one NB also submitted proposed comment resolutions</a:t>
            </a:r>
            <a:endParaRPr lang="en-AU" dirty="0"/>
          </a:p>
        </p:txBody>
      </p:sp>
      <p:sp>
        <p:nvSpPr>
          <p:cNvPr id="3" name="Content Placeholder 2"/>
          <p:cNvSpPr>
            <a:spLocks noGrp="1"/>
          </p:cNvSpPr>
          <p:nvPr>
            <p:ph idx="1"/>
          </p:nvPr>
        </p:nvSpPr>
        <p:spPr/>
        <p:txBody>
          <a:bodyPr/>
          <a:lstStyle/>
          <a:p>
            <a:pPr lvl="1"/>
            <a:r>
              <a:rPr lang="en-AU" dirty="0" smtClean="0"/>
              <a:t>The US NB also submitted </a:t>
            </a:r>
            <a:r>
              <a:rPr lang="en-AU" dirty="0"/>
              <a:t>proposed comment </a:t>
            </a:r>
            <a:r>
              <a:rPr lang="en-AU" dirty="0" smtClean="0"/>
              <a:t>resolutions (</a:t>
            </a:r>
            <a:r>
              <a:rPr lang="en-AU" dirty="0" smtClean="0">
                <a:hlinkClick r:id="rId2"/>
              </a:rPr>
              <a:t>N16716</a:t>
            </a:r>
            <a:r>
              <a:rPr lang="en-AU" dirty="0" smtClean="0"/>
              <a:t>)</a:t>
            </a:r>
          </a:p>
          <a:p>
            <a:pPr lvl="2"/>
            <a:r>
              <a:rPr lang="en-AU" dirty="0" smtClean="0"/>
              <a:t>They pointed out that the </a:t>
            </a:r>
            <a:r>
              <a:rPr lang="en-AU" i="1" dirty="0" smtClean="0"/>
              <a:t>Security ad hoc </a:t>
            </a:r>
            <a:r>
              <a:rPr lang="en-AU" dirty="0" smtClean="0"/>
              <a:t>violated the JTC1 Directives because ad </a:t>
            </a:r>
            <a:r>
              <a:rPr lang="en-AU" dirty="0" err="1" smtClean="0"/>
              <a:t>hocs</a:t>
            </a:r>
            <a:r>
              <a:rPr lang="en-AU" dirty="0" smtClean="0"/>
              <a:t> are not allowed to be ongoing in JTC1</a:t>
            </a:r>
          </a:p>
          <a:p>
            <a:pPr lvl="2"/>
            <a:r>
              <a:rPr lang="en-AU" dirty="0" smtClean="0"/>
              <a:t>Dorothy Stanley represented the US NB in Korea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806161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Security ad hoc were </a:t>
            </a:r>
            <a:r>
              <a:rPr lang="en-AU" smtClean="0"/>
              <a:t>substantially modified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from China NB on the Security ad hoc made the previous proposed LS (</a:t>
            </a:r>
            <a:r>
              <a:rPr lang="en-AU" dirty="0" smtClean="0">
                <a:hlinkClick r:id="rId2"/>
              </a:rPr>
              <a:t>11-17-0899-01</a:t>
            </a:r>
            <a:r>
              <a:rPr lang="en-AU" dirty="0" smtClean="0"/>
              <a:t>) from IEEE 802 less relevant given its lack of timeliness</a:t>
            </a:r>
          </a:p>
          <a:p>
            <a:pPr lvl="1"/>
            <a:r>
              <a:rPr lang="en-AU" dirty="0" smtClean="0"/>
              <a:t>Instead an IEEE 802 representative was empowered by 802 EC to represent the contents of the original </a:t>
            </a:r>
            <a:r>
              <a:rPr lang="en-AU" dirty="0">
                <a:hlinkClick r:id="rId3"/>
              </a:rPr>
              <a:t>LS to SC6</a:t>
            </a:r>
            <a:r>
              <a:rPr lang="en-AU" dirty="0"/>
              <a:t> </a:t>
            </a:r>
            <a:r>
              <a:rPr lang="en-AU" dirty="0" smtClean="0"/>
              <a:t>from March 2017</a:t>
            </a:r>
          </a:p>
          <a:p>
            <a:pPr lvl="1"/>
            <a:r>
              <a:rPr lang="en-AU" dirty="0" smtClean="0"/>
              <a:t>Fortunately this was not needed because in the first session, the </a:t>
            </a:r>
            <a:r>
              <a:rPr lang="en-AU" dirty="0" err="1" smtClean="0"/>
              <a:t>ToR</a:t>
            </a:r>
            <a:r>
              <a:rPr lang="en-AU" dirty="0" smtClean="0"/>
              <a:t> were substantially modified</a:t>
            </a:r>
            <a:r>
              <a:rPr lang="en-AU" dirty="0"/>
              <a:t> </a:t>
            </a:r>
            <a:r>
              <a:rPr lang="en-AU" dirty="0" smtClean="0"/>
              <a:t>on the basis that the original </a:t>
            </a:r>
            <a:r>
              <a:rPr lang="en-AU" dirty="0" err="1" smtClean="0"/>
              <a:t>ToR</a:t>
            </a:r>
            <a:r>
              <a:rPr lang="en-AU" dirty="0" smtClean="0"/>
              <a:t> were too expansive and could not be completed in a single meeting cycle (as required by JTC1 Directives)</a:t>
            </a:r>
          </a:p>
          <a:p>
            <a:pPr lvl="2"/>
            <a:r>
              <a:rPr lang="en-AU" dirty="0"/>
              <a:t>See </a:t>
            </a:r>
            <a:r>
              <a:rPr lang="en-AU" dirty="0">
                <a:solidFill>
                  <a:srgbClr val="FF0000"/>
                </a:solidFill>
              </a:rPr>
              <a:t>link</a:t>
            </a:r>
          </a:p>
          <a:p>
            <a:pPr lvl="1"/>
            <a:r>
              <a:rPr lang="en-AU" dirty="0" smtClean="0"/>
              <a:t>In the second session a new set of comment resolutions were agreed</a:t>
            </a:r>
          </a:p>
          <a:p>
            <a:pPr lvl="2"/>
            <a:r>
              <a:rPr lang="en-AU" dirty="0" smtClean="0"/>
              <a:t>See </a:t>
            </a:r>
            <a:r>
              <a:rPr lang="en-AU" dirty="0" smtClean="0">
                <a:solidFill>
                  <a:srgbClr val="FF0000"/>
                </a:solidFill>
              </a:rPr>
              <a:t>link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4812107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13070</Words>
  <Application>Microsoft Office PowerPoint</Application>
  <PresentationFormat>On-screen Show (4:3)</PresentationFormat>
  <Paragraphs>2093</Paragraphs>
  <Slides>146</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146</vt:i4>
      </vt:variant>
    </vt:vector>
  </HeadingPairs>
  <TitlesOfParts>
    <vt:vector size="152" baseType="lpstr">
      <vt:lpstr>Arial</vt:lpstr>
      <vt:lpstr>Times New Roman</vt:lpstr>
      <vt:lpstr>Wingdings</vt:lpstr>
      <vt:lpstr>802-11-Submission</vt:lpstr>
      <vt:lpstr>Acrobat Document</vt:lpstr>
      <vt:lpstr>Packager Shell Object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passed &amp; is waiting for publication</vt:lpstr>
      <vt:lpstr>IEEE 802.1Qbz FDIS ballot passed &amp; is waiting for publication</vt:lpstr>
      <vt:lpstr>IEEE 802.1AC-Rev FDIS ballot closes 5 March 2018</vt:lpstr>
      <vt:lpstr>IEEE 802.1Qcd-2015 FDIS ballot closes 1 Dec 2017</vt:lpstr>
      <vt:lpstr>IEEE 802d FDIS ballot closes 14 Mar 2018</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60-day pre-ballot closes on 9 Dec 2017</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The SC will discuss the possible withdrawal of ISO/IEC TR 8802-1</vt:lpstr>
      <vt:lpstr>The UK NB made some comments related to ISO/IEC TR 8802-1:2001 - SPECIFIC LANS Overview</vt:lpstr>
      <vt:lpstr>Eventual withdrawal of ISO/IEC TR 8802-1:2001 is justified once all its functions are replaced</vt:lpstr>
      <vt:lpstr>It is proposed that ISO/IEC TR 8802-1:2001 is left in its current state</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passed &amp; is waiting for publication</vt:lpstr>
      <vt:lpstr>IEEE 802.3bn is waiting for start of FDIS</vt:lpstr>
      <vt:lpstr>IEEE 802.3bq FDIS ballot passed &amp; is waiting for publication</vt:lpstr>
      <vt:lpstr>IEEE 802.3br FDIS ballot passed &amp; is waiting for publication</vt:lpstr>
      <vt:lpstr>IEEE 802.3by FDIS ballot passed &amp; is waiting for publication</vt:lpstr>
      <vt:lpstr>IEEE 802.3bv is waiting for start of FDIS ballot</vt:lpstr>
      <vt:lpstr>IEEE 802.3bu is waiting for start of FDIS ballot</vt:lpstr>
      <vt:lpstr>IEEE 802.3bz FDIS ballot passed &amp; waiting for publication</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FDIS ballot closes 25 Jan 2017</vt:lpstr>
      <vt:lpstr>IEEE 802.15.6-2012 FDIS ballot passed but comments are required</vt:lpstr>
      <vt:lpstr>There were two comments received on the IEEE 802.15.6-2012  FDIS ballot</vt:lpstr>
      <vt:lpstr>There were two comment received on the IEEE 802.15.6-2012  FDIS ballot</vt:lpstr>
      <vt:lpstr>IEEE 802.21 has three standards in the pipeline for ratification under the PSDO</vt:lpstr>
      <vt:lpstr>IEEE 802.21-2017 FDIS closes 27 Feb 2018</vt:lpstr>
      <vt:lpstr>IEEE 802.21.1 FDIS ballot closes on 14 Mar 2018</vt:lpstr>
      <vt:lpstr>IEEE 802.21-Cor1 will be submitted after Nov 2017</vt:lpstr>
      <vt:lpstr>IEEE 802.22 has two standards in the pipeline for ratification under the PSDO</vt:lpstr>
      <vt:lpstr>IEEE 802.22a has been published</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IEEE 802 should recommend that ISO withdraw 802.5 based standards</vt:lpstr>
      <vt:lpstr>IEEE 802 should recommend that ISO withdraw 802.5 based standards</vt:lpstr>
      <vt:lpstr>The last SC6 meeting was held in Oct 2017 in Seoul, Korea</vt:lpstr>
      <vt:lpstr>The SC6/WG1 draft agenda for October did not include much of real interest</vt:lpstr>
      <vt:lpstr>The SC6/WG1 draft agenda for October did not include much of real interest</vt:lpstr>
      <vt:lpstr>The SC6/WG1 draft agenda for October did not include much of real interest</vt:lpstr>
      <vt:lpstr>IEEE 802 had a delegation of seven people, and an IEEE 802.11 Vice Chair attended as part of US NB</vt:lpstr>
      <vt:lpstr>The WG1 Convenor has resigned … and the new Convenor will come from China NB</vt:lpstr>
      <vt:lpstr>A proposal for a Security Ad Hoc was balloted by SC6 NB’s starting in May 2017</vt:lpstr>
      <vt:lpstr>The ballot on the proposed Security ad hoc passed with comments, and so a CRM was required</vt:lpstr>
      <vt:lpstr>Proposed resolutions from China NB ballot rejected every comment from US, CA, NL &amp; UK</vt:lpstr>
      <vt:lpstr>At least one NB also submitted proposed comment resolutions</vt:lpstr>
      <vt:lpstr>The ToR of the Security ad hoc were substantially modified </vt:lpstr>
      <vt:lpstr>The ToR of the Security ad hoc were substantially modified</vt:lpstr>
      <vt:lpstr>The ToR of the Security ad hoc were substantially modified</vt:lpstr>
      <vt:lpstr>Other aspects of the Security ad hoc were determined </vt:lpstr>
      <vt:lpstr>SC6 plenary meeting was held on the Friday</vt:lpstr>
      <vt:lpstr>SC6 plenary meeting was held on the Friday</vt:lpstr>
      <vt:lpstr>SC6 plenary meeting was held on the Friday</vt:lpstr>
      <vt:lpstr>Are there any volunteers to join the Security ad hoc?</vt:lpstr>
      <vt:lpstr>The SC may be interested in a LS from IEC TC100 to SC6/WG1 related to back scattered Wi-Fi</vt:lpstr>
      <vt:lpstr>WG7 did not discuss a new security architecture</vt:lpstr>
      <vt:lpstr>WG7 has been discussing a possible WLAN cloud project</vt:lpstr>
      <vt:lpstr>WG7 has been discussing a possible WLAN cloud project</vt:lpstr>
      <vt:lpstr>The next SC6 meeting will held in Aug 2018 in Tokyo, Japan</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2017-11-06T12:50:49Z</dcterms:modified>
</cp:coreProperties>
</file>